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66" r:id="rId2"/>
    <p:sldId id="256" r:id="rId3"/>
    <p:sldId id="261" r:id="rId4"/>
    <p:sldId id="257" r:id="rId5"/>
    <p:sldId id="258" r:id="rId6"/>
    <p:sldId id="259" r:id="rId7"/>
    <p:sldId id="260" r:id="rId8"/>
    <p:sldId id="262"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0" d="100"/>
          <a:sy n="70" d="100"/>
        </p:scale>
        <p:origin x="-750" y="-2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50000"/>
              <a:lumOff val="5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6/24/2017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fld id="{5586B75A-687E-405C-8A0B-8D00578BA2C3}" type="datetimeFigureOut">
              <a:rPr lang="en-US" dirty="0"/>
              <a:pPr/>
              <a:t>6/24/2017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bg2">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tabLst>
          <a:tab pos="1143000" algn="l"/>
        </a:tabLst>
        <a:defRPr sz="2000" kern="1200">
          <a:solidFill>
            <a:schemeClr val="bg2">
              <a:lumMod val="20000"/>
              <a:lumOff val="80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800" kern="1200">
          <a:solidFill>
            <a:schemeClr val="bg2">
              <a:lumMod val="20000"/>
              <a:lumOff val="80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600" kern="1200">
          <a:solidFill>
            <a:schemeClr val="bg2">
              <a:lumMod val="20000"/>
              <a:lumOff val="80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tabLst>
          <a:tab pos="1143000" algn="l"/>
        </a:tabLst>
        <a:defRPr sz="1400" kern="1200">
          <a:solidFill>
            <a:schemeClr val="bg2">
              <a:lumMod val="20000"/>
              <a:lumOff val="80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Our Hope &amp; Faith, Our Anchor</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ctr"/>
            <a:r>
              <a:rPr lang="en-US" sz="4000" b="1" dirty="0" smtClean="0"/>
              <a:t>“This hope we have as an anchor of the soul, a hope both sure and steadfast and one which enters within the veil.”</a:t>
            </a:r>
          </a:p>
          <a:p>
            <a:pPr lvl="1" algn="ctr"/>
            <a:r>
              <a:rPr lang="en-US" sz="3600" b="1" dirty="0" smtClean="0"/>
              <a:t>Hebrews 6:19</a:t>
            </a:r>
            <a:endParaRPr lang="en-US" sz="3600" b="1" dirty="0"/>
          </a:p>
        </p:txBody>
      </p:sp>
    </p:spTree>
    <p:extLst>
      <p:ext uri="{BB962C8B-B14F-4D97-AF65-F5344CB8AC3E}">
        <p14:creationId xmlns:p14="http://schemas.microsoft.com/office/powerpoint/2010/main" val="208553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70326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6600" smtClean="0">
                <a:latin typeface="Arial Black" panose="020B0A04020102020204" pitchFamily="34" charset="0"/>
              </a:rPr>
              <a:t>Shifting Standards </a:t>
            </a:r>
            <a:br>
              <a:rPr lang="en-US" sz="6600" smtClean="0">
                <a:latin typeface="Arial Black" panose="020B0A04020102020204" pitchFamily="34" charset="0"/>
              </a:rPr>
            </a:br>
            <a:r>
              <a:rPr lang="en-US" sz="6600" smtClean="0">
                <a:latin typeface="Arial Black" panose="020B0A04020102020204" pitchFamily="34" charset="0"/>
              </a:rPr>
              <a:t>of </a:t>
            </a:r>
            <a:r>
              <a:rPr lang="en-US" sz="6600" dirty="0" smtClean="0">
                <a:latin typeface="Arial Black" panose="020B0A04020102020204" pitchFamily="34" charset="0"/>
              </a:rPr>
              <a:t>Faith</a:t>
            </a:r>
            <a:endParaRPr lang="en-US" sz="6600" dirty="0">
              <a:latin typeface="Arial Black" panose="020B0A04020102020204" pitchFamily="34"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3336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084080"/>
            <a:ext cx="2947482" cy="4601183"/>
          </a:xfrm>
        </p:spPr>
        <p:txBody>
          <a:bodyPr/>
          <a:lstStyle/>
          <a:p>
            <a:pPr algn="ctr"/>
            <a:r>
              <a:rPr lang="en-US" b="1" dirty="0" smtClean="0">
                <a:latin typeface="Arial Black" panose="020B0A04020102020204" pitchFamily="34" charset="0"/>
              </a:rPr>
              <a:t>Change of the Concept of Faith</a:t>
            </a:r>
            <a:endParaRPr lang="en-US" b="1" dirty="0">
              <a:latin typeface="Arial Black" panose="020B0A04020102020204" pitchFamily="34" charset="0"/>
            </a:endParaRPr>
          </a:p>
        </p:txBody>
      </p:sp>
      <p:sp>
        <p:nvSpPr>
          <p:cNvPr id="3" name="Content Placeholder 2"/>
          <p:cNvSpPr>
            <a:spLocks noGrp="1"/>
          </p:cNvSpPr>
          <p:nvPr>
            <p:ph idx="1"/>
          </p:nvPr>
        </p:nvSpPr>
        <p:spPr>
          <a:xfrm>
            <a:off x="3816625" y="437322"/>
            <a:ext cx="7943965" cy="6109252"/>
          </a:xfrm>
        </p:spPr>
        <p:txBody>
          <a:bodyPr>
            <a:noAutofit/>
          </a:bodyPr>
          <a:lstStyle/>
          <a:p>
            <a:r>
              <a:rPr lang="en-US" sz="2800" b="1" dirty="0" smtClean="0"/>
              <a:t>“I close my eyes, I see His Majesty, I close my eyes, and feel His love for me.”</a:t>
            </a:r>
          </a:p>
          <a:p>
            <a:pPr lvl="1"/>
            <a:r>
              <a:rPr lang="en-US" sz="2400" b="1" dirty="0" smtClean="0"/>
              <a:t>Jay Conner (2006)</a:t>
            </a:r>
          </a:p>
          <a:p>
            <a:r>
              <a:rPr lang="en-US" sz="2800" b="1" dirty="0" smtClean="0"/>
              <a:t>“I have seen you walk down a dusty road, I have watched you stumble from you heavy load. In my heart I struggled, but I always knew the Holy Redeemer from heaven was you…My eyes have seen Your glory, my hands have touched Your face. My heart still burns within my breast, from the warmth of Your embrace.”</a:t>
            </a:r>
          </a:p>
          <a:p>
            <a:pPr lvl="1"/>
            <a:r>
              <a:rPr lang="en-US" sz="2400" b="1" dirty="0" smtClean="0"/>
              <a:t>Ken Young (1987)</a:t>
            </a:r>
          </a:p>
          <a:p>
            <a:r>
              <a:rPr lang="en-US" sz="2800" b="1" dirty="0" smtClean="0"/>
              <a:t>“</a:t>
            </a:r>
            <a:r>
              <a:rPr lang="en-US" sz="2800" b="1" smtClean="0"/>
              <a:t>I think that </a:t>
            </a:r>
            <a:r>
              <a:rPr lang="en-US" sz="2800" b="1" dirty="0" smtClean="0"/>
              <a:t>I should…” / “I feel it is right…”</a:t>
            </a:r>
          </a:p>
          <a:p>
            <a:r>
              <a:rPr lang="en-US" sz="2800" b="1" dirty="0" smtClean="0"/>
              <a:t>“Surely God would be pleased with…”</a:t>
            </a:r>
            <a:endParaRPr lang="en-US" sz="2800" b="1" dirty="0"/>
          </a:p>
        </p:txBody>
      </p:sp>
    </p:spTree>
    <p:extLst>
      <p:ext uri="{BB962C8B-B14F-4D97-AF65-F5344CB8AC3E}">
        <p14:creationId xmlns:p14="http://schemas.microsoft.com/office/powerpoint/2010/main" val="321367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69" y="1123836"/>
            <a:ext cx="3200401" cy="4601183"/>
          </a:xfrm>
        </p:spPr>
        <p:txBody>
          <a:bodyPr/>
          <a:lstStyle/>
          <a:p>
            <a:pPr algn="ctr"/>
            <a:r>
              <a:rPr lang="en-US" b="1" dirty="0" smtClean="0">
                <a:latin typeface="Arial Black" panose="020B0A04020102020204" pitchFamily="34" charset="0"/>
              </a:rPr>
              <a:t>The Postmodern turn of Faith</a:t>
            </a:r>
            <a:endParaRPr lang="en-US" b="1"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3600" b="1" dirty="0" smtClean="0"/>
              <a:t>Moving definitions of faith</a:t>
            </a:r>
          </a:p>
          <a:p>
            <a:pPr lvl="1"/>
            <a:r>
              <a:rPr lang="en-US" sz="3200" b="1" dirty="0" smtClean="0"/>
              <a:t>Faith is about personal experience</a:t>
            </a:r>
          </a:p>
          <a:p>
            <a:pPr lvl="1"/>
            <a:r>
              <a:rPr lang="en-US" sz="3200" b="1" dirty="0" smtClean="0"/>
              <a:t>Faith is personally and culturally defined</a:t>
            </a:r>
          </a:p>
          <a:p>
            <a:pPr lvl="1"/>
            <a:r>
              <a:rPr lang="en-US" sz="3200" b="1" dirty="0" smtClean="0"/>
              <a:t>Faith is relational and felt</a:t>
            </a:r>
          </a:p>
          <a:p>
            <a:r>
              <a:rPr lang="en-US" sz="3600" b="1" dirty="0" smtClean="0"/>
              <a:t>Examining Impacts</a:t>
            </a:r>
          </a:p>
          <a:p>
            <a:pPr lvl="1"/>
            <a:r>
              <a:rPr lang="en-US" sz="3200" b="1" dirty="0" smtClean="0"/>
              <a:t>Impact on framing of the Word</a:t>
            </a:r>
          </a:p>
          <a:p>
            <a:pPr lvl="1"/>
            <a:r>
              <a:rPr lang="en-US" sz="3200" b="1" dirty="0" smtClean="0"/>
              <a:t>Impact on evangelism</a:t>
            </a:r>
          </a:p>
          <a:p>
            <a:pPr lvl="1"/>
            <a:r>
              <a:rPr lang="en-US" sz="3200" b="1" dirty="0" smtClean="0"/>
              <a:t>Impact on fellowship</a:t>
            </a:r>
          </a:p>
        </p:txBody>
      </p:sp>
    </p:spTree>
    <p:extLst>
      <p:ext uri="{BB962C8B-B14F-4D97-AF65-F5344CB8AC3E}">
        <p14:creationId xmlns:p14="http://schemas.microsoft.com/office/powerpoint/2010/main" val="173652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Impact of Framing the Word</a:t>
            </a:r>
            <a:endParaRPr lang="en-US" dirty="0">
              <a:latin typeface="Arial Black" panose="020B0A04020102020204" pitchFamily="34" charset="0"/>
            </a:endParaRPr>
          </a:p>
        </p:txBody>
      </p:sp>
      <p:sp>
        <p:nvSpPr>
          <p:cNvPr id="3" name="Content Placeholder 2"/>
          <p:cNvSpPr>
            <a:spLocks noGrp="1"/>
          </p:cNvSpPr>
          <p:nvPr>
            <p:ph idx="1"/>
          </p:nvPr>
        </p:nvSpPr>
        <p:spPr>
          <a:xfrm>
            <a:off x="3869268" y="864108"/>
            <a:ext cx="7905390" cy="5120640"/>
          </a:xfrm>
        </p:spPr>
        <p:txBody>
          <a:bodyPr>
            <a:normAutofit/>
          </a:bodyPr>
          <a:lstStyle/>
          <a:p>
            <a:r>
              <a:rPr lang="en-US" sz="2800" b="1" dirty="0" smtClean="0"/>
              <a:t>Individual / Postmodern turn sees the Word as:</a:t>
            </a:r>
          </a:p>
          <a:p>
            <a:pPr lvl="1"/>
            <a:r>
              <a:rPr lang="en-US" sz="2400" b="1" dirty="0" smtClean="0"/>
              <a:t>Pictures or scenes</a:t>
            </a:r>
          </a:p>
          <a:p>
            <a:pPr lvl="1"/>
            <a:r>
              <a:rPr lang="en-US" sz="2400" b="1" dirty="0" smtClean="0"/>
              <a:t>Love Letter</a:t>
            </a:r>
          </a:p>
          <a:p>
            <a:pPr lvl="1"/>
            <a:r>
              <a:rPr lang="en-US" sz="2400" b="1" dirty="0" smtClean="0"/>
              <a:t>Personal testimony</a:t>
            </a:r>
          </a:p>
          <a:p>
            <a:pPr lvl="1"/>
            <a:r>
              <a:rPr lang="en-US" sz="2400" b="1" dirty="0" smtClean="0"/>
              <a:t>“Not an instruction manual for Christians today”</a:t>
            </a:r>
          </a:p>
          <a:p>
            <a:pPr lvl="1"/>
            <a:r>
              <a:rPr lang="en-US" sz="2400" b="1" dirty="0" smtClean="0"/>
              <a:t>“What does this mean to me?</a:t>
            </a:r>
          </a:p>
          <a:p>
            <a:r>
              <a:rPr lang="en-US" sz="2800" b="1" dirty="0" smtClean="0"/>
              <a:t>What the Word affirms for itself</a:t>
            </a:r>
          </a:p>
          <a:p>
            <a:pPr lvl="1"/>
            <a:r>
              <a:rPr lang="en-US" sz="2400" b="1" dirty="0" smtClean="0"/>
              <a:t>Absolute Truth – John 17:17</a:t>
            </a:r>
          </a:p>
          <a:p>
            <a:pPr lvl="1"/>
            <a:r>
              <a:rPr lang="en-US" sz="2400" b="1" dirty="0" smtClean="0"/>
              <a:t>Transcendent – Rom. 1:16; 1 Timothy 2:4</a:t>
            </a:r>
          </a:p>
          <a:p>
            <a:pPr lvl="1"/>
            <a:r>
              <a:rPr lang="en-US" sz="2400" b="1" dirty="0" smtClean="0"/>
              <a:t>Universal – Jude 3</a:t>
            </a:r>
          </a:p>
          <a:p>
            <a:pPr lvl="1"/>
            <a:r>
              <a:rPr lang="en-US" sz="2400" b="1" dirty="0" smtClean="0"/>
              <a:t>Unchanging – Hebrews 13:8</a:t>
            </a:r>
          </a:p>
          <a:p>
            <a:pPr lvl="1"/>
            <a:r>
              <a:rPr lang="en-US" sz="2400" b="1" dirty="0" smtClean="0"/>
              <a:t>Binding – 2 Thess. 2:15; Philippians 3:17</a:t>
            </a:r>
          </a:p>
          <a:p>
            <a:pPr lvl="1"/>
            <a:endParaRPr lang="en-US" dirty="0"/>
          </a:p>
        </p:txBody>
      </p:sp>
    </p:spTree>
    <p:extLst>
      <p:ext uri="{BB962C8B-B14F-4D97-AF65-F5344CB8AC3E}">
        <p14:creationId xmlns:p14="http://schemas.microsoft.com/office/powerpoint/2010/main" val="3179380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down)">
                                      <p:cBhvr>
                                        <p:cTn id="30" dur="500"/>
                                        <p:tgtEl>
                                          <p:spTgt spid="3">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down)">
                                      <p:cBhvr>
                                        <p:cTn id="39" dur="500"/>
                                        <p:tgtEl>
                                          <p:spTgt spid="3">
                                            <p:txEl>
                                              <p:pRg st="10" end="10"/>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down)">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379303" cy="4601183"/>
          </a:xfrm>
        </p:spPr>
        <p:txBody>
          <a:bodyPr>
            <a:normAutofit/>
          </a:bodyPr>
          <a:lstStyle/>
          <a:p>
            <a:pPr algn="ctr"/>
            <a:r>
              <a:rPr lang="en-US" sz="3200" dirty="0" smtClean="0">
                <a:latin typeface="Arial Black" panose="020B0A04020102020204" pitchFamily="34" charset="0"/>
              </a:rPr>
              <a:t>Impact on Evangelism</a:t>
            </a:r>
            <a:endParaRPr lang="en-US" sz="3200" dirty="0">
              <a:latin typeface="Arial Black" panose="020B0A04020102020204" pitchFamily="34" charset="0"/>
            </a:endParaRPr>
          </a:p>
        </p:txBody>
      </p:sp>
      <p:sp>
        <p:nvSpPr>
          <p:cNvPr id="3" name="Content Placeholder 2"/>
          <p:cNvSpPr>
            <a:spLocks noGrp="1"/>
          </p:cNvSpPr>
          <p:nvPr>
            <p:ph idx="1"/>
          </p:nvPr>
        </p:nvSpPr>
        <p:spPr>
          <a:xfrm>
            <a:off x="3869267" y="864108"/>
            <a:ext cx="7877255" cy="5120640"/>
          </a:xfrm>
        </p:spPr>
        <p:txBody>
          <a:bodyPr>
            <a:normAutofit/>
          </a:bodyPr>
          <a:lstStyle/>
          <a:p>
            <a:r>
              <a:rPr lang="en-US" sz="2800" b="1" dirty="0" smtClean="0"/>
              <a:t>The view of faith impacts evangelism</a:t>
            </a:r>
          </a:p>
          <a:p>
            <a:pPr lvl="1"/>
            <a:r>
              <a:rPr lang="en-US" sz="2400" b="1" dirty="0" smtClean="0"/>
              <a:t>2 Corinthians 4:13</a:t>
            </a:r>
          </a:p>
          <a:p>
            <a:r>
              <a:rPr lang="en-US" sz="2800" b="1" dirty="0" smtClean="0"/>
              <a:t>If faith is not something that is objective, then why share it?</a:t>
            </a:r>
          </a:p>
          <a:p>
            <a:pPr lvl="1"/>
            <a:r>
              <a:rPr lang="en-US" sz="2400" b="1" dirty="0" smtClean="0"/>
              <a:t>Acts 17:30</a:t>
            </a:r>
          </a:p>
          <a:p>
            <a:r>
              <a:rPr lang="en-US" sz="2800" b="1" dirty="0" smtClean="0"/>
              <a:t>Emphasis on witnessing through living, not through the word</a:t>
            </a:r>
          </a:p>
          <a:p>
            <a:pPr lvl="1"/>
            <a:r>
              <a:rPr lang="en-US" sz="2400" b="1" dirty="0" smtClean="0"/>
              <a:t>Acts 8:4</a:t>
            </a:r>
          </a:p>
          <a:p>
            <a:r>
              <a:rPr lang="en-US" sz="2800" b="1" dirty="0" smtClean="0"/>
              <a:t>Focus on scene or emotion and not on message</a:t>
            </a:r>
          </a:p>
          <a:p>
            <a:pPr lvl="1"/>
            <a:r>
              <a:rPr lang="en-US" sz="2400" b="1" dirty="0" smtClean="0"/>
              <a:t>1 Peter 1:23</a:t>
            </a:r>
          </a:p>
        </p:txBody>
      </p:sp>
    </p:spTree>
    <p:extLst>
      <p:ext uri="{BB962C8B-B14F-4D97-AF65-F5344CB8AC3E}">
        <p14:creationId xmlns:p14="http://schemas.microsoft.com/office/powerpoint/2010/main" val="3647809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500"/>
                                        <p:tgtEl>
                                          <p:spTgt spid="3">
                                            <p:txEl>
                                              <p:pRg st="6" end="6"/>
                                            </p:txEl>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down)">
                                      <p:cBhvr>
                                        <p:cTn id="3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Impact on Fellowship</a:t>
            </a:r>
            <a:endParaRPr lang="en-US" dirty="0">
              <a:latin typeface="Arial Black" panose="020B0A04020102020204" pitchFamily="34" charset="0"/>
            </a:endParaRPr>
          </a:p>
        </p:txBody>
      </p:sp>
      <p:sp>
        <p:nvSpPr>
          <p:cNvPr id="3" name="Content Placeholder 2"/>
          <p:cNvSpPr>
            <a:spLocks noGrp="1"/>
          </p:cNvSpPr>
          <p:nvPr>
            <p:ph idx="1"/>
          </p:nvPr>
        </p:nvSpPr>
        <p:spPr>
          <a:xfrm>
            <a:off x="3474721" y="864108"/>
            <a:ext cx="8539088" cy="5120640"/>
          </a:xfrm>
        </p:spPr>
        <p:txBody>
          <a:bodyPr>
            <a:normAutofit/>
          </a:bodyPr>
          <a:lstStyle/>
          <a:p>
            <a:r>
              <a:rPr lang="en-US" sz="3200" b="1" dirty="0" smtClean="0"/>
              <a:t>The historical problem of shifting “The Faith”</a:t>
            </a:r>
          </a:p>
          <a:p>
            <a:pPr lvl="1"/>
            <a:r>
              <a:rPr lang="en-US" sz="2800" b="1" dirty="0" smtClean="0"/>
              <a:t>Romans 14:1,22</a:t>
            </a:r>
          </a:p>
          <a:p>
            <a:r>
              <a:rPr lang="en-US" sz="3200" b="1" dirty="0" smtClean="0"/>
              <a:t>Standard became an issue of personal “genuineness”</a:t>
            </a:r>
          </a:p>
          <a:p>
            <a:pPr lvl="1"/>
            <a:r>
              <a:rPr lang="en-US" sz="2800" b="1" dirty="0" smtClean="0"/>
              <a:t>2 Peter 2:1-3; 2 John 9-11</a:t>
            </a:r>
          </a:p>
          <a:p>
            <a:r>
              <a:rPr lang="en-US" sz="3200" b="1" dirty="0" smtClean="0"/>
              <a:t>Sowing the Wind, Reaping the Whirlwind</a:t>
            </a:r>
          </a:p>
          <a:p>
            <a:pPr lvl="1"/>
            <a:r>
              <a:rPr lang="en-US" sz="2800" b="1" dirty="0" smtClean="0"/>
              <a:t>Hosea 8:7; Galatians 6:7</a:t>
            </a:r>
            <a:endParaRPr lang="en-US" sz="2800" b="1" dirty="0"/>
          </a:p>
        </p:txBody>
      </p:sp>
    </p:spTree>
    <p:extLst>
      <p:ext uri="{BB962C8B-B14F-4D97-AF65-F5344CB8AC3E}">
        <p14:creationId xmlns:p14="http://schemas.microsoft.com/office/powerpoint/2010/main" val="3470290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5" y="1123837"/>
            <a:ext cx="3366052" cy="4601183"/>
          </a:xfrm>
        </p:spPr>
        <p:txBody>
          <a:bodyPr/>
          <a:lstStyle/>
          <a:p>
            <a:r>
              <a:rPr lang="en-US" dirty="0" smtClean="0">
                <a:latin typeface="Arial Black" panose="020B0A04020102020204" pitchFamily="34" charset="0"/>
              </a:rPr>
              <a:t>Psalm 11:3-4</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ctr"/>
            <a:r>
              <a:rPr lang="en-US" sz="4000" b="1" dirty="0" smtClean="0"/>
              <a:t>“If </a:t>
            </a:r>
            <a:r>
              <a:rPr lang="en-US" sz="4000" b="1" dirty="0"/>
              <a:t>the foundations are destroyed, What can the righteous do</a:t>
            </a:r>
            <a:r>
              <a:rPr lang="en-US" sz="4000" b="1" dirty="0" smtClean="0"/>
              <a:t>?“ The </a:t>
            </a:r>
            <a:r>
              <a:rPr lang="en-US" sz="4000" b="1" dirty="0"/>
              <a:t>LORD is in His holy temple; the LORD'S throne is in heaven; His eyes behold, His eyelids test the sons of men</a:t>
            </a:r>
            <a:r>
              <a:rPr lang="en-US" sz="4000" b="1" dirty="0" smtClean="0"/>
              <a:t>.”</a:t>
            </a:r>
            <a:endParaRPr lang="en-US" sz="4000" b="1" dirty="0"/>
          </a:p>
        </p:txBody>
      </p:sp>
    </p:spTree>
    <p:extLst>
      <p:ext uri="{BB962C8B-B14F-4D97-AF65-F5344CB8AC3E}">
        <p14:creationId xmlns:p14="http://schemas.microsoft.com/office/powerpoint/2010/main" val="254642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Arial Black" panose="020B0A04020102020204" pitchFamily="34" charset="0"/>
              </a:rPr>
              <a:t>Heb. 2:1</a:t>
            </a:r>
            <a:endParaRPr lang="en-US" sz="4000"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pPr algn="ctr"/>
            <a:r>
              <a:rPr lang="en-US" sz="3600" b="1" dirty="0" smtClean="0"/>
              <a:t>“For this reason we must pay much closer attention to what we have heard, so that we do not drift away from it.”</a:t>
            </a:r>
            <a:endParaRPr lang="en-US" sz="3600" b="1" dirty="0"/>
          </a:p>
        </p:txBody>
      </p:sp>
    </p:spTree>
    <p:extLst>
      <p:ext uri="{BB962C8B-B14F-4D97-AF65-F5344CB8AC3E}">
        <p14:creationId xmlns:p14="http://schemas.microsoft.com/office/powerpoint/2010/main" val="263023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rame">
  <a:themeElements>
    <a:clrScheme name="Frame">
      <a:dk1>
        <a:sysClr val="windowText" lastClr="000000"/>
      </a:dk1>
      <a:lt1>
        <a:sysClr val="window" lastClr="FFFFFF"/>
      </a:lt1>
      <a:dk2>
        <a:srgbClr val="4A3F38"/>
      </a:dk2>
      <a:lt2>
        <a:srgbClr val="EEEDCB"/>
      </a:lt2>
      <a:accent1>
        <a:srgbClr val="818E9F"/>
      </a:accent1>
      <a:accent2>
        <a:srgbClr val="D26400"/>
      </a:accent2>
      <a:accent3>
        <a:srgbClr val="C3BA45"/>
      </a:accent3>
      <a:accent4>
        <a:srgbClr val="8A8552"/>
      </a:accent4>
      <a:accent5>
        <a:srgbClr val="F3B843"/>
      </a:accent5>
      <a:accent6>
        <a:srgbClr val="786C71"/>
      </a:accent6>
      <a:hlink>
        <a:srgbClr val="46A7CA"/>
      </a:hlink>
      <a:folHlink>
        <a:srgbClr val="B2B2B2"/>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9935E573-C197-41A8-BCA1-5D5F62C560B7}"/>
    </a:ext>
  </a:extLst>
</a:theme>
</file>

<file path=docProps/app.xml><?xml version="1.0" encoding="utf-8"?>
<Properties xmlns="http://schemas.openxmlformats.org/officeDocument/2006/extended-properties" xmlns:vt="http://schemas.openxmlformats.org/officeDocument/2006/docPropsVTypes">
  <Template>TM03457475[[fn=Frame]]</Template>
  <TotalTime>73</TotalTime>
  <Words>444</Words>
  <Application>Microsoft Office PowerPoint</Application>
  <PresentationFormat>Custom</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Frame</vt:lpstr>
      <vt:lpstr>Our Hope &amp; Faith, Our Anchor</vt:lpstr>
      <vt:lpstr>Shifting Standards  of Faith</vt:lpstr>
      <vt:lpstr>Change of the Concept of Faith</vt:lpstr>
      <vt:lpstr>The Postmodern turn of Faith</vt:lpstr>
      <vt:lpstr>Impact of Framing the Word</vt:lpstr>
      <vt:lpstr>Impact on Evangelism</vt:lpstr>
      <vt:lpstr>Impact on Fellowship</vt:lpstr>
      <vt:lpstr>Psalm 11:3-4</vt:lpstr>
      <vt:lpstr>Heb. 2:1</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Standards of Faith</dc:title>
  <dc:creator>Kaitlin</dc:creator>
  <cp:lastModifiedBy>Murray</cp:lastModifiedBy>
  <cp:revision>15</cp:revision>
  <dcterms:created xsi:type="dcterms:W3CDTF">2016-08-04T20:13:35Z</dcterms:created>
  <dcterms:modified xsi:type="dcterms:W3CDTF">2017-06-24T11:45:41Z</dcterms:modified>
</cp:coreProperties>
</file>