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57" r:id="rId4"/>
    <p:sldId id="269" r:id="rId5"/>
    <p:sldId id="270" r:id="rId6"/>
    <p:sldId id="265" r:id="rId7"/>
    <p:sldId id="259" r:id="rId8"/>
    <p:sldId id="260" r:id="rId9"/>
    <p:sldId id="261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9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D355-9A45-4A67-907F-12F965FFE5B6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7F64-1184-4603-B6FB-834810619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4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C7F64-1184-4603-B6FB-8348106192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9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7EEA-13C2-448A-B033-9C35F0F937D7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D04E-4BCC-4DE2-ADCA-E5ED4437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Bernard MT Condensed" pitchFamily="18" charset="0"/>
              </a:rPr>
              <a:t>Does Truth Actually Exist?</a:t>
            </a:r>
            <a:endParaRPr lang="en-US" sz="60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 Demi" pitchFamily="34" charset="0"/>
              </a:rPr>
              <a:t>“If the foundations are destroyed, What can the righteous do?“</a:t>
            </a:r>
          </a:p>
          <a:p>
            <a:pPr lvl="1"/>
            <a:r>
              <a:rPr lang="en-US" sz="4800" dirty="0" smtClean="0">
                <a:latin typeface="Berlin Sans FB Demi" pitchFamily="34" charset="0"/>
              </a:rPr>
              <a:t>Psalm 11:3</a:t>
            </a:r>
            <a:endParaRPr lang="en-US" sz="48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ernard MT Condensed" panose="02050806060905020404" pitchFamily="18" charset="0"/>
              </a:rPr>
              <a:t>Moving Beyond Doubt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Berlin Sans FB Demi" pitchFamily="34" charset="0"/>
              </a:rPr>
              <a:t>“But examine everything carefully; hold fast to that which is good; abstain from every form of evil.”</a:t>
            </a:r>
          </a:p>
          <a:p>
            <a:pPr lvl="1"/>
            <a:r>
              <a:rPr lang="en-US" sz="3600" b="1" dirty="0" smtClean="0">
                <a:latin typeface="Berlin Sans FB Demi" pitchFamily="34" charset="0"/>
              </a:rPr>
              <a:t>(1 Thessalonians 5:21-22)</a:t>
            </a:r>
            <a:endParaRPr lang="en-US" sz="36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ernard MT Condensed" panose="02050806060905020404" pitchFamily="18" charset="0"/>
              </a:rPr>
              <a:t>Why Do We Doubt Truth?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Understanding the Attacks Against Our Foundation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anose="02050806060905020404" pitchFamily="18" charset="0"/>
              </a:rPr>
              <a:t>The Problem of Doubt</a:t>
            </a:r>
            <a:endParaRPr lang="en-US" sz="66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erlin Sans FB Demi" pitchFamily="34" charset="0"/>
              </a:rPr>
              <a:t>“Surely God is good to Israel, to those who are pure in heart! But as for me, my feet came close to stumbling, my steps had almost slipped.”</a:t>
            </a:r>
          </a:p>
          <a:p>
            <a:pPr lvl="1"/>
            <a:r>
              <a:rPr lang="en-US" sz="3600" b="1" dirty="0" smtClean="0">
                <a:latin typeface="Berlin Sans FB Demi" pitchFamily="34" charset="0"/>
              </a:rPr>
              <a:t>Psalm 73:1-2</a:t>
            </a:r>
            <a:endParaRPr lang="en-US" sz="36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Bernard MT Condensed" pitchFamily="18" charset="0"/>
              </a:rPr>
              <a:t>Doubt in a Post-Truth World</a:t>
            </a:r>
            <a:endParaRPr lang="en-US" sz="54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>
                <a:latin typeface="Berlin Sans FB Demi" panose="020E0802020502020306" pitchFamily="34" charset="0"/>
              </a:rPr>
              <a:t>(Post)Modernism – </a:t>
            </a:r>
            <a:r>
              <a:rPr lang="en-US" b="1" i="1" dirty="0" smtClean="0">
                <a:latin typeface="Berlin Sans FB Demi" panose="020E0802020502020306" pitchFamily="34" charset="0"/>
              </a:rPr>
              <a:t>The Nihilistic Turn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Berlin Sans FB Demi" panose="020E0802020502020306" pitchFamily="34" charset="0"/>
              </a:rPr>
              <a:t>Language is Uncertain/Ambiguous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Berlin Sans FB Demi" panose="020E0802020502020306" pitchFamily="34" charset="0"/>
              </a:rPr>
              <a:t>Truth cannot be understood through language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Berlin Sans FB Demi" panose="020E0802020502020306" pitchFamily="34" charset="0"/>
              </a:rPr>
              <a:t>Nothing can be understood without language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Berlin Sans FB Demi" panose="020E0802020502020306" pitchFamily="34" charset="0"/>
              </a:rPr>
              <a:t>Therefore, we cannot know Truth </a:t>
            </a:r>
          </a:p>
          <a:p>
            <a:pPr>
              <a:defRPr/>
            </a:pPr>
            <a:r>
              <a:rPr lang="en-US" dirty="0" smtClean="0">
                <a:latin typeface="Berlin Sans FB Demi" pitchFamily="34" charset="0"/>
              </a:rPr>
              <a:t>“What therefore is truth?  A mobile army of metaphors, metonymies, anthropomorphisms: in short a sum of human relations which became poetically and rhetorically intensified, metamorphosed, adorned, and after long usage seem to a nation fixed, canonic and binding; truths are illusions of which one has forgotten that they are illusions; worn-out metaphors which have become powerless to affect the senses; coins which have their obverse effaced and now are no longer of account as coins but merely as metal.”</a:t>
            </a:r>
            <a:r>
              <a:rPr lang="en-US" b="1" dirty="0" smtClean="0">
                <a:latin typeface="Berlin Sans FB Demi" pitchFamily="34" charset="0"/>
              </a:rPr>
              <a:t>(</a:t>
            </a:r>
            <a:r>
              <a:rPr lang="en-US" b="1" i="1" dirty="0" smtClean="0">
                <a:latin typeface="Berlin Sans FB Demi" panose="020E0802020502020306" pitchFamily="34" charset="0"/>
              </a:rPr>
              <a:t>Nietzsche, On Truth and Lies in a Non-Moral Sense)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Bernard MT Condensed" pitchFamily="18" charset="0"/>
              </a:rPr>
              <a:t>Doubt in a Post-Truth World</a:t>
            </a:r>
            <a:endParaRPr lang="en-US" sz="54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erlin Sans FB Demi" pitchFamily="34" charset="0"/>
              </a:rPr>
              <a:t>Secular Existentialism – Individualistic Turn</a:t>
            </a:r>
          </a:p>
          <a:p>
            <a:pPr lvl="1"/>
            <a:r>
              <a:rPr lang="en-US" dirty="0" smtClean="0">
                <a:latin typeface="Berlin Sans FB Demi" pitchFamily="34" charset="0"/>
              </a:rPr>
              <a:t>Individuals chose their own meaning, because there is no true purpose or absolutes to abide by / “Existence precedes essence”</a:t>
            </a:r>
          </a:p>
          <a:p>
            <a:pPr lvl="1"/>
            <a:r>
              <a:rPr lang="en-US" dirty="0" smtClean="0">
                <a:latin typeface="Berlin Sans FB Demi" pitchFamily="34" charset="0"/>
              </a:rPr>
              <a:t>“If there are no guidelines for our actions, then each of us is forced to design our own moral code, to invent a morality to live by.”</a:t>
            </a:r>
          </a:p>
          <a:p>
            <a:pPr lvl="1"/>
            <a:r>
              <a:rPr lang="en-US" dirty="0" smtClean="0">
                <a:latin typeface="Berlin Sans FB Demi" pitchFamily="34" charset="0"/>
              </a:rPr>
              <a:t>“You might think that there’s some authority you could look to for answers, but all of the authorities you can think of are fake.” (Sartre)</a:t>
            </a:r>
          </a:p>
          <a:p>
            <a:pPr lvl="1"/>
            <a:r>
              <a:rPr lang="en-US" dirty="0" smtClean="0">
                <a:latin typeface="Berlin Sans FB Demi" pitchFamily="34" charset="0"/>
              </a:rPr>
              <a:t>People should live “authentically” / Choose your purpose!?!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ernard MT Condensed" panose="02050806060905020404" pitchFamily="18" charset="0"/>
              </a:rPr>
              <a:t>Why do we doubt Truth?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Berlin Sans FB Demi" pitchFamily="34" charset="0"/>
              </a:rPr>
              <a:t>Our personal experiences lead us away</a:t>
            </a:r>
          </a:p>
          <a:p>
            <a:pPr lvl="1"/>
            <a:r>
              <a:rPr lang="en-US" sz="2000" b="1" dirty="0" smtClean="0">
                <a:latin typeface="Berlin Sans FB Demi" pitchFamily="34" charset="0"/>
              </a:rPr>
              <a:t>Psalm 73:3, 16; Matthew 14:30</a:t>
            </a:r>
          </a:p>
          <a:p>
            <a:r>
              <a:rPr lang="en-US" sz="2000" b="1" dirty="0" smtClean="0">
                <a:latin typeface="Berlin Sans FB Demi" pitchFamily="34" charset="0"/>
              </a:rPr>
              <a:t>Many people believe and practice different things</a:t>
            </a:r>
          </a:p>
          <a:p>
            <a:pPr lvl="1"/>
            <a:r>
              <a:rPr lang="en-US" sz="2000" b="1" dirty="0" smtClean="0">
                <a:latin typeface="Berlin Sans FB Demi" pitchFamily="34" charset="0"/>
              </a:rPr>
              <a:t>1 Corinthians 1:10-13</a:t>
            </a:r>
          </a:p>
          <a:p>
            <a:r>
              <a:rPr lang="en-US" sz="2000" b="1" dirty="0" smtClean="0">
                <a:latin typeface="Berlin Sans FB Demi" pitchFamily="34" charset="0"/>
              </a:rPr>
              <a:t>We really don’t have a solid understanding</a:t>
            </a:r>
          </a:p>
          <a:p>
            <a:pPr lvl="1"/>
            <a:r>
              <a:rPr lang="en-US" sz="2000" b="1" dirty="0" smtClean="0">
                <a:latin typeface="Berlin Sans FB Demi" pitchFamily="34" charset="0"/>
              </a:rPr>
              <a:t>Hebrews 5:11-14</a:t>
            </a:r>
          </a:p>
          <a:p>
            <a:r>
              <a:rPr lang="en-US" sz="2000" b="1" dirty="0" smtClean="0">
                <a:latin typeface="Berlin Sans FB Demi" pitchFamily="34" charset="0"/>
              </a:rPr>
              <a:t>Our </a:t>
            </a:r>
            <a:r>
              <a:rPr lang="en-US" sz="2000" b="1" dirty="0">
                <a:latin typeface="Berlin Sans FB Demi" pitchFamily="34" charset="0"/>
              </a:rPr>
              <a:t>lives are filled with </a:t>
            </a:r>
            <a:r>
              <a:rPr lang="en-US" sz="2000" b="1" dirty="0" smtClean="0">
                <a:latin typeface="Berlin Sans FB Demi" pitchFamily="34" charset="0"/>
              </a:rPr>
              <a:t>hypocrisy</a:t>
            </a:r>
          </a:p>
          <a:p>
            <a:pPr lvl="1"/>
            <a:r>
              <a:rPr lang="en-US" sz="2000" b="1" dirty="0" smtClean="0">
                <a:latin typeface="Berlin Sans FB Demi" pitchFamily="34" charset="0"/>
              </a:rPr>
              <a:t>1 Corinthians 9:27</a:t>
            </a:r>
            <a:endParaRPr lang="en-US" sz="2000" b="1" dirty="0">
              <a:latin typeface="Berlin Sans FB Demi" pitchFamily="34" charset="0"/>
            </a:endParaRPr>
          </a:p>
          <a:p>
            <a:r>
              <a:rPr lang="en-US" sz="2000" b="1" dirty="0">
                <a:latin typeface="Berlin Sans FB Demi" pitchFamily="34" charset="0"/>
              </a:rPr>
              <a:t>Made to feel </a:t>
            </a:r>
            <a:r>
              <a:rPr lang="en-US" sz="2000" b="1" dirty="0" smtClean="0">
                <a:latin typeface="Berlin Sans FB Demi" pitchFamily="34" charset="0"/>
              </a:rPr>
              <a:t>arrogant (argument about empathy)</a:t>
            </a:r>
          </a:p>
          <a:p>
            <a:pPr lvl="1"/>
            <a:r>
              <a:rPr lang="en-US" sz="2000" b="1" dirty="0" smtClean="0">
                <a:latin typeface="Berlin Sans FB Demi" pitchFamily="34" charset="0"/>
              </a:rPr>
              <a:t>1 Corinthians 4:10-14,16</a:t>
            </a:r>
            <a:endParaRPr lang="en-US" sz="2000" b="1" dirty="0">
              <a:latin typeface="Berlin Sans FB Demi" pitchFamily="34" charset="0"/>
            </a:endParaRPr>
          </a:p>
          <a:p>
            <a:r>
              <a:rPr lang="en-US" sz="2000" b="1" dirty="0">
                <a:latin typeface="Berlin Sans FB Demi" pitchFamily="34" charset="0"/>
              </a:rPr>
              <a:t>Mishandle doubts and questions</a:t>
            </a:r>
          </a:p>
          <a:p>
            <a:pPr lvl="1"/>
            <a:r>
              <a:rPr lang="en-US" sz="2000" b="1" dirty="0" smtClean="0">
                <a:latin typeface="Berlin Sans FB Demi" pitchFamily="34" charset="0"/>
              </a:rPr>
              <a:t>Acts 24:25</a:t>
            </a:r>
            <a:endParaRPr lang="en-US" sz="2000" b="1" dirty="0">
              <a:latin typeface="Berlin Sans FB Demi" pitchFamily="34" charset="0"/>
            </a:endParaRPr>
          </a:p>
          <a:p>
            <a:r>
              <a:rPr lang="en-US" sz="2000" b="1" dirty="0" smtClean="0">
                <a:latin typeface="Berlin Sans FB Demi" pitchFamily="34" charset="0"/>
              </a:rPr>
              <a:t>Truth is different from the world</a:t>
            </a:r>
          </a:p>
          <a:p>
            <a:pPr lvl="1"/>
            <a:r>
              <a:rPr lang="en-US" sz="2000" b="1" dirty="0" smtClean="0">
                <a:latin typeface="Berlin Sans FB Demi" pitchFamily="34" charset="0"/>
              </a:rPr>
              <a:t>John 1:5, 9-10; John 15:18-20</a:t>
            </a:r>
          </a:p>
        </p:txBody>
      </p:sp>
    </p:spTree>
    <p:extLst>
      <p:ext uri="{BB962C8B-B14F-4D97-AF65-F5344CB8AC3E}">
        <p14:creationId xmlns:p14="http://schemas.microsoft.com/office/powerpoint/2010/main" val="14765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Reasonable Doubt</a:t>
            </a:r>
            <a:endParaRPr lang="en-US" sz="7200" b="1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anose="02050806060905020404" pitchFamily="18" charset="0"/>
              </a:rPr>
              <a:t>(Un)Reasonable Doubt</a:t>
            </a:r>
            <a:endParaRPr lang="en-US" sz="6600" dirty="0">
              <a:latin typeface="Bernard MT Condensed" panose="02050806060905020404" pitchFamily="18" charset="0"/>
            </a:endParaRPr>
          </a:p>
        </p:txBody>
      </p:sp>
      <p:pic>
        <p:nvPicPr>
          <p:cNvPr id="4" name="Content Placeholder 3" descr="puzzle missing pie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447800"/>
            <a:ext cx="3810000" cy="3048000"/>
          </a:xfrm>
        </p:spPr>
      </p:pic>
      <p:pic>
        <p:nvPicPr>
          <p:cNvPr id="6" name="Picture 5" descr="puzzle missing pieces ben frank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29000"/>
            <a:ext cx="4470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ernard MT Condensed" panose="02050806060905020404" pitchFamily="18" charset="0"/>
              </a:rPr>
              <a:t>Truth or Doubt?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Berlin Sans FB Demi" pitchFamily="34" charset="0"/>
              </a:rPr>
              <a:t>We are not given every piece of knowledge</a:t>
            </a:r>
          </a:p>
          <a:p>
            <a:pPr lvl="1"/>
            <a:r>
              <a:rPr lang="en-US" b="1" dirty="0" smtClean="0">
                <a:latin typeface="Berlin Sans FB Demi" pitchFamily="34" charset="0"/>
              </a:rPr>
              <a:t>Deuteronomy 29:29</a:t>
            </a:r>
          </a:p>
          <a:p>
            <a:r>
              <a:rPr lang="en-US" b="1" dirty="0" smtClean="0">
                <a:latin typeface="Berlin Sans FB Demi" pitchFamily="34" charset="0"/>
              </a:rPr>
              <a:t>Even now there are things that are not revealed to us</a:t>
            </a:r>
          </a:p>
          <a:p>
            <a:pPr lvl="1"/>
            <a:r>
              <a:rPr lang="en-US" b="1" dirty="0" smtClean="0">
                <a:latin typeface="Berlin Sans FB Demi" pitchFamily="34" charset="0"/>
              </a:rPr>
              <a:t>1 John 3:2</a:t>
            </a:r>
          </a:p>
          <a:p>
            <a:r>
              <a:rPr lang="en-US" b="1" dirty="0" smtClean="0">
                <a:latin typeface="Berlin Sans FB Demi" pitchFamily="34" charset="0"/>
              </a:rPr>
              <a:t>We do have everything that we need</a:t>
            </a:r>
          </a:p>
          <a:p>
            <a:pPr lvl="1"/>
            <a:r>
              <a:rPr lang="en-US" b="1" dirty="0" smtClean="0">
                <a:latin typeface="Berlin Sans FB Demi" pitchFamily="34" charset="0"/>
              </a:rPr>
              <a:t>2 Peter 1:3; 2 Timothy 3:16-17</a:t>
            </a:r>
          </a:p>
          <a:p>
            <a:r>
              <a:rPr lang="en-US" b="1" dirty="0" smtClean="0">
                <a:latin typeface="Berlin Sans FB Demi" pitchFamily="34" charset="0"/>
              </a:rPr>
              <a:t>We must be sure to communicate in love and consistency</a:t>
            </a:r>
          </a:p>
          <a:p>
            <a:pPr lvl="1"/>
            <a:r>
              <a:rPr lang="en-US" b="1" dirty="0" smtClean="0">
                <a:latin typeface="Berlin Sans FB Demi" pitchFamily="34" charset="0"/>
              </a:rPr>
              <a:t>Ephesians 4:14-15</a:t>
            </a:r>
            <a:endParaRPr lang="en-US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382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Does Truth Actually Exist?</vt:lpstr>
      <vt:lpstr>Why Do We Doubt Truth?</vt:lpstr>
      <vt:lpstr>The Problem of Doubt</vt:lpstr>
      <vt:lpstr>Doubt in a Post-Truth World</vt:lpstr>
      <vt:lpstr>Doubt in a Post-Truth World</vt:lpstr>
      <vt:lpstr>Why do we doubt Truth?</vt:lpstr>
      <vt:lpstr>Reasonable Doubt</vt:lpstr>
      <vt:lpstr>(Un)Reasonable Doubt</vt:lpstr>
      <vt:lpstr>Truth or Doubt?</vt:lpstr>
      <vt:lpstr>Moving Beyond Doubt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Caleb</dc:creator>
  <cp:lastModifiedBy>Murray</cp:lastModifiedBy>
  <cp:revision>29</cp:revision>
  <dcterms:created xsi:type="dcterms:W3CDTF">2015-05-24T02:45:09Z</dcterms:created>
  <dcterms:modified xsi:type="dcterms:W3CDTF">2017-06-24T11:44:57Z</dcterms:modified>
</cp:coreProperties>
</file>