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63" r:id="rId7"/>
    <p:sldMasterId id="2147483811" r:id="rId8"/>
  </p:sldMasterIdLst>
  <p:notesMasterIdLst>
    <p:notesMasterId r:id="rId35"/>
  </p:notesMasterIdLst>
  <p:sldIdLst>
    <p:sldId id="270" r:id="rId9"/>
    <p:sldId id="370" r:id="rId10"/>
    <p:sldId id="371" r:id="rId11"/>
    <p:sldId id="330" r:id="rId12"/>
    <p:sldId id="352" r:id="rId13"/>
    <p:sldId id="296" r:id="rId14"/>
    <p:sldId id="358" r:id="rId15"/>
    <p:sldId id="264" r:id="rId16"/>
    <p:sldId id="285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53" r:id="rId26"/>
    <p:sldId id="356" r:id="rId27"/>
    <p:sldId id="354" r:id="rId28"/>
    <p:sldId id="357" r:id="rId29"/>
    <p:sldId id="367" r:id="rId30"/>
    <p:sldId id="368" r:id="rId31"/>
    <p:sldId id="369" r:id="rId32"/>
    <p:sldId id="355" r:id="rId33"/>
    <p:sldId id="339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Batang" panose="02030600000101010101" pitchFamily="18" charset="-127"/>
      <p:regular r:id="rId40"/>
    </p:embeddedFont>
    <p:embeddedFont>
      <p:font typeface="Arial Narrow" panose="020B0606020202030204" pitchFamily="34" charset="0"/>
      <p:regular r:id="rId41"/>
      <p:bold r:id="rId42"/>
      <p:italic r:id="rId43"/>
      <p:boldItalic r:id="rId44"/>
    </p:embeddedFont>
    <p:embeddedFont>
      <p:font typeface="Tempus Sans ITC" panose="04020404030D07020202" pitchFamily="82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B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2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84568-D5A7-4DD2-90C9-E73D76A2A78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76CC4-F694-4320-AFE8-2D0DA6E6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7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7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7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2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6BF3711-5BBC-43AB-9152-8B5062075266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C1481E9-BC66-4C48-BE3B-D40D720CD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3416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3B18285-EDCD-465B-A103-8DEFCFF8B20A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209F866-55B5-43F2-8EE4-AC77D7590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1738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3615134-817E-489B-8D85-0672ACABF0D9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538F4BE-D369-4DD7-8D6E-7892E60DB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405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39EF359-5140-489B-B9BD-3C3BB18EEA98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D3147F7-E30E-4480-83C2-E7AD32D55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81013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9B371F7-E863-4649-BE9C-3511AFA7C439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AB51643-530D-4C88-A98E-FE87EDA2B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01215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F8D29BB-89AC-430B-B776-5D27D9E99862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93FC11D-5A05-426C-B679-F96023C06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9500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F94447A-FAC4-481E-A0D3-96D105C04689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4259EDA-EA98-42C1-94D1-DC32C3E330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51060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7DF4E35-17E6-4C44-8260-AF96969E5073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B9C6A68A-BDB5-4076-B509-B3A06E430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71007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885E3AC-EB20-494A-86BD-A6A6D3DBEAE6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B7E64AF-261F-4202-B81D-01B91BCCF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92594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0634858-DF1F-4007-94DB-B8D33FDB8787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A49E8155-A1AC-4471-9062-1E6B86492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35485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217478F-4A38-4061-9DEE-2512FBB2AEE5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B7ECE04-2182-40AF-B5A7-4E7F2DCA21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96617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1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029"/>
          <a:stretch/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4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335"/>
            <a:ext cx="3339866" cy="222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4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029"/>
          <a:stretch/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029"/>
          <a:stretch/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8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335"/>
            <a:ext cx="3339866" cy="222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335"/>
            <a:ext cx="3339866" cy="222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rm3.static.flickr.com/2175/2338725607_de8d5b9fd6.jpg?v=0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5334000"/>
            <a:ext cx="1828800" cy="1239927"/>
          </a:xfrm>
          <a:prstGeom prst="roundRect">
            <a:avLst>
              <a:gd name="adj" fmla="val 2455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25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029"/>
          <a:stretch/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7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5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a prepared mind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sincerity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Jesus contrasted sincere prayer with those offered out of hypocrisy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(Matt. 6:5)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Insincere prayers would include those: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Offered as a show before men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Used as a means to ease conscience (not living right)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Offered out of habit, ritual or rote.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It is possible to honor God with lips &amp; not heart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(Isa. 29:13)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Our cry must not be from deceitful lips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(Psa. 17:1)</a:t>
            </a:r>
          </a:p>
        </p:txBody>
      </p:sp>
    </p:spTree>
    <p:extLst>
      <p:ext uri="{BB962C8B-B14F-4D97-AF65-F5344CB8AC3E}">
        <p14:creationId xmlns:p14="http://schemas.microsoft.com/office/powerpoint/2010/main" val="12875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a prepared mind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sincerity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humility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The fact that we are approaching God – should humble 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Pharisee &amp; Publican were a contrast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(Luke 18:10-14)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Pharisee – arrogant / self righteous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Publican – humble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Knew – spiritual poverty &amp; sinful condition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Recognized  - need for divine help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Cast himself upon the mercy of God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Strong sense of personal unworthiness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Dependent upon God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Attitude of a servant</a:t>
            </a:r>
            <a:endParaRPr lang="en-US" sz="2000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God is gracious to the humble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(Jas. 4:6, 10)</a:t>
            </a:r>
          </a:p>
        </p:txBody>
      </p:sp>
    </p:spTree>
    <p:extLst>
      <p:ext uri="{BB962C8B-B14F-4D97-AF65-F5344CB8AC3E}">
        <p14:creationId xmlns:p14="http://schemas.microsoft.com/office/powerpoint/2010/main" val="1353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a prepared mind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sincerity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humility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fervency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Prayer should not be half-hearted, lifeless &amp; lethargic – but passionate, earnest &amp; offered with zeal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Elijah prayed fervently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(Jas. 5:17)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err="1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Epaphras</a:t>
            </a: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 was striving in prayer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(Col. 4:12)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85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a prepared mind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sincerity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humility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fervency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Watchful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Jesus tied watching &amp; praying together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(Mark 13:33; 14:38; Luke 21:36)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Sober unto prayer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Pet. 4:7)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Means: constant mental and spiritual alertness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Watching for temptation, avenues of allurement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Chrysostom: “The devil </a:t>
            </a:r>
            <a:r>
              <a:rPr lang="en-US" sz="2400" i="1" dirty="0" err="1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knoweth</a:t>
            </a: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 how great a good prayer is.”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55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a prepared mind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sincerity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humility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fervency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Watchful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 faith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Must ask in faith – no doubting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(Jas. 1:4-6)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Prayer should be without wrath and doubting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Tim. 2:8)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Apostles were to pray (about miraculous) believing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(Matt. 21:22)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Do you pray really expecting an answer?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Faith and prayer are connected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(Luke 18:1, 5)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02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a prepared mind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sincerity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humility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fervency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Watchful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 faith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 the spirit - thinking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 with spirit &amp; understanding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Cor. 14:15)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Talking about – pray in way – others understand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If important for others to understand – more so  I understand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All worship to be in spirit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(John 4:24)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Means from the heart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(cf. Rom.2:28-29)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Thinking about what saying</a:t>
            </a:r>
          </a:p>
        </p:txBody>
      </p:sp>
    </p:spTree>
    <p:extLst>
      <p:ext uri="{BB962C8B-B14F-4D97-AF65-F5344CB8AC3E}">
        <p14:creationId xmlns:p14="http://schemas.microsoft.com/office/powerpoint/2010/main" val="31712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a prepared mind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sincerity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humility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fervency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Watchful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 faith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 the spirit – thinking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 the name of Christ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Not what we say – but something we do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All things are to be in the name of Christ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(Col. 3:17)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Means: by his authority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(cf. Acts 4:7)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43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a prepared mind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sincerity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humility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fervency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Watchful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 faith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 the spirit – thinking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 the name of Christ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According to God’s will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If according to will of God – he hears us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</a:t>
            </a:r>
            <a:r>
              <a:rPr lang="en-US" sz="2400" i="1" dirty="0" err="1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Jno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. 5:14-15)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Jesus prayed that God’s will be done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(Matt. 26:39-44)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35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155" y="247471"/>
            <a:ext cx="81580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How</a:t>
            </a:r>
            <a:r>
              <a:rPr lang="en-US" sz="6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 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22098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Manner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3528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Place</a:t>
            </a:r>
          </a:p>
        </p:txBody>
      </p:sp>
    </p:spTree>
    <p:extLst>
      <p:ext uri="{BB962C8B-B14F-4D97-AF65-F5344CB8AC3E}">
        <p14:creationId xmlns:p14="http://schemas.microsoft.com/office/powerpoint/2010/main" val="34907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798626"/>
            <a:ext cx="792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Can pray anywhere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Not something that can only be done in a special or “sanctified” place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(cf. John 4:23-24)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Can pray anywhere – in any place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Part of beauty of prayer: God’s people pray at home, at work, in the car, on the plane, in a crowd &amp; by themselves….</a:t>
            </a:r>
          </a:p>
          <a:p>
            <a:pPr marL="914400" lvl="1" indent="-457200">
              <a:buFont typeface="+mj-lt"/>
              <a:buAutoNum type="arabicPeriod"/>
            </a:pPr>
            <a:endParaRPr lang="en-US" sz="1000" i="1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 quiet, solitary place is conducive for prayer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Jesus often went to garden to pray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(Luke 22:39)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Jesus prayed in a solitary place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(Mark 1:35)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Jesus went to the mountain pray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(Luke 6:12)</a:t>
            </a:r>
          </a:p>
        </p:txBody>
      </p:sp>
    </p:spTree>
    <p:extLst>
      <p:ext uri="{BB962C8B-B14F-4D97-AF65-F5344CB8AC3E}">
        <p14:creationId xmlns:p14="http://schemas.microsoft.com/office/powerpoint/2010/main" val="41331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555" y="282476"/>
            <a:ext cx="49196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empus Sans ITC" pitchFamily="82" charset="0"/>
                <a:ea typeface="+mn-ea"/>
                <a:cs typeface="+mn-cs"/>
              </a:rPr>
              <a:t>Pray With Me Please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852678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What 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How 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Satan Hinders Prayers of God’s People</a:t>
            </a:r>
          </a:p>
        </p:txBody>
      </p:sp>
      <p:pic>
        <p:nvPicPr>
          <p:cNvPr id="6146" name="Picture 2" descr="https://www.worshipoutlet.com/pagesource/images/Image/175_SermonSeri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1000"/>
            <a:ext cx="1733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155" y="247471"/>
            <a:ext cx="81580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How</a:t>
            </a:r>
            <a:r>
              <a:rPr lang="en-US" sz="6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 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22098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Manner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3528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Place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4958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907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798626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Make time for prayer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Difference in having time and making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Jesus made – scheduled time for prayer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(Mark 1:35)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Often too busy in morning / too tired in evening</a:t>
            </a:r>
            <a:endParaRPr lang="en-US" sz="2400" i="1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31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798626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Make time for prayer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Daily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David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(Psa. 55:16-17)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Daniel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(Dan. 6:10)</a:t>
            </a:r>
          </a:p>
        </p:txBody>
      </p:sp>
    </p:spTree>
    <p:extLst>
      <p:ext uri="{BB962C8B-B14F-4D97-AF65-F5344CB8AC3E}">
        <p14:creationId xmlns:p14="http://schemas.microsoft.com/office/powerpoint/2010/main" val="2104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798626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Make time for prayer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Daily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When most alert – can clearly think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Remember – prayer is hearts desire – expressed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(Rom. 10:1)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Should find a time – when can be alert and fervently pray</a:t>
            </a:r>
            <a:endParaRPr lang="en-US" sz="2400" i="1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6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798626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Make time for prayer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Daily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When most alert – can clearly think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Always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Men ought always to pray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(Luke 18:1)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 without ceasing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Thess. 5:17)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Praying always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(Eph. 6:18)</a:t>
            </a:r>
          </a:p>
        </p:txBody>
      </p:sp>
    </p:spTree>
    <p:extLst>
      <p:ext uri="{BB962C8B-B14F-4D97-AF65-F5344CB8AC3E}">
        <p14:creationId xmlns:p14="http://schemas.microsoft.com/office/powerpoint/2010/main" val="42514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155" y="247471"/>
            <a:ext cx="81580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How</a:t>
            </a:r>
            <a:r>
              <a:rPr lang="en-US" sz="6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 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22098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Manner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3528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Place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4958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907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6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39804"/>
            <a:ext cx="37609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Objective: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71625"/>
            <a:ext cx="3429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When Series is Over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More committed to praying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Praying more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More fervent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Praying for more things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7B08A-F630-4122-A456-F2D10393C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94"/>
          <a:stretch/>
        </p:blipFill>
        <p:spPr>
          <a:xfrm>
            <a:off x="2819400" y="1413641"/>
            <a:ext cx="5634908" cy="400109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04822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155" y="247471"/>
            <a:ext cx="74863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1981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Privilege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Prayer Belongs to God’s People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3124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Assurance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that God Hears &amp; Answers Their Prayer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4267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Examples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God’s People Praying</a:t>
            </a:r>
          </a:p>
        </p:txBody>
      </p:sp>
      <p:sp>
        <p:nvSpPr>
          <p:cNvPr id="9" name="TextBox 8"/>
          <p:cNvSpPr txBox="1"/>
          <p:nvPr/>
        </p:nvSpPr>
        <p:spPr>
          <a:xfrm rot="1097984">
            <a:off x="3299983" y="715686"/>
            <a:ext cx="7391400" cy="923330"/>
          </a:xfrm>
          <a:prstGeom prst="rect">
            <a:avLst/>
          </a:prstGeom>
          <a:solidFill>
            <a:schemeClr val="tx1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Review – Lesson 1</a:t>
            </a:r>
          </a:p>
        </p:txBody>
      </p:sp>
    </p:spTree>
    <p:extLst>
      <p:ext uri="{BB962C8B-B14F-4D97-AF65-F5344CB8AC3E}">
        <p14:creationId xmlns:p14="http://schemas.microsoft.com/office/powerpoint/2010/main" val="15129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114" y="247471"/>
            <a:ext cx="84160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What</a:t>
            </a:r>
            <a:r>
              <a:rPr lang="en-US" sz="6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 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2362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Supplications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378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Prayers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394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Intercession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5410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Thanks</a:t>
            </a:r>
          </a:p>
        </p:txBody>
      </p:sp>
      <p:sp>
        <p:nvSpPr>
          <p:cNvPr id="9" name="TextBox 8"/>
          <p:cNvSpPr txBox="1"/>
          <p:nvPr/>
        </p:nvSpPr>
        <p:spPr>
          <a:xfrm rot="1097984">
            <a:off x="3299983" y="750311"/>
            <a:ext cx="7391400" cy="854080"/>
          </a:xfrm>
          <a:prstGeom prst="rect">
            <a:avLst/>
          </a:prstGeom>
          <a:solidFill>
            <a:schemeClr val="tx1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Review – Lesson 2</a:t>
            </a:r>
          </a:p>
        </p:txBody>
      </p:sp>
    </p:spTree>
    <p:extLst>
      <p:ext uri="{BB962C8B-B14F-4D97-AF65-F5344CB8AC3E}">
        <p14:creationId xmlns:p14="http://schemas.microsoft.com/office/powerpoint/2010/main" val="9791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555" y="282476"/>
            <a:ext cx="49196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empus Sans ITC" pitchFamily="82" charset="0"/>
                <a:ea typeface="+mn-ea"/>
                <a:cs typeface="+mn-cs"/>
              </a:rPr>
              <a:t>Pray With Me Please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852678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What God’s People Pray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empus Sans ITC" pitchFamily="82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How 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Satan Hinders Prayers of God’s People</a:t>
            </a:r>
          </a:p>
        </p:txBody>
      </p:sp>
      <p:pic>
        <p:nvPicPr>
          <p:cNvPr id="6146" name="Picture 2" descr="https://www.worshipoutlet.com/pagesource/images/Image/175_SermonSeri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1000"/>
            <a:ext cx="1733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155" y="247471"/>
            <a:ext cx="8158003" cy="101566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How God’s People Pray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114" y="1727672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>
                <a:solidFill>
                  <a:prstClr val="black"/>
                </a:solidFill>
              </a:rPr>
              <a:t>“Teach us to pray” (Luke 11:1) – include the how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>
                <a:solidFill>
                  <a:prstClr val="black"/>
                </a:solidFill>
              </a:rPr>
              <a:t>“After this manner” (Matt. 6:9) – shows the way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>
                <a:solidFill>
                  <a:prstClr val="black"/>
                </a:solidFill>
              </a:rPr>
              <a:t>It is not mere </a:t>
            </a:r>
            <a:r>
              <a:rPr lang="en-US" sz="2800" b="1" i="1" dirty="0">
                <a:solidFill>
                  <a:prstClr val="black"/>
                </a:solidFill>
              </a:rPr>
              <a:t>prayer</a:t>
            </a:r>
            <a:r>
              <a:rPr lang="en-US" sz="2800" b="1" dirty="0">
                <a:solidFill>
                  <a:prstClr val="black"/>
                </a:solidFill>
              </a:rPr>
              <a:t> that pleases God, but prayer offered </a:t>
            </a:r>
            <a:r>
              <a:rPr lang="en-US" sz="2800" b="1" i="1" dirty="0">
                <a:solidFill>
                  <a:prstClr val="black"/>
                </a:solidFill>
              </a:rPr>
              <a:t>how</a:t>
            </a:r>
            <a:r>
              <a:rPr lang="en-US" sz="2800" b="1" dirty="0">
                <a:solidFill>
                  <a:prstClr val="black"/>
                </a:solidFill>
              </a:rPr>
              <a:t> God directs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155" y="247471"/>
            <a:ext cx="81580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How</a:t>
            </a:r>
            <a:r>
              <a:rPr lang="en-US" sz="6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 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22098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31544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The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a prepared mind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Prayer is expressing our heart’s desire to God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(Rom. 10:1)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Thus, it comes from the heart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Must prepare our minds – be in proper frame of mind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Hard to pray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When mad / full of hate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When thinking on other matters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distractions all around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Anything done for God – deserves preparation </a:t>
            </a:r>
            <a:endParaRPr lang="en-US" sz="2400" i="1" dirty="0">
              <a:solidFill>
                <a:srgbClr val="FFFF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19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6557</TotalTime>
  <Words>1062</Words>
  <Application>Microsoft Office PowerPoint</Application>
  <PresentationFormat>On-screen Show (4:3)</PresentationFormat>
  <Paragraphs>188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Calibri</vt:lpstr>
      <vt:lpstr>Batang</vt:lpstr>
      <vt:lpstr>Courier New</vt:lpstr>
      <vt:lpstr>Arial Narrow</vt:lpstr>
      <vt:lpstr>Arial</vt:lpstr>
      <vt:lpstr>Tempus Sans ITC</vt:lpstr>
      <vt:lpstr>Wingdings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10_Office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DonnieV</dc:creator>
  <cp:lastModifiedBy>Wade, Murray</cp:lastModifiedBy>
  <cp:revision>118</cp:revision>
  <dcterms:created xsi:type="dcterms:W3CDTF">2012-10-26T02:37:48Z</dcterms:created>
  <dcterms:modified xsi:type="dcterms:W3CDTF">2018-03-26T12:33:36Z</dcterms:modified>
</cp:coreProperties>
</file>