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6146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temple-in-jerusalem-cornerstone-bible-keystone-religious-material.png" descr="temple-in-jerusalem-cornerstone-bible-keystone-religious-materi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4245" y="1880025"/>
            <a:ext cx="6079926" cy="540303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Jesus The Cornerstone…"/>
          <p:cNvSpPr txBox="1"/>
          <p:nvPr/>
        </p:nvSpPr>
        <p:spPr>
          <a:xfrm>
            <a:off x="2707394" y="82549"/>
            <a:ext cx="5428854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Jesus The Cornerstone</a:t>
            </a:r>
          </a:p>
          <a:p>
            <a:pPr>
              <a:defRPr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Acts 4:10-12</a:t>
            </a:r>
          </a:p>
        </p:txBody>
      </p:sp>
      <p:sp>
        <p:nvSpPr>
          <p:cNvPr id="130" name="Line"/>
          <p:cNvSpPr/>
          <p:nvPr/>
        </p:nvSpPr>
        <p:spPr>
          <a:xfrm flipV="1">
            <a:off x="6426199" y="4718050"/>
            <a:ext cx="1270001" cy="1270000"/>
          </a:xfrm>
          <a:prstGeom prst="line">
            <a:avLst/>
          </a:prstGeom>
          <a:ln w="25400">
            <a:solidFill>
              <a:srgbClr val="000000">
                <a:alpha val="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Line"/>
          <p:cNvSpPr/>
          <p:nvPr/>
        </p:nvSpPr>
        <p:spPr>
          <a:xfrm flipV="1">
            <a:off x="4001628" y="4449427"/>
            <a:ext cx="6258236" cy="2811749"/>
          </a:xfrm>
          <a:prstGeom prst="line">
            <a:avLst/>
          </a:prstGeom>
          <a:ln w="101600">
            <a:solidFill>
              <a:srgbClr val="6BE564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Line"/>
          <p:cNvSpPr/>
          <p:nvPr/>
        </p:nvSpPr>
        <p:spPr>
          <a:xfrm flipH="1" flipV="1">
            <a:off x="1183778" y="5645410"/>
            <a:ext cx="6069297" cy="1374268"/>
          </a:xfrm>
          <a:prstGeom prst="line">
            <a:avLst/>
          </a:prstGeom>
          <a:ln w="101600">
            <a:solidFill>
              <a:srgbClr val="6BE564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Line"/>
          <p:cNvSpPr/>
          <p:nvPr/>
        </p:nvSpPr>
        <p:spPr>
          <a:xfrm flipV="1">
            <a:off x="5414337" y="1102482"/>
            <a:ext cx="1" cy="6678723"/>
          </a:xfrm>
          <a:prstGeom prst="line">
            <a:avLst/>
          </a:prstGeom>
          <a:ln w="101600">
            <a:solidFill>
              <a:srgbClr val="6BE564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Building……"/>
          <p:cNvSpPr txBox="1"/>
          <p:nvPr/>
        </p:nvSpPr>
        <p:spPr>
          <a:xfrm>
            <a:off x="1257895" y="1532315"/>
            <a:ext cx="2462610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 b="0">
                <a:solidFill>
                  <a:srgbClr val="FFFF0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Building…</a:t>
            </a:r>
          </a:p>
          <a:p>
            <a:pPr>
              <a:defRPr sz="32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Level</a:t>
            </a:r>
          </a:p>
          <a:p>
            <a:pPr>
              <a:defRPr sz="32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Plumb</a:t>
            </a:r>
          </a:p>
          <a:p>
            <a:pPr>
              <a:defRPr sz="32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Square</a:t>
            </a:r>
          </a:p>
        </p:txBody>
      </p:sp>
      <p:sp>
        <p:nvSpPr>
          <p:cNvPr id="135" name="Matt. 21:42 Mk. 12:10…"/>
          <p:cNvSpPr txBox="1"/>
          <p:nvPr/>
        </p:nvSpPr>
        <p:spPr>
          <a:xfrm>
            <a:off x="1328608" y="7334286"/>
            <a:ext cx="3373736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Matt. 21:42</a:t>
            </a:r>
            <a:br/>
            <a:r>
              <a:t>Mk. 12:10</a:t>
            </a:r>
          </a:p>
          <a:p>
            <a:pPr algn="l">
              <a:defRPr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Lk. 20:17</a:t>
            </a:r>
          </a:p>
          <a:p>
            <a:pPr lvl="2" algn="l">
              <a:defRPr sz="1600"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Q= Psa. 118:22</a:t>
            </a:r>
          </a:p>
        </p:txBody>
      </p:sp>
      <p:grpSp>
        <p:nvGrpSpPr>
          <p:cNvPr id="138" name="Group"/>
          <p:cNvGrpSpPr/>
          <p:nvPr/>
        </p:nvGrpSpPr>
        <p:grpSpPr>
          <a:xfrm>
            <a:off x="4000863" y="7571165"/>
            <a:ext cx="3298231" cy="1534771"/>
            <a:chOff x="0" y="0"/>
            <a:chExt cx="3298229" cy="1534769"/>
          </a:xfrm>
        </p:grpSpPr>
        <p:sp>
          <p:nvSpPr>
            <p:cNvPr id="136" name="The Dividing Point…"/>
            <p:cNvSpPr txBox="1"/>
            <p:nvPr/>
          </p:nvSpPr>
          <p:spPr>
            <a:xfrm>
              <a:off x="-1" y="544169"/>
              <a:ext cx="3298231" cy="990601"/>
            </a:xfrm>
            <a:prstGeom prst="rect">
              <a:avLst/>
            </a:prstGeom>
            <a:solidFill>
              <a:srgbClr val="D90A19"/>
            </a:solidFill>
            <a:ln w="50800" cap="flat">
              <a:solidFill>
                <a:srgbClr val="3AFF46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The Dividing Point</a:t>
              </a:r>
            </a:p>
            <a:p>
              <a:pPr>
                <a:defRPr b="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Romans 9:32-33</a:t>
              </a:r>
            </a:p>
          </p:txBody>
        </p:sp>
        <p:sp>
          <p:nvSpPr>
            <p:cNvPr id="137" name="Jesus…"/>
            <p:cNvSpPr txBox="1"/>
            <p:nvPr/>
          </p:nvSpPr>
          <p:spPr>
            <a:xfrm>
              <a:off x="739179" y="-1"/>
              <a:ext cx="1819872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Jesus…</a:t>
              </a:r>
            </a:p>
          </p:txBody>
        </p:sp>
      </p:grp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7764" y="2060109"/>
            <a:ext cx="2800514" cy="368734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Not Just…"/>
          <p:cNvSpPr txBox="1"/>
          <p:nvPr/>
        </p:nvSpPr>
        <p:spPr>
          <a:xfrm>
            <a:off x="7914578" y="5440880"/>
            <a:ext cx="3489277" cy="172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solidFill>
                  <a:srgbClr val="EDFF2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Not Just</a:t>
            </a:r>
          </a:p>
          <a:p>
            <a:pPr>
              <a:defRPr b="0">
                <a:solidFill>
                  <a:srgbClr val="EDFF2E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One Of These</a:t>
            </a:r>
          </a:p>
          <a:p>
            <a:pPr>
              <a:defRPr b="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Capitals"/>
                <a:ea typeface="Capitals"/>
                <a:cs typeface="Capitals"/>
                <a:sym typeface="Capitals"/>
              </a:defRPr>
            </a:pPr>
            <a:r>
              <a:t>Jesus Is Everything</a:t>
            </a:r>
          </a:p>
          <a:p>
            <a:pPr>
              <a:defRPr b="0"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  <a:latin typeface="Capitals"/>
                <a:ea typeface="Capitals"/>
                <a:cs typeface="Capitals"/>
                <a:sym typeface="Capitals"/>
              </a:defRPr>
            </a:pPr>
            <a:r>
              <a:t>To Me!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20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5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8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9" presetClass="entr" fill="hold" grpId="7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5" animBg="1" advAuto="0"/>
      <p:bldP spid="132" grpId="6" animBg="1" advAuto="0"/>
      <p:bldP spid="133" grpId="4" animBg="1" advAuto="0"/>
      <p:bldP spid="134" grpId="3" animBg="1" advAuto="0"/>
      <p:bldP spid="135" grpId="1" animBg="1" advAuto="0"/>
      <p:bldP spid="138" grpId="2" animBg="1" advAuto="0"/>
      <p:bldP spid="139" grpId="8" animBg="1" advAuto="0"/>
      <p:bldP spid="140" grpId="7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1391" y="2992293"/>
            <a:ext cx="6690558" cy="376901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Only Right Foundation…"/>
          <p:cNvSpPr txBox="1"/>
          <p:nvPr/>
        </p:nvSpPr>
        <p:spPr>
          <a:xfrm>
            <a:off x="2851713" y="905509"/>
            <a:ext cx="7049915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 b="0">
                <a:solidFill>
                  <a:srgbClr val="0E981D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Only Right Foundation</a:t>
            </a:r>
          </a:p>
          <a:p>
            <a:pPr>
              <a:defRPr sz="3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1 Corinthians</a:t>
            </a:r>
          </a:p>
          <a:p>
            <a:pPr>
              <a:defRPr sz="3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/>
              <a:t>3:10-11</a:t>
            </a:r>
          </a:p>
        </p:txBody>
      </p:sp>
      <p:sp>
        <p:nvSpPr>
          <p:cNvPr id="144" name="Born Again…"/>
          <p:cNvSpPr txBox="1"/>
          <p:nvPr/>
        </p:nvSpPr>
        <p:spPr>
          <a:xfrm>
            <a:off x="3975799" y="6978649"/>
            <a:ext cx="4801742" cy="1422401"/>
          </a:xfrm>
          <a:prstGeom prst="rect">
            <a:avLst/>
          </a:prstGeom>
          <a:solidFill>
            <a:srgbClr val="FFFA1D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Born Again</a:t>
            </a:r>
          </a:p>
          <a:p>
            <a:pPr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God’s Way - God’s Message</a:t>
            </a:r>
          </a:p>
          <a:p>
            <a:pPr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1 Peter 1:3, 23-25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20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" y="1181100"/>
            <a:ext cx="11005898" cy="6526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20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3790" y="5384132"/>
            <a:ext cx="6491918" cy="404601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His People (Discipleship)…"/>
          <p:cNvSpPr txBox="1"/>
          <p:nvPr/>
        </p:nvSpPr>
        <p:spPr>
          <a:xfrm>
            <a:off x="1817576" y="1560079"/>
            <a:ext cx="7850745" cy="2963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lnSpc>
                <a:spcPct val="200000"/>
              </a:lnSpc>
              <a:buSzPct val="100000"/>
              <a:buAutoNum type="arabicPeriod"/>
              <a:defRPr sz="3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His People </a:t>
            </a:r>
            <a:r>
              <a:rPr sz="2400" b="1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Chalkboard"/>
                <a:ea typeface="Chalkboard"/>
                <a:cs typeface="Chalkboard"/>
                <a:sym typeface="Chalkboard"/>
              </a:rPr>
              <a:t>(Discipleship)</a:t>
            </a:r>
          </a:p>
          <a:p>
            <a:pPr marL="228600" indent="-228600" algn="l">
              <a:lnSpc>
                <a:spcPct val="200000"/>
              </a:lnSpc>
              <a:buSzPct val="100000"/>
              <a:buAutoNum type="arabicPeriod"/>
              <a:defRPr sz="3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Our Relationships</a:t>
            </a:r>
          </a:p>
          <a:p>
            <a:pPr marL="228600" indent="-228600" algn="l">
              <a:lnSpc>
                <a:spcPct val="200000"/>
              </a:lnSpc>
              <a:buSzPct val="100000"/>
              <a:buAutoNum type="arabicPeriod"/>
              <a:defRPr sz="3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His Church - Temple - Kingdom</a:t>
            </a:r>
          </a:p>
        </p:txBody>
      </p:sp>
      <p:sp>
        <p:nvSpPr>
          <p:cNvPr id="150" name="Lives…"/>
          <p:cNvSpPr txBox="1"/>
          <p:nvPr/>
        </p:nvSpPr>
        <p:spPr>
          <a:xfrm>
            <a:off x="7094884" y="1574799"/>
            <a:ext cx="2599632" cy="1409701"/>
          </a:xfrm>
          <a:prstGeom prst="rect">
            <a:avLst/>
          </a:prstGeom>
          <a:solidFill>
            <a:srgbClr val="F7FF1A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Lives</a:t>
            </a:r>
          </a:p>
          <a:p>
            <a:pPr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Families</a:t>
            </a:r>
          </a:p>
          <a:p>
            <a:pPr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Congregations</a:t>
            </a:r>
          </a:p>
        </p:txBody>
      </p:sp>
      <p:sp>
        <p:nvSpPr>
          <p:cNvPr id="151" name="Jesus Builds…"/>
          <p:cNvSpPr txBox="1"/>
          <p:nvPr/>
        </p:nvSpPr>
        <p:spPr>
          <a:xfrm>
            <a:off x="3293386" y="231641"/>
            <a:ext cx="413712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Jesus Builds…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20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3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3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2" build="p" bldLvl="5" animBg="1" advAuto="0"/>
      <p:bldP spid="150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oving…"/>
          <p:cNvSpPr/>
          <p:nvPr/>
        </p:nvSpPr>
        <p:spPr>
          <a:xfrm>
            <a:off x="6346051" y="4768696"/>
            <a:ext cx="2927668" cy="1998614"/>
          </a:xfrm>
          <a:prstGeom prst="rightArrow">
            <a:avLst>
              <a:gd name="adj1" fmla="val 55165"/>
              <a:gd name="adj2" fmla="val 42589"/>
            </a:avLst>
          </a:prstGeom>
          <a:solidFill>
            <a:srgbClr val="118517"/>
          </a:solidFill>
          <a:ln w="254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600" b="0">
                <a:solidFill>
                  <a:srgbClr val="FFFFFF"/>
                </a:solidFill>
                <a:effectLst>
                  <a:outerShdw blurRad="12700" dist="38100" dir="18900000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Moving</a:t>
            </a:r>
          </a:p>
          <a:p>
            <a:pPr>
              <a:defRPr sz="2600" b="0">
                <a:solidFill>
                  <a:srgbClr val="FFFFFF"/>
                </a:solidFill>
                <a:effectLst>
                  <a:outerShdw blurRad="12700" dist="38100" dir="18900000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Forward…</a:t>
            </a:r>
          </a:p>
        </p:txBody>
      </p:sp>
      <p:pic>
        <p:nvPicPr>
          <p:cNvPr id="154" name="Take Awway4.jpg" descr="Take Awway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7508" y="-1196137"/>
            <a:ext cx="4581352" cy="458135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It Matters How We Build…"/>
          <p:cNvSpPr txBox="1"/>
          <p:nvPr/>
        </p:nvSpPr>
        <p:spPr>
          <a:xfrm>
            <a:off x="3605636" y="2232000"/>
            <a:ext cx="5525096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 algn="l">
              <a:lnSpc>
                <a:spcPct val="200000"/>
              </a:lnSpc>
              <a:buSzPct val="100000"/>
              <a:buAutoNum type="arabicPeriod"/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It Matters How We Build</a:t>
            </a:r>
          </a:p>
          <a:p>
            <a:pPr marL="228600" indent="-228600" algn="l">
              <a:lnSpc>
                <a:spcPct val="200000"/>
              </a:lnSpc>
              <a:buSzPct val="100000"/>
              <a:buAutoNum type="arabicPeriod"/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It Matters Where We Build</a:t>
            </a:r>
          </a:p>
          <a:p>
            <a:pPr marL="228600" indent="-228600" algn="l">
              <a:lnSpc>
                <a:spcPct val="200000"/>
              </a:lnSpc>
              <a:buSzPct val="100000"/>
              <a:buAutoNum type="arabicPeriod"/>
              <a:defRPr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It Matters With What We Build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2884" y="4669452"/>
            <a:ext cx="2816796" cy="2197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Building Takes……"/>
          <p:cNvSpPr txBox="1"/>
          <p:nvPr/>
        </p:nvSpPr>
        <p:spPr>
          <a:xfrm>
            <a:off x="4888077" y="6700504"/>
            <a:ext cx="2613966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r>
              <a:t>Building Takes…</a:t>
            </a:r>
          </a:p>
          <a:p>
            <a:r>
              <a:t>Decisions </a:t>
            </a:r>
          </a:p>
          <a:p>
            <a:r>
              <a:t>Time</a:t>
            </a:r>
          </a:p>
          <a:p>
            <a:r>
              <a:t>Focus</a:t>
            </a:r>
          </a:p>
          <a:p>
            <a:r>
              <a:t>Effort</a:t>
            </a:r>
          </a:p>
          <a:p>
            <a:r>
              <a:t>Adjustment</a:t>
            </a:r>
          </a:p>
          <a:p>
            <a:r>
              <a:t>Patience</a:t>
            </a:r>
          </a:p>
        </p:txBody>
      </p:sp>
      <p:sp>
        <p:nvSpPr>
          <p:cNvPr id="158" name="Dig Deep…"/>
          <p:cNvSpPr txBox="1"/>
          <p:nvPr/>
        </p:nvSpPr>
        <p:spPr>
          <a:xfrm>
            <a:off x="7541361" y="7538704"/>
            <a:ext cx="1599998" cy="892860"/>
          </a:xfrm>
          <a:prstGeom prst="rect">
            <a:avLst/>
          </a:prstGeom>
          <a:solidFill>
            <a:srgbClr val="FEFF0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Dig Deep</a:t>
            </a:r>
          </a:p>
          <a:p>
            <a:r>
              <a:t>Luke 6:48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20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1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32" fill="hold" grpId="3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" presetClass="entr" presetSubtype="32" fill="hold" grpId="3" nodeType="afterEffect">
                                  <p:stCondLst>
                                    <p:cond delay="1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3" build="p" bldLvl="5" animBg="1" advAuto="0"/>
      <p:bldP spid="157" grpId="1" animBg="1" advAuto="0"/>
      <p:bldP spid="158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River of Life Ezek 47.jpeg" descr="River of Life Ezek 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5400"/>
            <a:ext cx="10236022" cy="698611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Glorious Temple…"/>
          <p:cNvSpPr txBox="1"/>
          <p:nvPr/>
        </p:nvSpPr>
        <p:spPr>
          <a:xfrm>
            <a:off x="6079399" y="6403841"/>
            <a:ext cx="4280099" cy="1879601"/>
          </a:xfrm>
          <a:prstGeom prst="rect">
            <a:avLst/>
          </a:prstGeom>
          <a:solidFill>
            <a:srgbClr val="FFFD62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Glorious Temple</a:t>
            </a:r>
          </a:p>
          <a:p>
            <a:pPr>
              <a:defRPr sz="3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As God Wants It…</a:t>
            </a:r>
          </a:p>
          <a:p>
            <a:pPr>
              <a:defRPr sz="3200" b="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Ezekiel 40-48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20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29.jpg" descr="image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95112" cy="984165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"/>
          <p:cNvSpPr/>
          <p:nvPr/>
        </p:nvSpPr>
        <p:spPr>
          <a:xfrm>
            <a:off x="433493" y="433493"/>
            <a:ext cx="12264250" cy="9103361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4186" tIns="54186" rIns="54186" bIns="54186" anchor="ctr"/>
          <a:lstStyle/>
          <a:p>
            <a:pPr defTabSz="830862">
              <a:buClr>
                <a:srgbClr val="000000"/>
              </a:buClr>
              <a:defRPr sz="56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165" name="Continue… (Mt. 28:20)"/>
          <p:cNvSpPr/>
          <p:nvPr/>
        </p:nvSpPr>
        <p:spPr>
          <a:xfrm>
            <a:off x="2794035" y="7928468"/>
            <a:ext cx="7592837" cy="1282419"/>
          </a:xfrm>
          <a:prstGeom prst="rect">
            <a:avLst/>
          </a:prstGeom>
          <a:gradFill>
            <a:gsLst>
              <a:gs pos="0">
                <a:srgbClr val="07145B"/>
              </a:gs>
              <a:gs pos="50000">
                <a:srgbClr val="FFFFFF"/>
              </a:gs>
              <a:gs pos="100000">
                <a:srgbClr val="07145B"/>
              </a:gs>
            </a:gsLst>
            <a:lin ang="5400000"/>
          </a:gra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186" tIns="54186" rIns="54186" bIns="54186" anchor="ctr">
            <a:spAutoFit/>
          </a:bodyPr>
          <a:lstStyle/>
          <a:p>
            <a:pPr defTabSz="830862">
              <a:spcBef>
                <a:spcPts val="300"/>
              </a:spcBef>
              <a:buClr>
                <a:srgbClr val="000000"/>
              </a:buClr>
              <a:defRPr sz="56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000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Continue…</a:t>
            </a:r>
            <a:r>
              <a:rPr sz="4400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uFill>
                  <a:solidFill>
                    <a:srgbClr val="000000"/>
                  </a:solidFill>
                </a:uFill>
              </a:rPr>
              <a:t> (Mt. 28:20)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975360" y="4894862"/>
            <a:ext cx="3903699" cy="2366152"/>
            <a:chOff x="0" y="0"/>
            <a:chExt cx="3903698" cy="2366151"/>
          </a:xfrm>
        </p:grpSpPr>
        <p:sp>
          <p:nvSpPr>
            <p:cNvPr id="166" name="Arrow"/>
            <p:cNvSpPr/>
            <p:nvPr/>
          </p:nvSpPr>
          <p:spPr>
            <a:xfrm>
              <a:off x="0" y="0"/>
              <a:ext cx="3903699" cy="2366152"/>
            </a:xfrm>
            <a:prstGeom prst="rightArrow">
              <a:avLst>
                <a:gd name="adj1" fmla="val 71759"/>
                <a:gd name="adj2" fmla="val 50006"/>
              </a:avLst>
            </a:prstGeom>
            <a:solidFill>
              <a:srgbClr val="0F34FF"/>
            </a:solidFill>
            <a:ln w="12700" cap="flat">
              <a:solidFill>
                <a:srgbClr val="FEFEFE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t">
              <a:noAutofit/>
            </a:bodyPr>
            <a:lstStyle/>
            <a:p>
              <a:pPr defTabSz="830862">
                <a:buClr>
                  <a:srgbClr val="000000"/>
                </a:buClr>
                <a:defRPr sz="56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 Black"/>
                  <a:ea typeface="Arial Black"/>
                  <a:cs typeface="Arial Black"/>
                  <a:sym typeface="Arial Black"/>
                </a:defRPr>
              </a:pPr>
              <a:endParaRPr/>
            </a:p>
          </p:txBody>
        </p:sp>
        <p:sp>
          <p:nvSpPr>
            <p:cNvPr id="167" name="Mk. 16:…"/>
            <p:cNvSpPr txBox="1"/>
            <p:nvPr/>
          </p:nvSpPr>
          <p:spPr>
            <a:xfrm>
              <a:off x="739755" y="400544"/>
              <a:ext cx="2426819" cy="1565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186" tIns="54186" rIns="54186" bIns="54186" numCol="1" anchor="ctr">
              <a:spAutoFit/>
            </a:bodyPr>
            <a:lstStyle/>
            <a:p>
              <a:pPr algn="l" defTabSz="1300480">
                <a:lnSpc>
                  <a:spcPct val="85000"/>
                </a:lnSpc>
                <a:buClr>
                  <a:srgbClr val="FEFEFE"/>
                </a:buClr>
                <a:defRPr b="0">
                  <a:uFill>
                    <a:solidFill>
                      <a:srgbClr val="000000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sz="4400">
                  <a:solidFill>
                    <a:srgbClr val="FEFEF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EFEFE"/>
                    </a:solidFill>
                  </a:uFill>
                </a:rPr>
                <a:t>Mk. 16:</a:t>
              </a:r>
            </a:p>
            <a:p>
              <a:pPr algn="l" defTabSz="1300480">
                <a:lnSpc>
                  <a:spcPct val="85000"/>
                </a:lnSpc>
                <a:buClr>
                  <a:srgbClr val="FEFEFE"/>
                </a:buClr>
                <a:defRPr b="0">
                  <a:uFill>
                    <a:solidFill>
                      <a:srgbClr val="000000"/>
                    </a:solidFill>
                  </a:u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sz="4400">
                  <a:solidFill>
                    <a:srgbClr val="FEFEFE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uFill>
                    <a:solidFill>
                      <a:srgbClr val="FEFEFE"/>
                    </a:solidFill>
                  </a:uFill>
                </a:rPr>
                <a:t>15-16</a:t>
              </a:r>
            </a:p>
          </p:txBody>
        </p:sp>
      </p:grpSp>
      <p:sp>
        <p:nvSpPr>
          <p:cNvPr id="169" name="Hear  (Rom. 10:17)…"/>
          <p:cNvSpPr txBox="1"/>
          <p:nvPr/>
        </p:nvSpPr>
        <p:spPr>
          <a:xfrm>
            <a:off x="5310293" y="3465690"/>
            <a:ext cx="6953956" cy="4191001"/>
          </a:xfrm>
          <a:prstGeom prst="rect">
            <a:avLst/>
          </a:prstGeom>
          <a:solidFill>
            <a:srgbClr val="0F34FF">
              <a:alpha val="50000"/>
            </a:srgbClr>
          </a:solidFill>
          <a:ln w="12700">
            <a:solidFill>
              <a:srgbClr val="FE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>
            <a:spAutoFit/>
          </a:bodyPr>
          <a:lstStyle/>
          <a:p>
            <a:pPr algn="l" defTabSz="1300480">
              <a:lnSpc>
                <a:spcPct val="85000"/>
              </a:lnSpc>
              <a:spcBef>
                <a:spcPts val="1600"/>
              </a:spcBef>
              <a:buClr>
                <a:srgbClr val="FEFEFE"/>
              </a:buClr>
              <a:buSzPct val="100000"/>
              <a:buChar char="•"/>
              <a:defRPr b="0"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3800">
                <a:solidFill>
                  <a:srgbClr val="FEFEFE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EFEFE"/>
                  </a:solidFill>
                </a:uFill>
              </a:rPr>
              <a:t>Hear  (Rom. 10:17)</a:t>
            </a:r>
          </a:p>
          <a:p>
            <a:pPr algn="l" defTabSz="1300480">
              <a:lnSpc>
                <a:spcPct val="85000"/>
              </a:lnSpc>
              <a:spcBef>
                <a:spcPts val="1600"/>
              </a:spcBef>
              <a:buClr>
                <a:srgbClr val="FEFEFE"/>
              </a:buClr>
              <a:buSzPct val="100000"/>
              <a:buChar char="•"/>
              <a:defRPr b="0"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3800">
                <a:solidFill>
                  <a:srgbClr val="FEFEFE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EFEFE"/>
                  </a:solidFill>
                </a:uFill>
              </a:rPr>
              <a:t>Believe  (Jn. 8:24)</a:t>
            </a:r>
          </a:p>
          <a:p>
            <a:pPr algn="l" defTabSz="1300480">
              <a:lnSpc>
                <a:spcPct val="85000"/>
              </a:lnSpc>
              <a:spcBef>
                <a:spcPts val="1600"/>
              </a:spcBef>
              <a:buClr>
                <a:srgbClr val="FEFEFE"/>
              </a:buClr>
              <a:buSzPct val="100000"/>
              <a:buChar char="•"/>
              <a:defRPr b="0"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3800">
                <a:solidFill>
                  <a:srgbClr val="FEFEFE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EFEFE"/>
                  </a:solidFill>
                </a:uFill>
              </a:rPr>
              <a:t>Repent  (Acts 2:38)</a:t>
            </a:r>
          </a:p>
          <a:p>
            <a:pPr algn="l" defTabSz="1300480">
              <a:lnSpc>
                <a:spcPct val="85000"/>
              </a:lnSpc>
              <a:spcBef>
                <a:spcPts val="1600"/>
              </a:spcBef>
              <a:buClr>
                <a:srgbClr val="FEFEFE"/>
              </a:buClr>
              <a:buSzPct val="100000"/>
              <a:buChar char="•"/>
              <a:defRPr b="0"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3800">
                <a:solidFill>
                  <a:srgbClr val="FEFEFE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EFEFE"/>
                  </a:solidFill>
                </a:uFill>
              </a:rPr>
              <a:t>Confess  (Mt. 10:32-33)</a:t>
            </a:r>
          </a:p>
          <a:p>
            <a:pPr algn="l" defTabSz="1300480">
              <a:lnSpc>
                <a:spcPct val="85000"/>
              </a:lnSpc>
              <a:spcBef>
                <a:spcPts val="1600"/>
              </a:spcBef>
              <a:buClr>
                <a:srgbClr val="FEFEFE"/>
              </a:buClr>
              <a:buSzPct val="100000"/>
              <a:buChar char="•"/>
              <a:defRPr b="0">
                <a:uFill>
                  <a:solidFill>
                    <a:srgbClr val="000000"/>
                  </a:solidFill>
                </a:u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3800">
                <a:solidFill>
                  <a:srgbClr val="FEFEFE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uFill>
                  <a:solidFill>
                    <a:srgbClr val="FEFEFE"/>
                  </a:solidFill>
                </a:uFill>
              </a:rPr>
              <a:t>Baptism  (Acts 22:16)</a:t>
            </a:r>
          </a:p>
        </p:txBody>
      </p:sp>
      <p:sp>
        <p:nvSpPr>
          <p:cNvPr id="170" name="Rectangle"/>
          <p:cNvSpPr/>
          <p:nvPr/>
        </p:nvSpPr>
        <p:spPr>
          <a:xfrm>
            <a:off x="5888282" y="616372"/>
            <a:ext cx="6610778" cy="2422599"/>
          </a:xfrm>
          <a:prstGeom prst="rect">
            <a:avLst/>
          </a:prstGeom>
          <a:ln w="38100">
            <a:solidFill>
              <a:srgbClr val="FFD479">
                <a:alpha val="66336"/>
              </a:srgbClr>
            </a:solidFill>
          </a:ln>
        </p:spPr>
        <p:txBody>
          <a:bodyPr lIns="0" tIns="0" rIns="0" bIns="0"/>
          <a:lstStyle/>
          <a:p>
            <a:pPr algn="l" defTabSz="650240">
              <a:defRPr sz="16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71" name="image30.png" descr="image30.png"/>
          <p:cNvPicPr>
            <a:picLocks/>
          </p:cNvPicPr>
          <p:nvPr/>
        </p:nvPicPr>
        <p:blipFill>
          <a:blip r:embed="rId3">
            <a:alphaModFix amt="66336"/>
            <a:extLst/>
          </a:blip>
          <a:stretch>
            <a:fillRect/>
          </a:stretch>
        </p:blipFill>
        <p:spPr>
          <a:xfrm>
            <a:off x="5888284" y="616373"/>
            <a:ext cx="6610774" cy="2422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31.jpg" descr="image3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866" y="541866"/>
            <a:ext cx="3793068" cy="3899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20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25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2" nodeType="with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25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50"/>
                            </p:stCondLst>
                            <p:childTnLst>
                              <p:par>
                                <p:cTn id="16" presetID="4" presetClass="entr" presetSubtype="16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25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00"/>
                            </p:stCondLst>
                            <p:childTnLst>
                              <p:par>
                                <p:cTn id="20" presetID="4" presetClass="entr" presetSubtype="16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25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450"/>
                            </p:stCondLst>
                            <p:childTnLst>
                              <p:par>
                                <p:cTn id="24" presetID="4" presetClass="entr" presetSubtype="16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25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200"/>
                            </p:stCondLst>
                            <p:childTnLst>
                              <p:par>
                                <p:cTn id="28" presetID="4" presetClass="entr" presetSubtype="16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25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950"/>
                            </p:stCondLst>
                            <p:childTnLst>
                              <p:par>
                                <p:cTn id="32" presetID="4" presetClass="entr" presetSubtype="32" fill="hold" grpId="3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99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3" animBg="1" advAuto="0"/>
      <p:bldP spid="168" grpId="1" animBg="1" advAuto="0"/>
      <p:bldP spid="169" grpId="2" build="p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</Words>
  <Application>Microsoft Macintosh PowerPoint</Application>
  <PresentationFormat>Custom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Black</vt:lpstr>
      <vt:lpstr>Capitals</vt:lpstr>
      <vt:lpstr>Chalkboard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2021-10-27T02:31:19Z</dcterms:modified>
</cp:coreProperties>
</file>