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17" autoAdjust="0"/>
  </p:normalViewPr>
  <p:slideViewPr>
    <p:cSldViewPr>
      <p:cViewPr varScale="1">
        <p:scale>
          <a:sx n="60" d="100"/>
          <a:sy n="60" d="100"/>
        </p:scale>
        <p:origin x="69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73A8F-8048-4927-BB00-794A0A4EF926}" type="datetimeFigureOut">
              <a:rPr lang="en-US" smtClean="0"/>
              <a:t>5/4/2014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704497-2743-4B4C-B5AC-9A842C84E192}" type="slidenum">
              <a:rPr lang="en-US" smtClean="0"/>
              <a:t>‹#›</a:t>
            </a:fld>
            <a:endParaRPr lang="en-US"/>
          </a:p>
        </p:txBody>
      </p:sp>
    </p:spTree>
    <p:extLst>
      <p:ext uri="{BB962C8B-B14F-4D97-AF65-F5344CB8AC3E}">
        <p14:creationId xmlns:p14="http://schemas.microsoft.com/office/powerpoint/2010/main" val="5596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7% of</a:t>
            </a:r>
            <a:r>
              <a:rPr lang="en-US" baseline="0" dirty="0" smtClean="0"/>
              <a:t> recorded wars were due to religion.  Removing Islam from the mix it is 3.2%.</a:t>
            </a:r>
          </a:p>
          <a:p>
            <a:endParaRPr lang="en-US" baseline="0" dirty="0" smtClean="0"/>
          </a:p>
          <a:p>
            <a:r>
              <a:rPr lang="en-US" baseline="0" dirty="0" smtClean="0"/>
              <a:t>Christian Religious actions:</a:t>
            </a:r>
          </a:p>
          <a:p>
            <a:r>
              <a:rPr lang="en-US" baseline="0" dirty="0" smtClean="0"/>
              <a:t>Crusades</a:t>
            </a:r>
          </a:p>
          <a:p>
            <a:r>
              <a:rPr lang="en-US" baseline="0" dirty="0" smtClean="0"/>
              <a:t>Inquisition</a:t>
            </a:r>
          </a:p>
          <a:p>
            <a:r>
              <a:rPr lang="en-US" baseline="0" dirty="0" smtClean="0"/>
              <a:t>Salem Witch Trials</a:t>
            </a:r>
            <a:endParaRPr lang="en-US" dirty="0"/>
          </a:p>
        </p:txBody>
      </p:sp>
      <p:sp>
        <p:nvSpPr>
          <p:cNvPr id="4" name="Slide Number Placeholder 3"/>
          <p:cNvSpPr>
            <a:spLocks noGrp="1"/>
          </p:cNvSpPr>
          <p:nvPr>
            <p:ph type="sldNum" sz="quarter" idx="10"/>
          </p:nvPr>
        </p:nvSpPr>
        <p:spPr/>
        <p:txBody>
          <a:bodyPr/>
          <a:lstStyle/>
          <a:p>
            <a:fld id="{C1704497-2743-4B4C-B5AC-9A842C84E192}" type="slidenum">
              <a:rPr lang="en-US" smtClean="0"/>
              <a:t>1</a:t>
            </a:fld>
            <a:endParaRPr lang="en-US"/>
          </a:p>
        </p:txBody>
      </p:sp>
    </p:spTree>
    <p:extLst>
      <p:ext uri="{BB962C8B-B14F-4D97-AF65-F5344CB8AC3E}">
        <p14:creationId xmlns:p14="http://schemas.microsoft.com/office/powerpoint/2010/main" val="321325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404C3A-0D5D-4C94-9195-37704A77FA4F}" type="datetimeFigureOut">
              <a:rPr lang="en-US" smtClean="0"/>
              <a:t>5/4/2014</a:t>
            </a:fld>
            <a:endParaRPr lang="en-US"/>
          </a:p>
        </p:txBody>
      </p:sp>
      <p:sp>
        <p:nvSpPr>
          <p:cNvPr id="8" name="Slide Number Placeholder 7"/>
          <p:cNvSpPr>
            <a:spLocks noGrp="1"/>
          </p:cNvSpPr>
          <p:nvPr>
            <p:ph type="sldNum" sz="quarter" idx="11"/>
          </p:nvPr>
        </p:nvSpPr>
        <p:spPr/>
        <p:txBody>
          <a:bodyPr/>
          <a:lstStyle/>
          <a:p>
            <a:fld id="{86FD3B0C-2FFB-4DF9-B972-D487FCAECE4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04C3A-0D5D-4C94-9195-37704A77FA4F}" type="datetimeFigureOut">
              <a:rPr lang="en-US" smtClean="0"/>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04C3A-0D5D-4C94-9195-37704A77FA4F}" type="datetimeFigureOut">
              <a:rPr lang="en-US" smtClean="0"/>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20707"/>
            <a:ext cx="7315200" cy="1154097"/>
          </a:xfrm>
        </p:spPr>
        <p:txBody>
          <a:bodyPr/>
          <a:lstStyle/>
          <a:p>
            <a:r>
              <a:rPr lang="en-US" smtClean="0"/>
              <a:t>Click to edit Master title style</a:t>
            </a:r>
            <a:endParaRPr lang="en-US"/>
          </a:p>
        </p:txBody>
      </p:sp>
      <p:sp>
        <p:nvSpPr>
          <p:cNvPr id="3" name="Content Placeholder 2"/>
          <p:cNvSpPr>
            <a:spLocks noGrp="1"/>
          </p:cNvSpPr>
          <p:nvPr>
            <p:ph idx="1"/>
          </p:nvPr>
        </p:nvSpPr>
        <p:spPr>
          <a:xfrm>
            <a:off x="914400" y="1371601"/>
            <a:ext cx="73152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04C3A-0D5D-4C94-9195-37704A77FA4F}" type="datetimeFigureOut">
              <a:rPr lang="en-US" smtClean="0"/>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04C3A-0D5D-4C94-9195-37704A77FA4F}" type="datetimeFigureOut">
              <a:rPr lang="en-US" smtClean="0"/>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404C3A-0D5D-4C94-9195-37704A77FA4F}" type="datetimeFigureOut">
              <a:rPr lang="en-US" smtClean="0"/>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D3B0C-2FFB-4DF9-B972-D487FCAECE43}"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404C3A-0D5D-4C94-9195-37704A77FA4F}" type="datetimeFigureOut">
              <a:rPr lang="en-US" smtClean="0"/>
              <a:t>5/4/2014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D3B0C-2FFB-4DF9-B972-D487FCAECE43}"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04C3A-0D5D-4C94-9195-37704A77FA4F}" type="datetimeFigureOut">
              <a:rPr lang="en-US" smtClean="0"/>
              <a:t>5/4/2014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04C3A-0D5D-4C94-9195-37704A77FA4F}" type="datetimeFigureOut">
              <a:rPr lang="en-US" smtClean="0"/>
              <a:t>5/4/2014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04C3A-0D5D-4C94-9195-37704A77FA4F}" type="datetimeFigureOut">
              <a:rPr lang="en-US" smtClean="0"/>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04C3A-0D5D-4C94-9195-37704A77FA4F}" type="datetimeFigureOut">
              <a:rPr lang="en-US" smtClean="0"/>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D3B0C-2FFB-4DF9-B972-D487FCAECE4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5404C3A-0D5D-4C94-9195-37704A77FA4F}" type="datetimeFigureOut">
              <a:rPr lang="en-US" smtClean="0"/>
              <a:t>5/4/2014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6FD3B0C-2FFB-4DF9-B972-D487FCAECE43}"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Religion</a:t>
            </a:r>
            <a:endParaRPr lang="en-US" dirty="0"/>
          </a:p>
        </p:txBody>
      </p:sp>
      <p:sp>
        <p:nvSpPr>
          <p:cNvPr id="3" name="Subtitle 2"/>
          <p:cNvSpPr>
            <a:spLocks noGrp="1"/>
          </p:cNvSpPr>
          <p:nvPr>
            <p:ph type="subTitle" idx="1"/>
          </p:nvPr>
        </p:nvSpPr>
        <p:spPr/>
        <p:txBody>
          <a:bodyPr>
            <a:normAutofit/>
          </a:bodyPr>
          <a:lstStyle/>
          <a:p>
            <a:r>
              <a:rPr lang="en-US" sz="1800" i="1" dirty="0" smtClean="0"/>
              <a:t>All verses from the ESV</a:t>
            </a:r>
            <a:endParaRPr lang="en-US" sz="1800" i="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9500" y="1371600"/>
            <a:ext cx="1905000" cy="6858000"/>
          </a:xfrm>
          <a:prstGeom prst="rect">
            <a:avLst/>
          </a:prstGeom>
        </p:spPr>
      </p:pic>
      <p:pic>
        <p:nvPicPr>
          <p:cNvPr id="1030" name="Picture 6" descr="http://collegetimes.com/wp-content/uploads/2013/09/00MCjx-37906484.jpg"/>
          <p:cNvPicPr>
            <a:picLocks noChangeAspect="1" noChangeArrowheads="1"/>
          </p:cNvPicPr>
          <p:nvPr/>
        </p:nvPicPr>
        <p:blipFill rotWithShape="1">
          <a:blip r:embed="rId4">
            <a:extLst>
              <a:ext uri="{28A0092B-C50C-407E-A947-70E740481C1C}">
                <a14:useLocalDpi xmlns:a14="http://schemas.microsoft.com/office/drawing/2010/main" val="0"/>
              </a:ext>
            </a:extLst>
          </a:blip>
          <a:srcRect l="6250" t="22917" r="1741" b="10246"/>
          <a:stretch/>
        </p:blipFill>
        <p:spPr bwMode="auto">
          <a:xfrm>
            <a:off x="4786994" y="4516521"/>
            <a:ext cx="4487101" cy="2444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2" name="Picture 8" descr="img0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7920570">
            <a:off x="5483841" y="2685179"/>
            <a:ext cx="4607075" cy="307291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http://www.stephenhicks.org/wp-content/uploads/2010/12/witchcraft-tria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338072">
            <a:off x="5719942" y="1690554"/>
            <a:ext cx="1878269" cy="25914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upload.wikimedia.org/wikipedia/commons/0/02/Picard.jpg"/>
          <p:cNvPicPr>
            <a:picLocks noChangeAspect="1" noChangeArrowheads="1"/>
          </p:cNvPicPr>
          <p:nvPr/>
        </p:nvPicPr>
        <p:blipFill rotWithShape="1">
          <a:blip r:embed="rId7">
            <a:extLst>
              <a:ext uri="{28A0092B-C50C-407E-A947-70E740481C1C}">
                <a14:useLocalDpi xmlns:a14="http://schemas.microsoft.com/office/drawing/2010/main" val="0"/>
              </a:ext>
            </a:extLst>
          </a:blip>
          <a:srcRect l="1113" t="2939" r="2516" b="2487"/>
          <a:stretch/>
        </p:blipFill>
        <p:spPr bwMode="auto">
          <a:xfrm>
            <a:off x="-127947" y="-653372"/>
            <a:ext cx="4375819" cy="3215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18175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6" fill="hold" nodeType="afterEffect">
                                  <p:stCondLst>
                                    <p:cond delay="500"/>
                                  </p:stCondLst>
                                  <p:childTnLst>
                                    <p:set>
                                      <p:cBhvr>
                                        <p:cTn id="11" dur="1" fill="hold">
                                          <p:stCondLst>
                                            <p:cond delay="0"/>
                                          </p:stCondLst>
                                        </p:cTn>
                                        <p:tgtEl>
                                          <p:spTgt spid="1034"/>
                                        </p:tgtEl>
                                        <p:attrNameLst>
                                          <p:attrName>style.visibility</p:attrName>
                                        </p:attrNameLst>
                                      </p:cBhvr>
                                      <p:to>
                                        <p:strVal val="visible"/>
                                      </p:to>
                                    </p:set>
                                    <p:anim calcmode="lin" valueType="num">
                                      <p:cBhvr additive="base">
                                        <p:cTn id="12" dur="2000" fill="hold"/>
                                        <p:tgtEl>
                                          <p:spTgt spid="1034"/>
                                        </p:tgtEl>
                                        <p:attrNameLst>
                                          <p:attrName>ppt_x</p:attrName>
                                        </p:attrNameLst>
                                      </p:cBhvr>
                                      <p:tavLst>
                                        <p:tav tm="0">
                                          <p:val>
                                            <p:strVal val="1+#ppt_w/2"/>
                                          </p:val>
                                        </p:tav>
                                        <p:tav tm="100000">
                                          <p:val>
                                            <p:strVal val="#ppt_x"/>
                                          </p:val>
                                        </p:tav>
                                      </p:tavLst>
                                    </p:anim>
                                    <p:anim calcmode="lin" valueType="num">
                                      <p:cBhvr additive="base">
                                        <p:cTn id="13" dur="2000" fill="hold"/>
                                        <p:tgtEl>
                                          <p:spTgt spid="1034"/>
                                        </p:tgtEl>
                                        <p:attrNameLst>
                                          <p:attrName>ppt_y</p:attrName>
                                        </p:attrNameLst>
                                      </p:cBhvr>
                                      <p:tavLst>
                                        <p:tav tm="0">
                                          <p:val>
                                            <p:strVal val="1+#ppt_h/2"/>
                                          </p:val>
                                        </p:tav>
                                        <p:tav tm="100000">
                                          <p:val>
                                            <p:strVal val="#ppt_y"/>
                                          </p:val>
                                        </p:tav>
                                      </p:tavLst>
                                    </p:anim>
                                  </p:childTnLst>
                                </p:cTn>
                              </p:par>
                            </p:childTnLst>
                          </p:cTn>
                        </p:par>
                        <p:par>
                          <p:cTn id="14" fill="hold">
                            <p:stCondLst>
                              <p:cond delay="4500"/>
                            </p:stCondLst>
                            <p:childTnLst>
                              <p:par>
                                <p:cTn id="15" presetID="2" presetClass="entr" presetSubtype="9" fill="hold" nodeType="afterEffect">
                                  <p:stCondLst>
                                    <p:cond delay="500"/>
                                  </p:stCondLst>
                                  <p:childTnLst>
                                    <p:set>
                                      <p:cBhvr>
                                        <p:cTn id="16" dur="1" fill="hold">
                                          <p:stCondLst>
                                            <p:cond delay="0"/>
                                          </p:stCondLst>
                                        </p:cTn>
                                        <p:tgtEl>
                                          <p:spTgt spid="1030"/>
                                        </p:tgtEl>
                                        <p:attrNameLst>
                                          <p:attrName>style.visibility</p:attrName>
                                        </p:attrNameLst>
                                      </p:cBhvr>
                                      <p:to>
                                        <p:strVal val="visible"/>
                                      </p:to>
                                    </p:set>
                                    <p:anim calcmode="lin" valueType="num">
                                      <p:cBhvr additive="base">
                                        <p:cTn id="17" dur="2000" fill="hold"/>
                                        <p:tgtEl>
                                          <p:spTgt spid="1030"/>
                                        </p:tgtEl>
                                        <p:attrNameLst>
                                          <p:attrName>ppt_x</p:attrName>
                                        </p:attrNameLst>
                                      </p:cBhvr>
                                      <p:tavLst>
                                        <p:tav tm="0">
                                          <p:val>
                                            <p:strVal val="0-#ppt_w/2"/>
                                          </p:val>
                                        </p:tav>
                                        <p:tav tm="100000">
                                          <p:val>
                                            <p:strVal val="#ppt_x"/>
                                          </p:val>
                                        </p:tav>
                                      </p:tavLst>
                                    </p:anim>
                                    <p:anim calcmode="lin" valueType="num">
                                      <p:cBhvr additive="base">
                                        <p:cTn id="18" dur="2000" fill="hold"/>
                                        <p:tgtEl>
                                          <p:spTgt spid="1030"/>
                                        </p:tgtEl>
                                        <p:attrNameLst>
                                          <p:attrName>ppt_y</p:attrName>
                                        </p:attrNameLst>
                                      </p:cBhvr>
                                      <p:tavLst>
                                        <p:tav tm="0">
                                          <p:val>
                                            <p:strVal val="0-#ppt_h/2"/>
                                          </p:val>
                                        </p:tav>
                                        <p:tav tm="100000">
                                          <p:val>
                                            <p:strVal val="#ppt_y"/>
                                          </p:val>
                                        </p:tav>
                                      </p:tavLst>
                                    </p:anim>
                                  </p:childTnLst>
                                </p:cTn>
                              </p:par>
                            </p:childTnLst>
                          </p:cTn>
                        </p:par>
                        <p:par>
                          <p:cTn id="19" fill="hold">
                            <p:stCondLst>
                              <p:cond delay="7000"/>
                            </p:stCondLst>
                            <p:childTnLst>
                              <p:par>
                                <p:cTn id="20" presetID="42" presetClass="entr" presetSubtype="0" fill="hold" nodeType="after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fade">
                                      <p:cBhvr>
                                        <p:cTn id="22" dur="1000"/>
                                        <p:tgtEl>
                                          <p:spTgt spid="1032"/>
                                        </p:tgtEl>
                                      </p:cBhvr>
                                    </p:animEffect>
                                    <p:anim calcmode="lin" valueType="num">
                                      <p:cBhvr>
                                        <p:cTn id="23" dur="1000" fill="hold"/>
                                        <p:tgtEl>
                                          <p:spTgt spid="1032"/>
                                        </p:tgtEl>
                                        <p:attrNameLst>
                                          <p:attrName>ppt_x</p:attrName>
                                        </p:attrNameLst>
                                      </p:cBhvr>
                                      <p:tavLst>
                                        <p:tav tm="0">
                                          <p:val>
                                            <p:strVal val="#ppt_x"/>
                                          </p:val>
                                        </p:tav>
                                        <p:tav tm="100000">
                                          <p:val>
                                            <p:strVal val="#ppt_x"/>
                                          </p:val>
                                        </p:tav>
                                      </p:tavLst>
                                    </p:anim>
                                    <p:anim calcmode="lin" valueType="num">
                                      <p:cBhvr>
                                        <p:cTn id="24" dur="1000" fill="hold"/>
                                        <p:tgtEl>
                                          <p:spTgt spid="1032"/>
                                        </p:tgtEl>
                                        <p:attrNameLst>
                                          <p:attrName>ppt_y</p:attrName>
                                        </p:attrNameLst>
                                      </p:cBhvr>
                                      <p:tavLst>
                                        <p:tav tm="0">
                                          <p:val>
                                            <p:strVal val="#ppt_y+.1"/>
                                          </p:val>
                                        </p:tav>
                                        <p:tav tm="100000">
                                          <p:val>
                                            <p:strVal val="#ppt_y"/>
                                          </p:val>
                                        </p:tav>
                                      </p:tavLst>
                                    </p:anim>
                                  </p:childTnLst>
                                </p:cTn>
                              </p:par>
                            </p:childTnLst>
                          </p:cTn>
                        </p:par>
                        <p:par>
                          <p:cTn id="25" fill="hold">
                            <p:stCondLst>
                              <p:cond delay="8000"/>
                            </p:stCondLst>
                            <p:childTnLst>
                              <p:par>
                                <p:cTn id="26" presetID="31" presetClass="entr" presetSubtype="0" fill="hold" nodeType="after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1000" fill="hold"/>
                                        <p:tgtEl>
                                          <p:spTgt spid="1026"/>
                                        </p:tgtEl>
                                        <p:attrNameLst>
                                          <p:attrName>ppt_w</p:attrName>
                                        </p:attrNameLst>
                                      </p:cBhvr>
                                      <p:tavLst>
                                        <p:tav tm="0">
                                          <p:val>
                                            <p:fltVal val="0"/>
                                          </p:val>
                                        </p:tav>
                                        <p:tav tm="100000">
                                          <p:val>
                                            <p:strVal val="#ppt_w"/>
                                          </p:val>
                                        </p:tav>
                                      </p:tavLst>
                                    </p:anim>
                                    <p:anim calcmode="lin" valueType="num">
                                      <p:cBhvr>
                                        <p:cTn id="29" dur="1000" fill="hold"/>
                                        <p:tgtEl>
                                          <p:spTgt spid="1026"/>
                                        </p:tgtEl>
                                        <p:attrNameLst>
                                          <p:attrName>ppt_h</p:attrName>
                                        </p:attrNameLst>
                                      </p:cBhvr>
                                      <p:tavLst>
                                        <p:tav tm="0">
                                          <p:val>
                                            <p:fltVal val="0"/>
                                          </p:val>
                                        </p:tav>
                                        <p:tav tm="100000">
                                          <p:val>
                                            <p:strVal val="#ppt_h"/>
                                          </p:val>
                                        </p:tav>
                                      </p:tavLst>
                                    </p:anim>
                                    <p:anim calcmode="lin" valueType="num">
                                      <p:cBhvr>
                                        <p:cTn id="30" dur="1000" fill="hold"/>
                                        <p:tgtEl>
                                          <p:spTgt spid="1026"/>
                                        </p:tgtEl>
                                        <p:attrNameLst>
                                          <p:attrName>style.rotation</p:attrName>
                                        </p:attrNameLst>
                                      </p:cBhvr>
                                      <p:tavLst>
                                        <p:tav tm="0">
                                          <p:val>
                                            <p:fltVal val="90"/>
                                          </p:val>
                                        </p:tav>
                                        <p:tav tm="100000">
                                          <p:val>
                                            <p:fltVal val="0"/>
                                          </p:val>
                                        </p:tav>
                                      </p:tavLst>
                                    </p:anim>
                                    <p:animEffect transition="in" filter="fade">
                                      <p:cBhvr>
                                        <p:cTn id="31"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Religion (G2356 - </a:t>
            </a:r>
            <a:r>
              <a:rPr lang="el-GR" dirty="0" smtClean="0"/>
              <a:t>θρησκεία</a:t>
            </a:r>
            <a:r>
              <a:rPr lang="en-US" dirty="0" smtClean="0"/>
              <a:t>)</a:t>
            </a:r>
            <a:endParaRPr lang="en-US" dirty="0"/>
          </a:p>
        </p:txBody>
      </p:sp>
      <p:sp>
        <p:nvSpPr>
          <p:cNvPr id="3" name="Content Placeholder 2"/>
          <p:cNvSpPr>
            <a:spLocks noGrp="1"/>
          </p:cNvSpPr>
          <p:nvPr>
            <p:ph idx="1"/>
          </p:nvPr>
        </p:nvSpPr>
        <p:spPr/>
        <p:txBody>
          <a:bodyPr>
            <a:noAutofit/>
          </a:bodyPr>
          <a:lstStyle/>
          <a:p>
            <a:r>
              <a:rPr lang="en-US" dirty="0" smtClean="0"/>
              <a:t>Four Occurrences:</a:t>
            </a:r>
          </a:p>
          <a:p>
            <a:pPr lvl="1"/>
            <a:r>
              <a:rPr lang="en-US" dirty="0" smtClean="0"/>
              <a:t>Acts 26:5 </a:t>
            </a:r>
            <a:r>
              <a:rPr lang="en-US" dirty="0"/>
              <a:t>– “…that according to the strictest party of our </a:t>
            </a:r>
            <a:r>
              <a:rPr lang="en-US" b="1" u="sng" dirty="0"/>
              <a:t>religion</a:t>
            </a:r>
            <a:r>
              <a:rPr lang="en-US" dirty="0"/>
              <a:t> I have lived as a </a:t>
            </a:r>
            <a:r>
              <a:rPr lang="en-US" dirty="0" smtClean="0"/>
              <a:t>Pharisee.”</a:t>
            </a:r>
          </a:p>
          <a:p>
            <a:pPr lvl="1"/>
            <a:r>
              <a:rPr lang="en-US" dirty="0" smtClean="0"/>
              <a:t>Colossians 2:18 </a:t>
            </a:r>
            <a:r>
              <a:rPr lang="en-US" dirty="0"/>
              <a:t>– “Let no one disqualify you, insisting on asceticism and </a:t>
            </a:r>
            <a:r>
              <a:rPr lang="en-US" b="1" u="sng" dirty="0"/>
              <a:t>worship</a:t>
            </a:r>
            <a:r>
              <a:rPr lang="en-US" dirty="0"/>
              <a:t> of angels, going on in detail about </a:t>
            </a:r>
            <a:r>
              <a:rPr lang="en-US" dirty="0" smtClean="0"/>
              <a:t>visions, puffed </a:t>
            </a:r>
            <a:r>
              <a:rPr lang="en-US" dirty="0"/>
              <a:t>up without reason by his sensuous </a:t>
            </a:r>
            <a:r>
              <a:rPr lang="en-US" dirty="0" smtClean="0"/>
              <a:t>mind…”</a:t>
            </a:r>
          </a:p>
          <a:p>
            <a:pPr lvl="1"/>
            <a:r>
              <a:rPr lang="en-US" dirty="0" smtClean="0"/>
              <a:t>James 1:26-27 </a:t>
            </a:r>
            <a:r>
              <a:rPr lang="en-US" dirty="0"/>
              <a:t>– “If anyone thinks he is religious and does not bridle his tongue but deceives his heart, this person's </a:t>
            </a:r>
            <a:r>
              <a:rPr lang="en-US" b="1" u="sng" dirty="0"/>
              <a:t>religion</a:t>
            </a:r>
            <a:r>
              <a:rPr lang="en-US" dirty="0"/>
              <a:t> is worthless. </a:t>
            </a:r>
            <a:r>
              <a:rPr lang="en-US" b="1" u="sng" dirty="0" smtClean="0"/>
              <a:t>Religion</a:t>
            </a:r>
            <a:r>
              <a:rPr lang="en-US" dirty="0" smtClean="0"/>
              <a:t> </a:t>
            </a:r>
            <a:r>
              <a:rPr lang="en-US" dirty="0"/>
              <a:t>that is pure and undefiled before God, the Father, is this: to visit orphans and widows in their affliction, and to keep oneself unstained from the world</a:t>
            </a:r>
            <a:r>
              <a:rPr lang="en-US" dirty="0" smtClean="0"/>
              <a:t>.”</a:t>
            </a:r>
          </a:p>
          <a:p>
            <a:r>
              <a:rPr lang="en-US" dirty="0" smtClean="0"/>
              <a:t>Outline of Biblical Usage:</a:t>
            </a:r>
            <a:endParaRPr lang="en-US" dirty="0"/>
          </a:p>
          <a:p>
            <a:pPr lvl="1"/>
            <a:r>
              <a:rPr lang="en-US" dirty="0" smtClean="0"/>
              <a:t>Religious </a:t>
            </a:r>
            <a:r>
              <a:rPr lang="en-US" dirty="0"/>
              <a:t>worship, especially that which consists of ceremonies</a:t>
            </a:r>
          </a:p>
          <a:p>
            <a:pPr lvl="1"/>
            <a:r>
              <a:rPr lang="en-US" dirty="0" smtClean="0"/>
              <a:t>It </a:t>
            </a:r>
            <a:r>
              <a:rPr lang="en-US" dirty="0"/>
              <a:t>is the external, visible acts of </a:t>
            </a:r>
            <a:r>
              <a:rPr lang="en-US" dirty="0" smtClean="0"/>
              <a:t>worship</a:t>
            </a:r>
          </a:p>
          <a:p>
            <a:pPr lvl="1"/>
            <a:r>
              <a:rPr lang="en-US" dirty="0" smtClean="0"/>
              <a:t>According to James it can be:</a:t>
            </a:r>
            <a:endParaRPr lang="en-US" dirty="0"/>
          </a:p>
        </p:txBody>
      </p:sp>
      <p:sp>
        <p:nvSpPr>
          <p:cNvPr id="4" name="Rectangle 3"/>
          <p:cNvSpPr/>
          <p:nvPr/>
        </p:nvSpPr>
        <p:spPr>
          <a:xfrm>
            <a:off x="762000" y="5913793"/>
            <a:ext cx="351923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tx2"/>
                </a:solidFill>
              </a:rPr>
              <a:t>Worthless</a:t>
            </a:r>
            <a:endParaRPr lang="en-US" sz="5400" b="1" cap="none" spc="0" dirty="0">
              <a:ln/>
              <a:solidFill>
                <a:schemeClr val="tx2"/>
              </a:solidFill>
              <a:effectLst/>
            </a:endParaRPr>
          </a:p>
        </p:txBody>
      </p:sp>
      <p:sp>
        <p:nvSpPr>
          <p:cNvPr id="5" name="Rectangle 4"/>
          <p:cNvSpPr/>
          <p:nvPr/>
        </p:nvSpPr>
        <p:spPr>
          <a:xfrm>
            <a:off x="5486400" y="5181600"/>
            <a:ext cx="3339376"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tx2"/>
                </a:solidFill>
              </a:rPr>
              <a:t>Pure and</a:t>
            </a:r>
          </a:p>
          <a:p>
            <a:pPr algn="ctr"/>
            <a:r>
              <a:rPr lang="en-US" sz="5400" b="1" dirty="0" smtClean="0">
                <a:ln/>
                <a:solidFill>
                  <a:schemeClr val="tx2"/>
                </a:solidFill>
              </a:rPr>
              <a:t>Undefiled</a:t>
            </a:r>
            <a:endParaRPr lang="en-US" sz="5400" b="1" cap="none" spc="0" dirty="0">
              <a:ln/>
              <a:solidFill>
                <a:schemeClr val="tx2"/>
              </a:solidFill>
              <a:effectLst/>
            </a:endParaRPr>
          </a:p>
        </p:txBody>
      </p:sp>
      <p:sp>
        <p:nvSpPr>
          <p:cNvPr id="6" name="Rectangle 5"/>
          <p:cNvSpPr/>
          <p:nvPr/>
        </p:nvSpPr>
        <p:spPr>
          <a:xfrm rot="20574456">
            <a:off x="4390803" y="5590798"/>
            <a:ext cx="87716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tx2"/>
                </a:solidFill>
              </a:rPr>
              <a:t>or</a:t>
            </a:r>
            <a:endParaRPr lang="en-US" sz="5400" b="1" cap="none" spc="0" dirty="0">
              <a:ln/>
              <a:solidFill>
                <a:schemeClr val="tx2"/>
              </a:solidFill>
              <a:effectLst/>
            </a:endParaRPr>
          </a:p>
        </p:txBody>
      </p:sp>
    </p:spTree>
    <p:extLst>
      <p:ext uri="{BB962C8B-B14F-4D97-AF65-F5344CB8AC3E}">
        <p14:creationId xmlns:p14="http://schemas.microsoft.com/office/powerpoint/2010/main" val="220302198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Worthless Religion</a:t>
            </a:r>
            <a:endParaRPr lang="en-US" dirty="0"/>
          </a:p>
        </p:txBody>
      </p:sp>
      <p:sp>
        <p:nvSpPr>
          <p:cNvPr id="3" name="Content Placeholder 2"/>
          <p:cNvSpPr>
            <a:spLocks noGrp="1"/>
          </p:cNvSpPr>
          <p:nvPr>
            <p:ph idx="1"/>
          </p:nvPr>
        </p:nvSpPr>
        <p:spPr/>
        <p:txBody>
          <a:bodyPr/>
          <a:lstStyle/>
          <a:p>
            <a:r>
              <a:rPr lang="en-US" dirty="0" smtClean="0"/>
              <a:t>Uncontrolled Tongue </a:t>
            </a:r>
          </a:p>
          <a:p>
            <a:pPr lvl="1"/>
            <a:r>
              <a:rPr lang="en-US" dirty="0" smtClean="0"/>
              <a:t>James 3:1-12</a:t>
            </a:r>
          </a:p>
          <a:p>
            <a:pPr lvl="1"/>
            <a:r>
              <a:rPr lang="en-US" dirty="0" smtClean="0"/>
              <a:t>1 Peter 3:8-12</a:t>
            </a:r>
          </a:p>
          <a:p>
            <a:r>
              <a:rPr lang="en-US" dirty="0" smtClean="0"/>
              <a:t>Religion over Obedience</a:t>
            </a:r>
          </a:p>
          <a:p>
            <a:pPr lvl="1"/>
            <a:r>
              <a:rPr lang="en-US" dirty="0" smtClean="0"/>
              <a:t>1 Samuel 15</a:t>
            </a:r>
          </a:p>
          <a:p>
            <a:pPr lvl="1"/>
            <a:r>
              <a:rPr lang="en-US" dirty="0" smtClean="0"/>
              <a:t>Hosea 6:6</a:t>
            </a:r>
          </a:p>
          <a:p>
            <a:pPr lvl="1"/>
            <a:r>
              <a:rPr lang="en-US" dirty="0" smtClean="0"/>
              <a:t>Psalm 51:16-17</a:t>
            </a:r>
          </a:p>
          <a:p>
            <a:r>
              <a:rPr lang="en-US" dirty="0" smtClean="0"/>
              <a:t>Pharisees – Matthew 23:27-28</a:t>
            </a:r>
          </a:p>
        </p:txBody>
      </p:sp>
      <p:pic>
        <p:nvPicPr>
          <p:cNvPr id="2050" name="Picture 2" descr="http://www.lucascleophas.nl/wp-content/uploads/2012/11/whitewashed-tombs.jpg"/>
          <p:cNvPicPr>
            <a:picLocks noChangeAspect="1" noChangeArrowheads="1"/>
          </p:cNvPicPr>
          <p:nvPr/>
        </p:nvPicPr>
        <p:blipFill rotWithShape="1">
          <a:blip r:embed="rId2">
            <a:extLst>
              <a:ext uri="{28A0092B-C50C-407E-A947-70E740481C1C}">
                <a14:useLocalDpi xmlns:a14="http://schemas.microsoft.com/office/drawing/2010/main" val="0"/>
              </a:ext>
            </a:extLst>
          </a:blip>
          <a:srcRect t="54683"/>
          <a:stretch/>
        </p:blipFill>
        <p:spPr bwMode="auto">
          <a:xfrm>
            <a:off x="4267200" y="5257800"/>
            <a:ext cx="5019675" cy="17049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2" descr="http://www.lucascleophas.nl/wp-content/uploads/2012/11/whitewashed-tombs.jpg"/>
          <p:cNvPicPr>
            <a:picLocks noChangeAspect="1" noChangeArrowheads="1"/>
          </p:cNvPicPr>
          <p:nvPr/>
        </p:nvPicPr>
        <p:blipFill rotWithShape="1">
          <a:blip r:embed="rId2">
            <a:extLst>
              <a:ext uri="{28A0092B-C50C-407E-A947-70E740481C1C}">
                <a14:useLocalDpi xmlns:a14="http://schemas.microsoft.com/office/drawing/2010/main" val="0"/>
              </a:ext>
            </a:extLst>
          </a:blip>
          <a:srcRect t="54683"/>
          <a:stretch/>
        </p:blipFill>
        <p:spPr bwMode="auto">
          <a:xfrm>
            <a:off x="-142875" y="5257800"/>
            <a:ext cx="5019675" cy="17049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2102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42"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1000"/>
                                        <p:tgtEl>
                                          <p:spTgt spid="6"/>
                                        </p:tgtEl>
                                      </p:cBhvr>
                                    </p:animEffect>
                                    <p:anim calcmode="lin" valueType="num">
                                      <p:cBhvr>
                                        <p:cTn id="46" dur="1000" fill="hold"/>
                                        <p:tgtEl>
                                          <p:spTgt spid="6"/>
                                        </p:tgtEl>
                                        <p:attrNameLst>
                                          <p:attrName>ppt_x</p:attrName>
                                        </p:attrNameLst>
                                      </p:cBhvr>
                                      <p:tavLst>
                                        <p:tav tm="0">
                                          <p:val>
                                            <p:strVal val="#ppt_x"/>
                                          </p:val>
                                        </p:tav>
                                        <p:tav tm="100000">
                                          <p:val>
                                            <p:strVal val="#ppt_x"/>
                                          </p:val>
                                        </p:tav>
                                      </p:tavLst>
                                    </p:anim>
                                    <p:anim calcmode="lin" valueType="num">
                                      <p:cBhvr>
                                        <p:cTn id="47" dur="1000" fill="hold"/>
                                        <p:tgtEl>
                                          <p:spTgt spid="6"/>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050"/>
                                        </p:tgtEl>
                                        <p:attrNameLst>
                                          <p:attrName>style.visibility</p:attrName>
                                        </p:attrNameLst>
                                      </p:cBhvr>
                                      <p:to>
                                        <p:strVal val="visible"/>
                                      </p:to>
                                    </p:set>
                                    <p:animEffect transition="in" filter="fade">
                                      <p:cBhvr>
                                        <p:cTn id="50" dur="1000"/>
                                        <p:tgtEl>
                                          <p:spTgt spid="2050"/>
                                        </p:tgtEl>
                                      </p:cBhvr>
                                    </p:animEffect>
                                    <p:anim calcmode="lin" valueType="num">
                                      <p:cBhvr>
                                        <p:cTn id="51" dur="1000" fill="hold"/>
                                        <p:tgtEl>
                                          <p:spTgt spid="2050"/>
                                        </p:tgtEl>
                                        <p:attrNameLst>
                                          <p:attrName>ppt_x</p:attrName>
                                        </p:attrNameLst>
                                      </p:cBhvr>
                                      <p:tavLst>
                                        <p:tav tm="0">
                                          <p:val>
                                            <p:strVal val="#ppt_x"/>
                                          </p:val>
                                        </p:tav>
                                        <p:tav tm="100000">
                                          <p:val>
                                            <p:strVal val="#ppt_x"/>
                                          </p:val>
                                        </p:tav>
                                      </p:tavLst>
                                    </p:anim>
                                    <p:anim calcmode="lin" valueType="num">
                                      <p:cBhvr>
                                        <p:cTn id="52"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and Undefiled Religion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Visit Widows and Orphans</a:t>
            </a:r>
          </a:p>
          <a:p>
            <a:r>
              <a:rPr lang="en-US" dirty="0" smtClean="0"/>
              <a:t>Why these two groups?</a:t>
            </a:r>
          </a:p>
          <a:p>
            <a:pPr lvl="1"/>
            <a:r>
              <a:rPr lang="en-US" dirty="0" smtClean="0"/>
              <a:t>Exodus </a:t>
            </a:r>
            <a:r>
              <a:rPr lang="en-US" dirty="0"/>
              <a:t>22:21-24 – “You shall not wrong a sojourner or oppress him, for you were sojourners in the land of Egypt. You shall not mistreat any widow or fatherless child. If you do mistreat them, and they cry out to me, I will surely hear their cry, and my wrath will burn, and I will kill you with the sword, and your wives shall become widows and your children fatherless.”</a:t>
            </a:r>
          </a:p>
          <a:p>
            <a:pPr lvl="1"/>
            <a:r>
              <a:rPr lang="en-US" dirty="0" smtClean="0"/>
              <a:t>Deuteronomy </a:t>
            </a:r>
            <a:r>
              <a:rPr lang="en-US" dirty="0"/>
              <a:t>27:19 – “‘Cursed be anyone who perverts the justice due to the sojourner, the fatherless, and the widow.’ And all the people shall say, ‘Amen.’”</a:t>
            </a:r>
          </a:p>
          <a:p>
            <a:pPr lvl="1"/>
            <a:r>
              <a:rPr lang="en-US" dirty="0" smtClean="0"/>
              <a:t>Isaiah </a:t>
            </a:r>
            <a:r>
              <a:rPr lang="en-US" dirty="0"/>
              <a:t>1:16-17 – “Wash yourselves; make yourselves clean; remove the evil of your deeds from before my eyes; cease to do evil, learn to do good; seek justice, correct oppression; bring justice to the fatherless, plead the widow's cause.”</a:t>
            </a:r>
          </a:p>
          <a:p>
            <a:pPr lvl="1"/>
            <a:r>
              <a:rPr lang="en-US" dirty="0" smtClean="0"/>
              <a:t>Zechariah </a:t>
            </a:r>
            <a:r>
              <a:rPr lang="en-US" dirty="0"/>
              <a:t>7:9-10 – “Thus says the Lord of hosts, Render true judgments, show kindness and mercy to one another, do not oppress the widow, the fatherless, the sojourner, or the poor, and let none of you devise evil against another in your heart.”</a:t>
            </a:r>
          </a:p>
          <a:p>
            <a:pPr lvl="1"/>
            <a:endParaRPr lang="en-US" dirty="0"/>
          </a:p>
        </p:txBody>
      </p:sp>
    </p:spTree>
    <p:extLst>
      <p:ext uri="{BB962C8B-B14F-4D97-AF65-F5344CB8AC3E}">
        <p14:creationId xmlns:p14="http://schemas.microsoft.com/office/powerpoint/2010/main" val="407833133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Visit (G1980 – </a:t>
            </a:r>
            <a:r>
              <a:rPr lang="el-GR" dirty="0" smtClean="0"/>
              <a:t>ἐπισκέπτομαι</a:t>
            </a:r>
            <a:r>
              <a:rPr lang="en-US" dirty="0" smtClean="0"/>
              <a:t>)</a:t>
            </a:r>
            <a:endParaRPr lang="en-US" dirty="0"/>
          </a:p>
        </p:txBody>
      </p:sp>
      <p:sp>
        <p:nvSpPr>
          <p:cNvPr id="3" name="Content Placeholder 2"/>
          <p:cNvSpPr>
            <a:spLocks noGrp="1"/>
          </p:cNvSpPr>
          <p:nvPr>
            <p:ph idx="1"/>
          </p:nvPr>
        </p:nvSpPr>
        <p:spPr>
          <a:xfrm>
            <a:off x="914400" y="1371600"/>
            <a:ext cx="7315200" cy="5714999"/>
          </a:xfrm>
        </p:spPr>
        <p:txBody>
          <a:bodyPr>
            <a:normAutofit/>
          </a:bodyPr>
          <a:lstStyle/>
          <a:p>
            <a:r>
              <a:rPr lang="en-US" dirty="0" smtClean="0"/>
              <a:t>Several Uses in the Bible</a:t>
            </a:r>
          </a:p>
          <a:p>
            <a:pPr lvl="1"/>
            <a:r>
              <a:rPr lang="en-US" dirty="0" smtClean="0"/>
              <a:t>Matthew 25:31-46</a:t>
            </a:r>
          </a:p>
          <a:p>
            <a:pPr lvl="1"/>
            <a:r>
              <a:rPr lang="en-US" dirty="0">
                <a:effectLst>
                  <a:outerShdw sx="0" sy="0">
                    <a:srgbClr val="000000"/>
                  </a:outerShdw>
                </a:effectLst>
              </a:rPr>
              <a:t>Luke 7:16 - “Fear seized them all, and they glorified God, saying, ‘A great prophet has arisen among us!’ and ‘God has </a:t>
            </a:r>
            <a:r>
              <a:rPr lang="en-US" b="1" u="sng" dirty="0">
                <a:effectLst>
                  <a:outerShdw sx="0" sy="0">
                    <a:srgbClr val="000000"/>
                  </a:outerShdw>
                </a:effectLst>
              </a:rPr>
              <a:t>visited</a:t>
            </a:r>
            <a:r>
              <a:rPr lang="en-US" dirty="0">
                <a:effectLst>
                  <a:outerShdw sx="0" sy="0">
                    <a:srgbClr val="000000"/>
                  </a:outerShdw>
                </a:effectLst>
              </a:rPr>
              <a:t> his people!’”</a:t>
            </a:r>
          </a:p>
          <a:p>
            <a:pPr lvl="1"/>
            <a:r>
              <a:rPr lang="en-US" dirty="0">
                <a:effectLst>
                  <a:outerShdw sx="0" sy="0">
                    <a:srgbClr val="000000"/>
                  </a:outerShdw>
                </a:effectLst>
              </a:rPr>
              <a:t>Acts 6:3 – </a:t>
            </a:r>
            <a:r>
              <a:rPr lang="en-US" dirty="0" smtClean="0">
                <a:effectLst>
                  <a:outerShdw sx="0" sy="0">
                    <a:srgbClr val="000000"/>
                  </a:outerShdw>
                </a:effectLst>
              </a:rPr>
              <a:t>“</a:t>
            </a:r>
            <a:r>
              <a:rPr lang="en-US" dirty="0">
                <a:effectLst>
                  <a:outerShdw sx="0" sy="0">
                    <a:srgbClr val="000000"/>
                  </a:outerShdw>
                </a:effectLst>
              </a:rPr>
              <a:t>Therefore, brothers, </a:t>
            </a:r>
            <a:r>
              <a:rPr lang="en-US" b="1" u="sng" dirty="0">
                <a:effectLst>
                  <a:outerShdw sx="0" sy="0">
                    <a:srgbClr val="000000"/>
                  </a:outerShdw>
                </a:effectLst>
              </a:rPr>
              <a:t>pick out</a:t>
            </a:r>
            <a:r>
              <a:rPr lang="en-US" dirty="0">
                <a:effectLst>
                  <a:outerShdw sx="0" sy="0">
                    <a:srgbClr val="000000"/>
                  </a:outerShdw>
                </a:effectLst>
              </a:rPr>
              <a:t> from among you seven men of good repute, full of the Spirit and of wisdom, whom we will appoint to this duty.”</a:t>
            </a:r>
          </a:p>
          <a:p>
            <a:pPr lvl="1"/>
            <a:r>
              <a:rPr lang="en-US" dirty="0">
                <a:effectLst>
                  <a:outerShdw sx="0" sy="0">
                    <a:srgbClr val="000000"/>
                  </a:outerShdw>
                </a:effectLst>
              </a:rPr>
              <a:t>Acts 15:36 – “And after some days Paul said to Barnabas, ‘Let us return and visit the brothers in every city where we proclaimed the word of the Lord, and see how they are.’”</a:t>
            </a:r>
          </a:p>
          <a:p>
            <a:r>
              <a:rPr lang="en-US" dirty="0" smtClean="0"/>
              <a:t>Outline </a:t>
            </a:r>
            <a:r>
              <a:rPr lang="en-US" dirty="0"/>
              <a:t>of Biblical </a:t>
            </a:r>
            <a:r>
              <a:rPr lang="en-US" dirty="0" smtClean="0"/>
              <a:t>Usage</a:t>
            </a:r>
            <a:endParaRPr lang="en-US" dirty="0"/>
          </a:p>
          <a:p>
            <a:pPr lvl="1"/>
            <a:r>
              <a:rPr lang="en-US" dirty="0" smtClean="0"/>
              <a:t>to </a:t>
            </a:r>
            <a:r>
              <a:rPr lang="en-US" dirty="0"/>
              <a:t>look upon or after, to inspect, examine with the eyes</a:t>
            </a:r>
          </a:p>
          <a:p>
            <a:pPr lvl="2"/>
            <a:r>
              <a:rPr lang="en-US" dirty="0" smtClean="0"/>
              <a:t>in </a:t>
            </a:r>
            <a:r>
              <a:rPr lang="en-US" dirty="0"/>
              <a:t>order to see how he is, i.e. to visit, go to see one (the poor and afflicted, the sick)</a:t>
            </a:r>
          </a:p>
          <a:p>
            <a:pPr lvl="2"/>
            <a:r>
              <a:rPr lang="en-US" dirty="0" smtClean="0"/>
              <a:t>to </a:t>
            </a:r>
            <a:r>
              <a:rPr lang="en-US" dirty="0"/>
              <a:t>look upon in order to help or to benefit (to look after, have care for, provide for: of God)</a:t>
            </a:r>
          </a:p>
          <a:p>
            <a:pPr lvl="2"/>
            <a:r>
              <a:rPr lang="en-US" dirty="0" smtClean="0"/>
              <a:t>to </a:t>
            </a:r>
            <a:r>
              <a:rPr lang="en-US" dirty="0"/>
              <a:t>look (about) for, look out (one to choose, employ, etc.)</a:t>
            </a:r>
          </a:p>
          <a:p>
            <a:endParaRPr lang="en-US" dirty="0" smtClean="0"/>
          </a:p>
          <a:p>
            <a:pPr lvl="1"/>
            <a:endParaRPr lang="en-US" dirty="0"/>
          </a:p>
          <a:p>
            <a:pPr lvl="1"/>
            <a:endParaRPr lang="en-US" dirty="0"/>
          </a:p>
        </p:txBody>
      </p:sp>
    </p:spTree>
    <p:extLst>
      <p:ext uri="{BB962C8B-B14F-4D97-AF65-F5344CB8AC3E}">
        <p14:creationId xmlns:p14="http://schemas.microsoft.com/office/powerpoint/2010/main" val="273288619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Point – Orphan Homes</a:t>
            </a:r>
            <a:endParaRPr lang="en-US" dirty="0"/>
          </a:p>
        </p:txBody>
      </p:sp>
      <p:sp>
        <p:nvSpPr>
          <p:cNvPr id="3" name="Content Placeholder 2"/>
          <p:cNvSpPr>
            <a:spLocks noGrp="1"/>
          </p:cNvSpPr>
          <p:nvPr>
            <p:ph idx="1"/>
          </p:nvPr>
        </p:nvSpPr>
        <p:spPr/>
        <p:txBody>
          <a:bodyPr>
            <a:normAutofit/>
          </a:bodyPr>
          <a:lstStyle/>
          <a:p>
            <a:r>
              <a:rPr lang="en-US" dirty="0" smtClean="0"/>
              <a:t>Notice </a:t>
            </a:r>
            <a:r>
              <a:rPr lang="en-US" dirty="0"/>
              <a:t>the personal pronoun emphasis of this passage and its context:</a:t>
            </a:r>
          </a:p>
          <a:p>
            <a:pPr lvl="1"/>
            <a:r>
              <a:rPr lang="en-US" dirty="0" smtClean="0"/>
              <a:t>"</a:t>
            </a:r>
            <a:r>
              <a:rPr lang="en-US" dirty="0"/>
              <a:t>anyone" – James 1:23</a:t>
            </a:r>
          </a:p>
          <a:p>
            <a:pPr lvl="1"/>
            <a:r>
              <a:rPr lang="en-US" dirty="0" smtClean="0"/>
              <a:t>"</a:t>
            </a:r>
            <a:r>
              <a:rPr lang="en-US" dirty="0"/>
              <a:t>he", "his" – James 1:23</a:t>
            </a:r>
          </a:p>
          <a:p>
            <a:pPr lvl="1"/>
            <a:r>
              <a:rPr lang="en-US" dirty="0" smtClean="0"/>
              <a:t>"</a:t>
            </a:r>
            <a:r>
              <a:rPr lang="en-US" dirty="0"/>
              <a:t>himself", "he" – James 1:24</a:t>
            </a:r>
          </a:p>
          <a:p>
            <a:pPr lvl="1"/>
            <a:r>
              <a:rPr lang="en-US" dirty="0" smtClean="0"/>
              <a:t>"</a:t>
            </a:r>
            <a:r>
              <a:rPr lang="en-US" dirty="0"/>
              <a:t>he", "this one" – James 1:25</a:t>
            </a:r>
          </a:p>
          <a:p>
            <a:pPr lvl="1"/>
            <a:r>
              <a:rPr lang="en-US" dirty="0" smtClean="0"/>
              <a:t>"</a:t>
            </a:r>
            <a:r>
              <a:rPr lang="en-US" dirty="0"/>
              <a:t>anyone", "he", "his", "this one's" – James 1:26</a:t>
            </a:r>
          </a:p>
          <a:p>
            <a:pPr lvl="1"/>
            <a:r>
              <a:rPr lang="en-US" dirty="0" smtClean="0"/>
              <a:t>"oneself</a:t>
            </a:r>
            <a:r>
              <a:rPr lang="en-US" dirty="0"/>
              <a:t>" – James 1:27</a:t>
            </a:r>
          </a:p>
          <a:p>
            <a:pPr fontAlgn="base"/>
            <a:r>
              <a:rPr lang="en-US" dirty="0">
                <a:effectLst>
                  <a:outerShdw sx="0" sy="0">
                    <a:srgbClr val="000000"/>
                  </a:outerShdw>
                </a:effectLst>
              </a:rPr>
              <a:t>Recall the definition of visit – money is not required or the focus of visiting</a:t>
            </a:r>
          </a:p>
          <a:p>
            <a:pPr fontAlgn="base"/>
            <a:r>
              <a:rPr lang="en-US" dirty="0" smtClean="0">
                <a:effectLst>
                  <a:outerShdw sx="0" sy="0">
                    <a:srgbClr val="000000"/>
                  </a:outerShdw>
                </a:effectLst>
              </a:rPr>
              <a:t>Two </a:t>
            </a:r>
            <a:r>
              <a:rPr lang="en-US" dirty="0">
                <a:effectLst>
                  <a:outerShdw sx="0" sy="0">
                    <a:srgbClr val="000000"/>
                  </a:outerShdw>
                </a:effectLst>
              </a:rPr>
              <a:t>conclusions:</a:t>
            </a:r>
          </a:p>
          <a:p>
            <a:pPr lvl="1" fontAlgn="base"/>
            <a:r>
              <a:rPr lang="en-US" dirty="0">
                <a:effectLst>
                  <a:outerShdw sx="0" sy="0">
                    <a:srgbClr val="000000"/>
                  </a:outerShdw>
                </a:effectLst>
              </a:rPr>
              <a:t>First, James 1:26-27 cannot be used as authority for the church to send money to Orphans homes</a:t>
            </a:r>
          </a:p>
          <a:p>
            <a:pPr lvl="1"/>
            <a:r>
              <a:rPr lang="en-US" dirty="0" smtClean="0"/>
              <a:t>Second, we, individually, need to be visiting orphans and widows in their need.</a:t>
            </a:r>
            <a:endParaRPr lang="en-US" dirty="0"/>
          </a:p>
        </p:txBody>
      </p:sp>
    </p:spTree>
    <p:extLst>
      <p:ext uri="{BB962C8B-B14F-4D97-AF65-F5344CB8AC3E}">
        <p14:creationId xmlns:p14="http://schemas.microsoft.com/office/powerpoint/2010/main" val="160033965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and Undefiled Religion</a:t>
            </a:r>
            <a:endParaRPr lang="en-US" dirty="0"/>
          </a:p>
        </p:txBody>
      </p:sp>
      <p:sp>
        <p:nvSpPr>
          <p:cNvPr id="3" name="Content Placeholder 2"/>
          <p:cNvSpPr>
            <a:spLocks noGrp="1"/>
          </p:cNvSpPr>
          <p:nvPr>
            <p:ph idx="1"/>
          </p:nvPr>
        </p:nvSpPr>
        <p:spPr/>
        <p:txBody>
          <a:bodyPr>
            <a:normAutofit/>
          </a:bodyPr>
          <a:lstStyle/>
          <a:p>
            <a:r>
              <a:rPr lang="en-US" dirty="0" smtClean="0"/>
              <a:t>Unstained from the world</a:t>
            </a:r>
          </a:p>
          <a:p>
            <a:pPr lvl="1"/>
            <a:r>
              <a:rPr lang="en-US" dirty="0" smtClean="0"/>
              <a:t>Language</a:t>
            </a:r>
          </a:p>
          <a:p>
            <a:pPr lvl="1"/>
            <a:r>
              <a:rPr lang="en-US" dirty="0" smtClean="0"/>
              <a:t>Stains defined: Works of the Flesh – Galatians 5:19-21</a:t>
            </a:r>
          </a:p>
          <a:p>
            <a:pPr lvl="1"/>
            <a:r>
              <a:rPr lang="en-US" dirty="0" smtClean="0"/>
              <a:t>Stark contrast to the fruits of the Spirit – Galatians 5:22-24 </a:t>
            </a:r>
            <a:endParaRPr lang="en-US" dirty="0"/>
          </a:p>
        </p:txBody>
      </p:sp>
    </p:spTree>
    <p:extLst>
      <p:ext uri="{BB962C8B-B14F-4D97-AF65-F5344CB8AC3E}">
        <p14:creationId xmlns:p14="http://schemas.microsoft.com/office/powerpoint/2010/main" val="83458832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867</TotalTime>
  <Words>806</Words>
  <Application>Microsoft Office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Perspective</vt:lpstr>
      <vt:lpstr>Religion</vt:lpstr>
      <vt:lpstr>Religion (G2356 - θρησκεία)</vt:lpstr>
      <vt:lpstr>Worthless Religion</vt:lpstr>
      <vt:lpstr>Pure and Undefiled Religion</vt:lpstr>
      <vt:lpstr>Visit (G1980 – ἐπισκέπτομαι)</vt:lpstr>
      <vt:lpstr>Side Point – Orphan Homes</vt:lpstr>
      <vt:lpstr>Pure and Undefiled Religion</vt:lpstr>
    </vt:vector>
  </TitlesOfParts>
  <Company>B&amp;W-Y12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 the Lord with Gladness</dc:title>
  <dc:creator>Andrews, Brian T</dc:creator>
  <cp:lastModifiedBy>Brian Andrews</cp:lastModifiedBy>
  <cp:revision>22</cp:revision>
  <dcterms:created xsi:type="dcterms:W3CDTF">2014-04-30T22:05:03Z</dcterms:created>
  <dcterms:modified xsi:type="dcterms:W3CDTF">2014-05-04T15:05:10Z</dcterms:modified>
</cp:coreProperties>
</file>