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6"/>
  </p:notesMasterIdLst>
  <p:sldIdLst>
    <p:sldId id="257" r:id="rId4"/>
    <p:sldId id="258" r:id="rId5"/>
    <p:sldId id="260" r:id="rId6"/>
    <p:sldId id="261" r:id="rId7"/>
    <p:sldId id="263" r:id="rId8"/>
    <p:sldId id="259" r:id="rId9"/>
    <p:sldId id="262" r:id="rId10"/>
    <p:sldId id="294" r:id="rId11"/>
    <p:sldId id="268" r:id="rId12"/>
    <p:sldId id="276" r:id="rId13"/>
    <p:sldId id="278" r:id="rId14"/>
    <p:sldId id="277" r:id="rId15"/>
    <p:sldId id="275" r:id="rId16"/>
    <p:sldId id="274" r:id="rId17"/>
    <p:sldId id="279" r:id="rId18"/>
    <p:sldId id="267" r:id="rId19"/>
    <p:sldId id="281" r:id="rId20"/>
    <p:sldId id="282" r:id="rId21"/>
    <p:sldId id="284" r:id="rId22"/>
    <p:sldId id="266" r:id="rId23"/>
    <p:sldId id="288" r:id="rId24"/>
    <p:sldId id="287" r:id="rId25"/>
    <p:sldId id="270" r:id="rId26"/>
    <p:sldId id="286" r:id="rId27"/>
    <p:sldId id="285" r:id="rId28"/>
    <p:sldId id="265" r:id="rId29"/>
    <p:sldId id="273" r:id="rId30"/>
    <p:sldId id="295" r:id="rId31"/>
    <p:sldId id="291" r:id="rId32"/>
    <p:sldId id="293" r:id="rId33"/>
    <p:sldId id="292" r:id="rId34"/>
    <p:sldId id="27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8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48A41-D78B-4EAC-AEFC-AEB496C7A56D}" type="datetimeFigureOut">
              <a:rPr lang="en-US" smtClean="0"/>
              <a:pPr/>
              <a:t>4/21/2013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47BB9-4FAF-40A9-928E-5235EE2D2594}" type="slidenum">
              <a:rPr lang="en-US" smtClean="0"/>
              <a:pPr/>
              <a:t>‹#›</a:t>
            </a:fld>
            <a:endParaRPr lang="en-US"/>
          </a:p>
        </p:txBody>
      </p:sp>
    </p:spTree>
    <p:extLst>
      <p:ext uri="{BB962C8B-B14F-4D97-AF65-F5344CB8AC3E}">
        <p14:creationId xmlns:p14="http://schemas.microsoft.com/office/powerpoint/2010/main" val="140399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F47BB9-4FAF-40A9-928E-5235EE2D259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F47BB9-4FAF-40A9-928E-5235EE2D259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10DE7-6520-4AE8-8003-9484F50067DA}" type="datetimeFigureOut">
              <a:rPr lang="en-US" smtClean="0">
                <a:solidFill>
                  <a:prstClr val="black">
                    <a:tint val="75000"/>
                  </a:prstClr>
                </a:solidFill>
              </a:rPr>
              <a:pPr/>
              <a:t>4/21/2013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D7676-7EA3-4C92-9A55-277A8DB48956}"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jpeg"/><Relationship Id="rId12" Type="http://schemas.openxmlformats.org/officeDocument/2006/relationships/image" Target="../media/image18.jpeg"/><Relationship Id="rId2" Type="http://schemas.openxmlformats.org/officeDocument/2006/relationships/image" Target="../media/image8.png"/><Relationship Id="rId1" Type="http://schemas.openxmlformats.org/officeDocument/2006/relationships/slideLayout" Target="../slideLayouts/slideLayout24.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endParaRPr lang="en-US" dirty="0">
              <a:solidFill>
                <a:schemeClr val="bg1">
                  <a:lumMod val="95000"/>
                </a:schemeClr>
              </a:solidFill>
            </a:endParaRPr>
          </a:p>
        </p:txBody>
      </p:sp>
      <p:sp>
        <p:nvSpPr>
          <p:cNvPr id="3" name="Content Placeholder 2"/>
          <p:cNvSpPr>
            <a:spLocks noGrp="1"/>
          </p:cNvSpPr>
          <p:nvPr>
            <p:ph idx="1"/>
          </p:nvPr>
        </p:nvSpPr>
        <p:spPr>
          <a:xfrm>
            <a:off x="0" y="1295400"/>
            <a:ext cx="9144000" cy="5257800"/>
          </a:xfrm>
        </p:spPr>
        <p:txBody>
          <a:bodyPr/>
          <a:lstStyle/>
          <a:p>
            <a:endParaRPr lang="en-US"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 </a:t>
            </a:r>
            <a:r>
              <a:rPr lang="en-US" u="sng" dirty="0" smtClean="0">
                <a:solidFill>
                  <a:schemeClr val="bg1">
                    <a:lumMod val="95000"/>
                  </a:schemeClr>
                </a:solidFill>
              </a:rPr>
              <a:t>The Members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571500" indent="-571500">
              <a:buFont typeface="+mj-lt"/>
              <a:buAutoNum type="alphaUcPeriod"/>
            </a:pPr>
            <a:r>
              <a:rPr lang="en-US" sz="2800" b="1" dirty="0" smtClean="0">
                <a:solidFill>
                  <a:schemeClr val="bg1"/>
                </a:solidFill>
              </a:rPr>
              <a:t>Define the church</a:t>
            </a:r>
          </a:p>
          <a:p>
            <a:pPr marL="971550" lvl="1" indent="-571500">
              <a:buFont typeface="+mj-lt"/>
              <a:buAutoNum type="arabicPeriod"/>
            </a:pPr>
            <a:r>
              <a:rPr lang="en-US" sz="2600" b="1" dirty="0" smtClean="0">
                <a:solidFill>
                  <a:schemeClr val="bg1"/>
                </a:solidFill>
              </a:rPr>
              <a:t>World has various concepts of the church</a:t>
            </a:r>
          </a:p>
          <a:p>
            <a:pPr marL="1371600" lvl="2" indent="-571500">
              <a:buFont typeface="+mj-lt"/>
              <a:buAutoNum type="alphaLcPeriod"/>
            </a:pPr>
            <a:r>
              <a:rPr lang="en-US" b="1" dirty="0" smtClean="0">
                <a:solidFill>
                  <a:schemeClr val="bg1"/>
                </a:solidFill>
              </a:rPr>
              <a:t>Some speak as if the church is literal building</a:t>
            </a:r>
          </a:p>
          <a:p>
            <a:pPr marL="1371600" lvl="2" indent="-571500">
              <a:buFont typeface="+mj-lt"/>
              <a:buAutoNum type="alphaLcPeriod"/>
            </a:pPr>
            <a:r>
              <a:rPr lang="en-US" b="1" dirty="0" smtClean="0">
                <a:solidFill>
                  <a:schemeClr val="bg1"/>
                </a:solidFill>
              </a:rPr>
              <a:t>Most believe God has multiple churches</a:t>
            </a:r>
          </a:p>
          <a:p>
            <a:pPr marL="1371600" lvl="2" indent="-571500">
              <a:buFont typeface="+mj-lt"/>
              <a:buAutoNum type="alphaLcPeriod"/>
            </a:pPr>
            <a:r>
              <a:rPr lang="en-US" b="1" dirty="0" smtClean="0">
                <a:solidFill>
                  <a:schemeClr val="bg1"/>
                </a:solidFill>
              </a:rPr>
              <a:t>There are different flavors for people’s different desires</a:t>
            </a:r>
          </a:p>
          <a:p>
            <a:pPr marL="1371600" lvl="2" indent="-571500">
              <a:buFont typeface="+mj-lt"/>
              <a:buAutoNum type="alphaLcPeriod"/>
            </a:pPr>
            <a:r>
              <a:rPr lang="en-US" b="1" dirty="0" smtClean="0">
                <a:solidFill>
                  <a:schemeClr val="bg1"/>
                </a:solidFill>
              </a:rPr>
              <a:t>God is accepting of all churches</a:t>
            </a:r>
          </a:p>
          <a:p>
            <a:pPr marL="971550" lvl="1" indent="-571500">
              <a:buFont typeface="+mj-lt"/>
              <a:buAutoNum type="arabicPeriod"/>
            </a:pPr>
            <a:r>
              <a:rPr lang="en-US" sz="2600" b="1" dirty="0" smtClean="0">
                <a:solidFill>
                  <a:schemeClr val="bg1"/>
                </a:solidFill>
              </a:rPr>
              <a:t>Church is not the building but body of Christ</a:t>
            </a:r>
          </a:p>
          <a:p>
            <a:pPr marL="1371600" lvl="2" indent="-571500">
              <a:buFont typeface="+mj-lt"/>
              <a:buAutoNum type="alphaLcPeriod"/>
            </a:pPr>
            <a:r>
              <a:rPr lang="en-US" b="1" dirty="0" smtClean="0">
                <a:solidFill>
                  <a:schemeClr val="bg1"/>
                </a:solidFill>
              </a:rPr>
              <a:t>Saul made havoc of the church, the people (Acts 8:3)</a:t>
            </a:r>
          </a:p>
          <a:p>
            <a:pPr marL="1371600" lvl="2" indent="-571500">
              <a:buFont typeface="+mj-lt"/>
              <a:buAutoNum type="alphaLcPeriod"/>
            </a:pPr>
            <a:r>
              <a:rPr lang="en-US" b="1" dirty="0" smtClean="0">
                <a:solidFill>
                  <a:schemeClr val="bg1"/>
                </a:solidFill>
              </a:rPr>
              <a:t>Church is the body (Eph. 1:22-23)</a:t>
            </a:r>
          </a:p>
          <a:p>
            <a:pPr marL="1371600" lvl="2" indent="-571500">
              <a:buFont typeface="+mj-lt"/>
              <a:buAutoNum type="alphaLcPeriod"/>
            </a:pPr>
            <a:r>
              <a:rPr lang="en-US" b="1" dirty="0" smtClean="0">
                <a:solidFill>
                  <a:schemeClr val="bg1"/>
                </a:solidFill>
              </a:rPr>
              <a:t>Body is the church (Col. 1:18)</a:t>
            </a:r>
          </a:p>
          <a:p>
            <a:pPr marL="1371600" lvl="2" indent="-571500">
              <a:buNone/>
            </a:pPr>
            <a:endParaRPr lang="en-US" b="1" u="sng" dirty="0" smtClean="0">
              <a:solidFill>
                <a:schemeClr val="bg1"/>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Bottom)">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out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42"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barn(outHorizontal)">
                                      <p:cBhvr>
                                        <p:cTn id="37" dur="5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wipe(left)">
                                      <p:cBhvr>
                                        <p:cTn id="42" dur="500"/>
                                        <p:tgtEl>
                                          <p:spTgt spid="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Effect transition="in" filter="wipe(left)">
                                      <p:cBhvr>
                                        <p:cTn id="47" dur="500"/>
                                        <p:tgtEl>
                                          <p:spTgt spid="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8">
                                            <p:txEl>
                                              <p:pRg st="9" end="9"/>
                                            </p:txEl>
                                          </p:spTgt>
                                        </p:tgtEl>
                                        <p:attrNameLst>
                                          <p:attrName>style.visibility</p:attrName>
                                        </p:attrNameLst>
                                      </p:cBhvr>
                                      <p:to>
                                        <p:strVal val="visible"/>
                                      </p:to>
                                    </p:set>
                                    <p:animEffect transition="in" filter="wipe(left)">
                                      <p:cBhvr>
                                        <p:cTn id="5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 </a:t>
            </a:r>
            <a:r>
              <a:rPr lang="en-US" u="sng" dirty="0" smtClean="0">
                <a:solidFill>
                  <a:schemeClr val="bg1">
                    <a:lumMod val="95000"/>
                  </a:schemeClr>
                </a:solidFill>
              </a:rPr>
              <a:t>The Members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571500" indent="-571500" algn="ctr">
              <a:buNone/>
            </a:pPr>
            <a:r>
              <a:rPr lang="en-US" b="1" u="sng" dirty="0" smtClean="0">
                <a:solidFill>
                  <a:schemeClr val="bg1"/>
                </a:solidFill>
              </a:rPr>
              <a:t>Eph. 1:22-23:</a:t>
            </a:r>
            <a:r>
              <a:rPr lang="en-US" b="1" dirty="0" smtClean="0">
                <a:solidFill>
                  <a:schemeClr val="bg1"/>
                </a:solidFill>
              </a:rPr>
              <a:t> “And He put all things under His feet and gave Him to be head over all things to the church, which is His body, the fullness of Him who fills all in all.”</a:t>
            </a:r>
            <a:endParaRPr lang="en-US" b="1" u="sng" dirty="0" smtClean="0">
              <a:solidFill>
                <a:schemeClr val="bg1"/>
              </a:solidFill>
            </a:endParaRPr>
          </a:p>
          <a:p>
            <a:pPr marL="571500" indent="-571500" algn="ctr">
              <a:buNone/>
            </a:pPr>
            <a:r>
              <a:rPr lang="en-US" sz="3600" b="1" u="sng" dirty="0" smtClean="0">
                <a:solidFill>
                  <a:srgbClr val="FF0000"/>
                </a:solidFill>
              </a:rPr>
              <a:t>THE CHURCH AND THE BODY OF CHRIST             ARE ONE AND THE SAME</a:t>
            </a:r>
          </a:p>
          <a:p>
            <a:pPr marL="571500" indent="-571500" algn="ctr">
              <a:buNone/>
            </a:pPr>
            <a:r>
              <a:rPr lang="en-US" b="1" u="sng" dirty="0" smtClean="0">
                <a:solidFill>
                  <a:schemeClr val="bg1"/>
                </a:solidFill>
              </a:rPr>
              <a:t>Col. 1:18:</a:t>
            </a:r>
            <a:r>
              <a:rPr lang="en-US" b="1" dirty="0" smtClean="0">
                <a:solidFill>
                  <a:schemeClr val="bg1"/>
                </a:solidFill>
              </a:rPr>
              <a:t> “And He is the head of the body, the church, who is the beginning….”</a:t>
            </a:r>
            <a:endParaRPr lang="en-US" b="1" u="sng" dirty="0" smtClean="0">
              <a:solidFill>
                <a:schemeClr val="bg1"/>
              </a:solidFill>
            </a:endParaRPr>
          </a:p>
        </p:txBody>
      </p:sp>
      <p:cxnSp>
        <p:nvCxnSpPr>
          <p:cNvPr id="6" name="Straight Connector 5"/>
          <p:cNvCxnSpPr/>
          <p:nvPr/>
        </p:nvCxnSpPr>
        <p:spPr>
          <a:xfrm>
            <a:off x="4419600" y="2743200"/>
            <a:ext cx="82296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Curved Up Arrow 8"/>
          <p:cNvSpPr/>
          <p:nvPr/>
        </p:nvSpPr>
        <p:spPr>
          <a:xfrm rot="11175101" flipH="1">
            <a:off x="1497471" y="1184945"/>
            <a:ext cx="3630023" cy="1110498"/>
          </a:xfrm>
          <a:prstGeom prst="curvedUpArrow">
            <a:avLst>
              <a:gd name="adj1" fmla="val 18152"/>
              <a:gd name="adj2" fmla="val 50000"/>
              <a:gd name="adj3" fmla="val 25000"/>
            </a:avLst>
          </a:prstGeom>
          <a:solidFill>
            <a:srgbClr val="FF0000"/>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cxnSp>
        <p:nvCxnSpPr>
          <p:cNvPr id="10" name="Straight Connector 9"/>
          <p:cNvCxnSpPr/>
          <p:nvPr/>
        </p:nvCxnSpPr>
        <p:spPr>
          <a:xfrm>
            <a:off x="2133600" y="5486400"/>
            <a:ext cx="121920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Curved Up Arrow 12"/>
          <p:cNvSpPr/>
          <p:nvPr/>
        </p:nvSpPr>
        <p:spPr>
          <a:xfrm rot="21357312" flipH="1">
            <a:off x="2625214" y="5549435"/>
            <a:ext cx="4734809" cy="1143000"/>
          </a:xfrm>
          <a:prstGeom prst="curvedUpArrow">
            <a:avLst>
              <a:gd name="adj1" fmla="val 25000"/>
              <a:gd name="adj2" fmla="val 50000"/>
              <a:gd name="adj3" fmla="val 17113"/>
            </a:avLst>
          </a:prstGeom>
          <a:solidFill>
            <a:srgbClr val="FF0000"/>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Donut 14"/>
          <p:cNvSpPr/>
          <p:nvPr/>
        </p:nvSpPr>
        <p:spPr>
          <a:xfrm>
            <a:off x="762000" y="2209800"/>
            <a:ext cx="1813560" cy="731520"/>
          </a:xfrm>
          <a:prstGeom prst="donut">
            <a:avLst/>
          </a:prstGeom>
          <a:solidFill>
            <a:srgbClr val="FF0000"/>
          </a:solidFill>
          <a:ln w="63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Donut 15"/>
          <p:cNvSpPr/>
          <p:nvPr/>
        </p:nvSpPr>
        <p:spPr>
          <a:xfrm>
            <a:off x="6553200" y="4419600"/>
            <a:ext cx="1447800" cy="807720"/>
          </a:xfrm>
          <a:prstGeom prst="donut">
            <a:avLst/>
          </a:prstGeom>
          <a:solidFill>
            <a:srgbClr val="FF0000"/>
          </a:solidFill>
          <a:ln w="63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inHorizontal)">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right)">
                                      <p:cBhvr>
                                        <p:cTn id="36" dur="500"/>
                                        <p:tgtEl>
                                          <p:spTgt spid="13"/>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
                                            <p:txEl>
                                              <p:pRg st="1" end="1"/>
                                            </p:txEl>
                                          </p:spTgt>
                                        </p:tgtEl>
                                        <p:attrNameLst>
                                          <p:attrName>style.visibility</p:attrName>
                                        </p:attrNameLst>
                                      </p:cBhvr>
                                      <p:to>
                                        <p:strVal val="visible"/>
                                      </p:to>
                                    </p:set>
                                    <p:animEffect transition="in" filter="fade">
                                      <p:cBhvr>
                                        <p:cTn id="45"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 </a:t>
            </a:r>
            <a:r>
              <a:rPr lang="en-US" u="sng" dirty="0" smtClean="0">
                <a:solidFill>
                  <a:schemeClr val="bg1">
                    <a:lumMod val="95000"/>
                  </a:schemeClr>
                </a:solidFill>
              </a:rPr>
              <a:t>The Members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571500" indent="-571500">
              <a:buFont typeface="+mj-lt"/>
              <a:buAutoNum type="alphaUcPeriod"/>
            </a:pPr>
            <a:r>
              <a:rPr lang="en-US" sz="2800" b="1" dirty="0" smtClean="0">
                <a:solidFill>
                  <a:schemeClr val="bg1"/>
                </a:solidFill>
              </a:rPr>
              <a:t>Define the church</a:t>
            </a:r>
          </a:p>
          <a:p>
            <a:pPr marL="971550" lvl="1" indent="-571500">
              <a:buFont typeface="+mj-lt"/>
              <a:buAutoNum type="arabicPeriod"/>
            </a:pPr>
            <a:r>
              <a:rPr lang="en-US" sz="2600" b="1" dirty="0" smtClean="0">
                <a:solidFill>
                  <a:schemeClr val="bg1"/>
                </a:solidFill>
              </a:rPr>
              <a:t>World has various concepts of the church</a:t>
            </a:r>
          </a:p>
          <a:p>
            <a:pPr marL="971550" lvl="1" indent="-571500">
              <a:buFont typeface="+mj-lt"/>
              <a:buAutoNum type="arabicPeriod"/>
            </a:pPr>
            <a:r>
              <a:rPr lang="en-US" sz="2600" b="1" dirty="0" smtClean="0">
                <a:solidFill>
                  <a:schemeClr val="bg1"/>
                </a:solidFill>
              </a:rPr>
              <a:t>Church is not the building but body of Christ</a:t>
            </a:r>
          </a:p>
          <a:p>
            <a:pPr marL="971550" lvl="1" indent="-571500">
              <a:buFont typeface="+mj-lt"/>
              <a:buAutoNum type="arabicPeriod"/>
            </a:pPr>
            <a:r>
              <a:rPr lang="en-US" sz="2600" b="1" dirty="0" smtClean="0">
                <a:solidFill>
                  <a:schemeClr val="bg1"/>
                </a:solidFill>
              </a:rPr>
              <a:t>Word ‘church’</a:t>
            </a:r>
          </a:p>
          <a:p>
            <a:pPr marL="1371600" lvl="2" indent="-571500">
              <a:buFont typeface="+mj-lt"/>
              <a:buAutoNum type="alphaLcPeriod"/>
            </a:pPr>
            <a:r>
              <a:rPr lang="en-US" b="1" dirty="0" smtClean="0">
                <a:solidFill>
                  <a:schemeClr val="bg1"/>
                </a:solidFill>
              </a:rPr>
              <a:t>Comes from the Greek word “</a:t>
            </a:r>
            <a:r>
              <a:rPr lang="en-US" b="1" i="1" dirty="0" err="1" smtClean="0">
                <a:solidFill>
                  <a:schemeClr val="bg1"/>
                </a:solidFill>
              </a:rPr>
              <a:t>ekklesia</a:t>
            </a:r>
            <a:r>
              <a:rPr lang="en-US" b="1" dirty="0" smtClean="0">
                <a:solidFill>
                  <a:schemeClr val="bg1"/>
                </a:solidFill>
              </a:rPr>
              <a:t>”</a:t>
            </a:r>
          </a:p>
          <a:p>
            <a:pPr marL="1371600" lvl="2" indent="-571500">
              <a:buFont typeface="+mj-lt"/>
              <a:buAutoNum type="alphaLcPeriod"/>
            </a:pPr>
            <a:r>
              <a:rPr lang="en-US" b="1" i="1" dirty="0" err="1" smtClean="0">
                <a:solidFill>
                  <a:schemeClr val="bg1"/>
                </a:solidFill>
              </a:rPr>
              <a:t>ek</a:t>
            </a:r>
            <a:r>
              <a:rPr lang="en-US" b="1" i="1" dirty="0" smtClean="0">
                <a:solidFill>
                  <a:schemeClr val="bg1"/>
                </a:solidFill>
              </a:rPr>
              <a:t> </a:t>
            </a:r>
            <a:r>
              <a:rPr lang="en-US" b="1" dirty="0" smtClean="0">
                <a:solidFill>
                  <a:schemeClr val="bg1"/>
                </a:solidFill>
              </a:rPr>
              <a:t>– to go; </a:t>
            </a:r>
            <a:r>
              <a:rPr lang="en-US" b="1" i="1" dirty="0" err="1" smtClean="0">
                <a:solidFill>
                  <a:schemeClr val="bg1"/>
                </a:solidFill>
              </a:rPr>
              <a:t>klesia</a:t>
            </a:r>
            <a:r>
              <a:rPr lang="en-US" b="1" dirty="0" smtClean="0">
                <a:solidFill>
                  <a:schemeClr val="bg1"/>
                </a:solidFill>
              </a:rPr>
              <a:t>- to call; </a:t>
            </a:r>
            <a:r>
              <a:rPr lang="en-US" b="1" i="1" dirty="0" err="1" smtClean="0">
                <a:solidFill>
                  <a:schemeClr val="bg1"/>
                </a:solidFill>
              </a:rPr>
              <a:t>Ekklesia</a:t>
            </a:r>
            <a:r>
              <a:rPr lang="en-US" b="1" dirty="0" smtClean="0">
                <a:solidFill>
                  <a:schemeClr val="bg1"/>
                </a:solidFill>
              </a:rPr>
              <a:t>- those called out</a:t>
            </a:r>
          </a:p>
          <a:p>
            <a:pPr marL="1371600" lvl="2" indent="-571500">
              <a:buFont typeface="+mj-lt"/>
              <a:buAutoNum type="alphaLcPeriod"/>
            </a:pPr>
            <a:r>
              <a:rPr lang="en-US" b="1" dirty="0" smtClean="0">
                <a:solidFill>
                  <a:schemeClr val="bg1"/>
                </a:solidFill>
              </a:rPr>
              <a:t>Those called out of darkness towards light (I Pet. 2:9)</a:t>
            </a:r>
          </a:p>
          <a:p>
            <a:pPr marL="1371600" lvl="2" indent="-571500">
              <a:buFont typeface="+mj-lt"/>
              <a:buAutoNum type="alphaLcPeriod"/>
            </a:pPr>
            <a:r>
              <a:rPr lang="en-US" b="1" dirty="0" smtClean="0">
                <a:solidFill>
                  <a:schemeClr val="bg1"/>
                </a:solidFill>
              </a:rPr>
              <a:t>Called out by the gospel (II Thess. 2:14)</a:t>
            </a:r>
          </a:p>
          <a:p>
            <a:pPr marL="1371600" lvl="2" indent="-571500">
              <a:buFont typeface="+mj-lt"/>
              <a:buAutoNum type="alphaLcPeriod"/>
            </a:pPr>
            <a:r>
              <a:rPr lang="en-US" b="1" dirty="0" smtClean="0">
                <a:solidFill>
                  <a:schemeClr val="bg1"/>
                </a:solidFill>
              </a:rPr>
              <a:t>We were far from Christ in sin, but brought close by Him (Eph. 2:13,16)</a:t>
            </a:r>
          </a:p>
          <a:p>
            <a:pPr marL="1371600" lvl="2" indent="-571500">
              <a:buFont typeface="+mj-lt"/>
              <a:buAutoNum type="alphaLcPeriod"/>
            </a:pPr>
            <a:endParaRPr lang="en-US" b="1" dirty="0" smtClean="0">
              <a:solidFill>
                <a:schemeClr val="bg1"/>
              </a:solidFill>
            </a:endParaRPr>
          </a:p>
          <a:p>
            <a:pPr marL="1371600" lvl="2" indent="-571500">
              <a:buFont typeface="+mj-lt"/>
              <a:buAutoNum type="alphaLcPeriod"/>
            </a:pPr>
            <a:endParaRPr lang="en-US" sz="2200" b="1" dirty="0" smtClean="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slide(fromBottom)">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wipe(left)">
                                      <p:cBhvr>
                                        <p:cTn id="12" dur="5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ipe(left)">
                                      <p:cBhvr>
                                        <p:cTn id="17" dur="500"/>
                                        <p:tgtEl>
                                          <p:spTgt spid="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left)">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wipe(left)">
                                      <p:cBhvr>
                                        <p:cTn id="27" dur="500"/>
                                        <p:tgtEl>
                                          <p:spTgt spid="8">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8" end="8"/>
                                            </p:txEl>
                                          </p:spTgt>
                                        </p:tgtEl>
                                        <p:attrNameLst>
                                          <p:attrName>style.visibility</p:attrName>
                                        </p:attrNameLst>
                                      </p:cBhvr>
                                      <p:to>
                                        <p:strVal val="visible"/>
                                      </p:to>
                                    </p:set>
                                    <p:animEffect transition="in" filter="wipe(left)">
                                      <p:cBhvr>
                                        <p:cTn id="32"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 </a:t>
            </a:r>
            <a:r>
              <a:rPr lang="en-US" u="sng" dirty="0" smtClean="0">
                <a:solidFill>
                  <a:schemeClr val="bg1">
                    <a:lumMod val="95000"/>
                  </a:schemeClr>
                </a:solidFill>
              </a:rPr>
              <a:t>The Members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571500" indent="-571500">
              <a:buFont typeface="+mj-lt"/>
              <a:buAutoNum type="alphaUcPeriod"/>
            </a:pPr>
            <a:r>
              <a:rPr lang="en-US" sz="2800" b="1" dirty="0" smtClean="0">
                <a:solidFill>
                  <a:schemeClr val="bg1"/>
                </a:solidFill>
              </a:rPr>
              <a:t>Define the church</a:t>
            </a:r>
            <a:endParaRPr lang="en-US" sz="2400" b="1" dirty="0" smtClean="0">
              <a:solidFill>
                <a:schemeClr val="bg1"/>
              </a:solidFill>
            </a:endParaRPr>
          </a:p>
          <a:p>
            <a:pPr marL="571500" indent="-571500">
              <a:buFont typeface="+mj-lt"/>
              <a:buAutoNum type="alphaUcPeriod"/>
            </a:pPr>
            <a:r>
              <a:rPr lang="en-US" sz="2800" b="1" dirty="0" smtClean="0">
                <a:solidFill>
                  <a:schemeClr val="bg1"/>
                </a:solidFill>
              </a:rPr>
              <a:t>Church made of people in saved relationship with God</a:t>
            </a:r>
          </a:p>
          <a:p>
            <a:pPr marL="971550" lvl="1" indent="-571500">
              <a:buFont typeface="+mj-lt"/>
              <a:buAutoNum type="arabicPeriod"/>
            </a:pPr>
            <a:r>
              <a:rPr lang="en-US" sz="2600" b="1" dirty="0" smtClean="0">
                <a:solidFill>
                  <a:schemeClr val="bg1"/>
                </a:solidFill>
              </a:rPr>
              <a:t>On Pentecost, those added to church were saved             (Acts </a:t>
            </a:r>
            <a:r>
              <a:rPr lang="en-US" sz="2600" b="1" dirty="0" smtClean="0">
                <a:solidFill>
                  <a:schemeClr val="bg1"/>
                </a:solidFill>
              </a:rPr>
              <a:t>2:47) </a:t>
            </a:r>
            <a:endParaRPr lang="en-US" sz="2600" b="1" dirty="0" smtClean="0">
              <a:solidFill>
                <a:schemeClr val="bg1"/>
              </a:solidFill>
            </a:endParaRPr>
          </a:p>
          <a:p>
            <a:pPr marL="971550" lvl="1" indent="-571500">
              <a:buFont typeface="+mj-lt"/>
              <a:buAutoNum type="arabicPeriod"/>
            </a:pPr>
            <a:r>
              <a:rPr lang="en-US" sz="2600" b="1" dirty="0" smtClean="0">
                <a:solidFill>
                  <a:schemeClr val="bg1"/>
                </a:solidFill>
              </a:rPr>
              <a:t>We are reconciled to God in one body (Eph. 2:16)</a:t>
            </a:r>
          </a:p>
          <a:p>
            <a:pPr marL="971550" lvl="1" indent="-571500">
              <a:buFont typeface="+mj-lt"/>
              <a:buAutoNum type="arabicPeriod"/>
            </a:pPr>
            <a:r>
              <a:rPr lang="en-US" sz="2600" b="1" dirty="0" smtClean="0">
                <a:solidFill>
                  <a:schemeClr val="bg1"/>
                </a:solidFill>
              </a:rPr>
              <a:t>Christ is Savior of body, those in body are saved(Eph. 5:23)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slide(fromBottom)">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wipe(left)">
                                      <p:cBhvr>
                                        <p:cTn id="2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 </a:t>
            </a:r>
            <a:r>
              <a:rPr lang="en-US" u="sng" dirty="0" smtClean="0">
                <a:solidFill>
                  <a:schemeClr val="bg1">
                    <a:lumMod val="95000"/>
                  </a:schemeClr>
                </a:solidFill>
              </a:rPr>
              <a:t>The Members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571500" indent="-571500">
              <a:buFont typeface="+mj-lt"/>
              <a:buAutoNum type="alphaUcPeriod"/>
            </a:pPr>
            <a:r>
              <a:rPr lang="en-US" sz="2800" b="1" dirty="0" smtClean="0">
                <a:solidFill>
                  <a:schemeClr val="bg1"/>
                </a:solidFill>
              </a:rPr>
              <a:t>Define the church</a:t>
            </a:r>
            <a:endParaRPr lang="en-US" sz="2400" b="1" dirty="0" smtClean="0">
              <a:solidFill>
                <a:schemeClr val="bg1"/>
              </a:solidFill>
            </a:endParaRPr>
          </a:p>
          <a:p>
            <a:pPr marL="571500" indent="-571500">
              <a:buFont typeface="+mj-lt"/>
              <a:buAutoNum type="alphaUcPeriod"/>
            </a:pPr>
            <a:r>
              <a:rPr lang="en-US" sz="2800" b="1" dirty="0" smtClean="0">
                <a:solidFill>
                  <a:schemeClr val="bg1"/>
                </a:solidFill>
              </a:rPr>
              <a:t>Church made of people in saved relationship with God</a:t>
            </a:r>
          </a:p>
          <a:p>
            <a:pPr marL="571500" indent="-571500">
              <a:buFont typeface="+mj-lt"/>
              <a:buAutoNum type="alphaUcPeriod"/>
            </a:pPr>
            <a:r>
              <a:rPr lang="en-US" sz="2800" b="1" dirty="0" smtClean="0">
                <a:solidFill>
                  <a:schemeClr val="bg1"/>
                </a:solidFill>
              </a:rPr>
              <a:t>Church is family of God</a:t>
            </a:r>
          </a:p>
          <a:p>
            <a:pPr marL="971550" lvl="1" indent="-571500">
              <a:buFont typeface="+mj-lt"/>
              <a:buAutoNum type="arabicPeriod"/>
            </a:pPr>
            <a:r>
              <a:rPr lang="en-US" sz="2400" b="1" dirty="0" smtClean="0">
                <a:solidFill>
                  <a:schemeClr val="bg1"/>
                </a:solidFill>
              </a:rPr>
              <a:t>Paul wrote to Timothy concerning his actions in house of God, which is the church (I Tim. 3:15)</a:t>
            </a:r>
          </a:p>
          <a:p>
            <a:pPr marL="971550" lvl="1" indent="-571500">
              <a:buFont typeface="+mj-lt"/>
              <a:buAutoNum type="arabicPeriod"/>
            </a:pPr>
            <a:r>
              <a:rPr lang="en-US" sz="2400" b="1" dirty="0" smtClean="0">
                <a:solidFill>
                  <a:schemeClr val="bg1"/>
                </a:solidFill>
              </a:rPr>
              <a:t>Is not referring to a physical building</a:t>
            </a:r>
          </a:p>
          <a:p>
            <a:pPr marL="971550" lvl="1" indent="-571500">
              <a:buFont typeface="+mj-lt"/>
              <a:buAutoNum type="arabicPeriod"/>
            </a:pPr>
            <a:r>
              <a:rPr lang="en-US" sz="2400" b="1" dirty="0" smtClean="0">
                <a:solidFill>
                  <a:schemeClr val="bg1"/>
                </a:solidFill>
              </a:rPr>
              <a:t>House of God is family of God, same as house of David is family of David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iterate type="lt">
                                    <p:tmPct val="0"/>
                                  </p:iterate>
                                  <p:childTnLst>
                                    <p:set>
                                      <p:cBhvr>
                                        <p:cTn id="6" dur="1" fill="hold">
                                          <p:stCondLst>
                                            <p:cond delay="0"/>
                                          </p:stCondLst>
                                        </p:cTn>
                                        <p:tgtEl>
                                          <p:spTgt spid="8">
                                            <p:txEl>
                                              <p:pRg st="2" end="2"/>
                                            </p:txEl>
                                          </p:spTgt>
                                        </p:tgtEl>
                                        <p:attrNameLst>
                                          <p:attrName>style.visibility</p:attrName>
                                        </p:attrNameLst>
                                      </p:cBhvr>
                                      <p:to>
                                        <p:strVal val="visible"/>
                                      </p:to>
                                    </p:set>
                                    <p:animEffect transition="in" filter="slide(fromBottom)">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left)">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left)">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ipe(left)">
                                      <p:cBhvr>
                                        <p:cTn id="2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 </a:t>
            </a:r>
            <a:r>
              <a:rPr lang="en-US" u="sng" dirty="0" smtClean="0">
                <a:solidFill>
                  <a:schemeClr val="bg1">
                    <a:lumMod val="95000"/>
                  </a:schemeClr>
                </a:solidFill>
              </a:rPr>
              <a:t>The Members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571500" indent="-571500">
              <a:buFont typeface="+mj-lt"/>
              <a:buAutoNum type="alphaUcPeriod"/>
            </a:pPr>
            <a:r>
              <a:rPr lang="en-US" sz="2800" b="1" dirty="0" smtClean="0">
                <a:solidFill>
                  <a:schemeClr val="bg1"/>
                </a:solidFill>
              </a:rPr>
              <a:t>Define the church</a:t>
            </a:r>
            <a:endParaRPr lang="en-US" sz="2400" b="1" dirty="0" smtClean="0">
              <a:solidFill>
                <a:schemeClr val="bg1"/>
              </a:solidFill>
            </a:endParaRPr>
          </a:p>
          <a:p>
            <a:pPr marL="571500" indent="-571500">
              <a:buFont typeface="+mj-lt"/>
              <a:buAutoNum type="alphaUcPeriod"/>
            </a:pPr>
            <a:r>
              <a:rPr lang="en-US" sz="2800" b="1" dirty="0" smtClean="0">
                <a:solidFill>
                  <a:schemeClr val="bg1"/>
                </a:solidFill>
              </a:rPr>
              <a:t>Church made of people in saved relationship with God</a:t>
            </a:r>
          </a:p>
          <a:p>
            <a:pPr marL="571500" indent="-571500">
              <a:buFont typeface="+mj-lt"/>
              <a:buAutoNum type="alphaUcPeriod"/>
            </a:pPr>
            <a:r>
              <a:rPr lang="en-US" sz="2800" b="1" dirty="0" smtClean="0">
                <a:solidFill>
                  <a:schemeClr val="bg1"/>
                </a:solidFill>
              </a:rPr>
              <a:t>Church is family of God</a:t>
            </a:r>
          </a:p>
          <a:p>
            <a:pPr marL="571500" indent="-571500">
              <a:buFont typeface="+mj-lt"/>
              <a:buAutoNum type="alphaUcPeriod"/>
            </a:pPr>
            <a:r>
              <a:rPr lang="en-US" sz="2800" b="1" dirty="0" smtClean="0">
                <a:solidFill>
                  <a:schemeClr val="bg1"/>
                </a:solidFill>
              </a:rPr>
              <a:t>Terms of entrance into church and salvation the same</a:t>
            </a:r>
          </a:p>
          <a:p>
            <a:pPr marL="971550" lvl="1" indent="-571500">
              <a:buFont typeface="+mj-lt"/>
              <a:buAutoNum type="arabicPeriod"/>
            </a:pPr>
            <a:r>
              <a:rPr lang="en-US" sz="2600" b="1" dirty="0" smtClean="0">
                <a:solidFill>
                  <a:schemeClr val="bg1"/>
                </a:solidFill>
              </a:rPr>
              <a:t>Scripture teaches these are the same</a:t>
            </a:r>
          </a:p>
          <a:p>
            <a:pPr marL="971550" lvl="1" indent="-571500">
              <a:buFont typeface="+mj-lt"/>
              <a:buAutoNum type="arabicPeriod"/>
            </a:pPr>
            <a:r>
              <a:rPr lang="en-US" sz="2600" b="1" smtClean="0">
                <a:solidFill>
                  <a:schemeClr val="bg1"/>
                </a:solidFill>
              </a:rPr>
              <a:t>Acts </a:t>
            </a:r>
            <a:r>
              <a:rPr lang="en-US" sz="2600" b="1" smtClean="0">
                <a:solidFill>
                  <a:schemeClr val="bg1"/>
                </a:solidFill>
              </a:rPr>
              <a:t>2:47 </a:t>
            </a:r>
            <a:r>
              <a:rPr lang="en-US" sz="2600" b="1" dirty="0" smtClean="0">
                <a:solidFill>
                  <a:schemeClr val="bg1"/>
                </a:solidFill>
              </a:rPr>
              <a:t>plainly shows the similarity</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slide(fromBottom)">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wipe(left)">
                                      <p:cBhvr>
                                        <p:cTn id="12" dur="5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ipe(left)">
                                      <p:cBhvr>
                                        <p:cTn id="1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u="sng" dirty="0" smtClean="0">
                <a:solidFill>
                  <a:schemeClr val="bg1">
                    <a:lumMod val="95000"/>
                  </a:schemeClr>
                </a:solidFill>
              </a:rPr>
              <a:t>Not All Churches Are Equal……</a:t>
            </a:r>
            <a:endParaRPr lang="en-US" u="sng" dirty="0">
              <a:solidFill>
                <a:schemeClr val="bg1">
                  <a:lumMod val="95000"/>
                </a:schemeClr>
              </a:solidFill>
            </a:endParaRPr>
          </a:p>
        </p:txBody>
      </p:sp>
      <p:sp>
        <p:nvSpPr>
          <p:cNvPr id="8" name="Content Placeholder 7"/>
          <p:cNvSpPr>
            <a:spLocks noGrp="1"/>
          </p:cNvSpPr>
          <p:nvPr>
            <p:ph idx="1"/>
          </p:nvPr>
        </p:nvSpPr>
        <p:spPr>
          <a:xfrm>
            <a:off x="0" y="2286000"/>
            <a:ext cx="9144000" cy="4267200"/>
          </a:xfrm>
        </p:spPr>
        <p:txBody>
          <a:bodyPr>
            <a:normAutofit/>
          </a:bodyPr>
          <a:lstStyle/>
          <a:p>
            <a:pPr marL="571500" indent="-571500">
              <a:buFont typeface="+mj-lt"/>
              <a:buAutoNum type="romanUcPeriod"/>
            </a:pPr>
            <a:r>
              <a:rPr lang="en-US" sz="4100" b="1" dirty="0" smtClean="0">
                <a:solidFill>
                  <a:schemeClr val="accent3">
                    <a:lumMod val="50000"/>
                  </a:schemeClr>
                </a:solidFill>
              </a:rPr>
              <a:t>The Members of Each Church</a:t>
            </a:r>
          </a:p>
          <a:p>
            <a:pPr marL="571500" indent="-571500">
              <a:buFont typeface="+mj-lt"/>
              <a:buAutoNum type="romanUcPeriod"/>
            </a:pPr>
            <a:r>
              <a:rPr lang="en-US" sz="4100" b="1" dirty="0" smtClean="0">
                <a:solidFill>
                  <a:schemeClr val="bg1"/>
                </a:solidFill>
              </a:rPr>
              <a:t>The Founder of Each Church</a:t>
            </a:r>
          </a:p>
          <a:p>
            <a:pPr marL="571500" indent="-571500">
              <a:buFont typeface="+mj-lt"/>
              <a:buAutoNum type="romanUcPeriod"/>
            </a:pPr>
            <a:r>
              <a:rPr lang="en-US" sz="4100" b="1" dirty="0" smtClean="0">
                <a:solidFill>
                  <a:schemeClr val="accent3">
                    <a:lumMod val="50000"/>
                  </a:schemeClr>
                </a:solidFill>
              </a:rPr>
              <a:t>The Actions of Each Church</a:t>
            </a:r>
          </a:p>
          <a:p>
            <a:pPr marL="571500" indent="-571500">
              <a:buFont typeface="+mj-lt"/>
              <a:buAutoNum type="romanUcPeriod"/>
            </a:pPr>
            <a:r>
              <a:rPr lang="en-US" sz="4100" b="1" dirty="0" smtClean="0">
                <a:solidFill>
                  <a:schemeClr val="accent3">
                    <a:lumMod val="50000"/>
                  </a:schemeClr>
                </a:solidFill>
              </a:rPr>
              <a:t>The Bible’s Teachings About ‘Churches’</a:t>
            </a:r>
          </a:p>
        </p:txBody>
      </p:sp>
      <p:sp>
        <p:nvSpPr>
          <p:cNvPr id="4" name="TextBox 3"/>
          <p:cNvSpPr txBox="1"/>
          <p:nvPr/>
        </p:nvSpPr>
        <p:spPr>
          <a:xfrm>
            <a:off x="0" y="1295400"/>
            <a:ext cx="5029200" cy="707886"/>
          </a:xfrm>
          <a:prstGeom prst="rect">
            <a:avLst/>
          </a:prstGeom>
          <a:noFill/>
        </p:spPr>
        <p:txBody>
          <a:bodyPr wrap="square" rtlCol="0">
            <a:spAutoFit/>
          </a:bodyPr>
          <a:lstStyle/>
          <a:p>
            <a:r>
              <a:rPr lang="en-US" sz="4000" dirty="0" smtClean="0">
                <a:solidFill>
                  <a:schemeClr val="bg1"/>
                </a:solidFill>
              </a:rPr>
              <a:t>If we consider……….</a:t>
            </a:r>
            <a:endParaRPr lang="en-US" sz="4000"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II. </a:t>
            </a:r>
            <a:r>
              <a:rPr lang="en-US" u="sng" dirty="0" smtClean="0">
                <a:solidFill>
                  <a:schemeClr val="bg1">
                    <a:lumMod val="95000"/>
                  </a:schemeClr>
                </a:solidFill>
              </a:rPr>
              <a:t>The Founder of Each Church</a:t>
            </a:r>
            <a:endParaRPr lang="en-US"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571500" indent="-571500">
              <a:buFont typeface="+mj-lt"/>
              <a:buAutoNum type="alphaUcPeriod"/>
            </a:pPr>
            <a:r>
              <a:rPr lang="en-US" sz="2800" b="1" dirty="0" smtClean="0">
                <a:solidFill>
                  <a:schemeClr val="bg1"/>
                </a:solidFill>
              </a:rPr>
              <a:t>Bible teaches founder of church is Jesus Christ</a:t>
            </a:r>
            <a:endParaRPr lang="en-US" sz="2400" b="1" dirty="0" smtClean="0">
              <a:solidFill>
                <a:schemeClr val="bg1"/>
              </a:solidFill>
            </a:endParaRPr>
          </a:p>
          <a:p>
            <a:pPr marL="971550" lvl="1" indent="-571500">
              <a:buFont typeface="+mj-lt"/>
              <a:buAutoNum type="arabicPeriod"/>
            </a:pPr>
            <a:r>
              <a:rPr lang="en-US" sz="2600" b="1" dirty="0" smtClean="0">
                <a:solidFill>
                  <a:schemeClr val="bg1"/>
                </a:solidFill>
              </a:rPr>
              <a:t>Jesus claims the church as His own (Matt. 16:18)</a:t>
            </a:r>
          </a:p>
          <a:p>
            <a:pPr marL="971550" lvl="1" indent="-571500">
              <a:buFont typeface="+mj-lt"/>
              <a:buAutoNum type="arabicPeriod"/>
            </a:pPr>
            <a:r>
              <a:rPr lang="en-US" sz="2600" b="1" dirty="0" smtClean="0">
                <a:solidFill>
                  <a:schemeClr val="bg1"/>
                </a:solidFill>
              </a:rPr>
              <a:t>Only foundation we should build on is Christ (I Cor. 3:5-11)</a:t>
            </a:r>
          </a:p>
          <a:p>
            <a:pPr marL="971550" lvl="1" indent="-571500">
              <a:buFont typeface="+mj-lt"/>
              <a:buAutoNum type="arabicPeriod"/>
            </a:pPr>
            <a:r>
              <a:rPr lang="en-US" sz="2600" b="1" dirty="0" smtClean="0">
                <a:solidFill>
                  <a:schemeClr val="bg1"/>
                </a:solidFill>
              </a:rPr>
              <a:t>Christ is the chief cornerstone of our faith (I Pet. 2:4-8)</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Bottom)">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out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out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outHorizontal)">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II. </a:t>
            </a:r>
            <a:r>
              <a:rPr lang="en-US" u="sng" dirty="0" smtClean="0">
                <a:solidFill>
                  <a:schemeClr val="bg1">
                    <a:lumMod val="95000"/>
                  </a:schemeClr>
                </a:solidFill>
              </a:rPr>
              <a:t>The Founder of Each Church</a:t>
            </a:r>
            <a:endParaRPr lang="en-US"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571500" indent="-571500">
              <a:buFont typeface="+mj-lt"/>
              <a:buAutoNum type="alphaUcPeriod"/>
            </a:pPr>
            <a:r>
              <a:rPr lang="en-US" sz="2800" b="1" dirty="0" smtClean="0">
                <a:solidFill>
                  <a:schemeClr val="bg1"/>
                </a:solidFill>
              </a:rPr>
              <a:t>Bible teaches founder of church is Jesus Christ</a:t>
            </a:r>
            <a:endParaRPr lang="en-US" sz="2400" b="1" dirty="0" smtClean="0">
              <a:solidFill>
                <a:schemeClr val="bg1"/>
              </a:solidFill>
            </a:endParaRPr>
          </a:p>
          <a:p>
            <a:pPr marL="571500" indent="-571500">
              <a:buFont typeface="+mj-lt"/>
              <a:buAutoNum type="alphaUcPeriod"/>
            </a:pPr>
            <a:r>
              <a:rPr lang="en-US" sz="2800" b="1" dirty="0" smtClean="0">
                <a:solidFill>
                  <a:schemeClr val="bg1"/>
                </a:solidFill>
              </a:rPr>
              <a:t>Any other church founder is mere man</a:t>
            </a:r>
          </a:p>
          <a:p>
            <a:pPr marL="971550" lvl="1" indent="-571500">
              <a:buFont typeface="+mj-lt"/>
              <a:buAutoNum type="arabicPeriod"/>
            </a:pPr>
            <a:r>
              <a:rPr lang="en-US" sz="2600" b="1" dirty="0" smtClean="0">
                <a:solidFill>
                  <a:schemeClr val="bg1"/>
                </a:solidFill>
              </a:rPr>
              <a:t>Baptist- founded by John Smyth in 1610 in England</a:t>
            </a:r>
          </a:p>
          <a:p>
            <a:pPr marL="971550" lvl="1" indent="-571500">
              <a:buFont typeface="+mj-lt"/>
              <a:buAutoNum type="arabicPeriod"/>
            </a:pPr>
            <a:r>
              <a:rPr lang="en-US" sz="2600" b="1" dirty="0" smtClean="0">
                <a:solidFill>
                  <a:schemeClr val="bg1"/>
                </a:solidFill>
              </a:rPr>
              <a:t>Methodist- founded by John Wesley in 1738 in England </a:t>
            </a:r>
          </a:p>
          <a:p>
            <a:pPr marL="971550" lvl="1" indent="-571500">
              <a:buFont typeface="+mj-lt"/>
              <a:buAutoNum type="arabicPeriod"/>
            </a:pPr>
            <a:r>
              <a:rPr lang="en-US" sz="2600" b="1" dirty="0" smtClean="0">
                <a:solidFill>
                  <a:schemeClr val="bg1"/>
                </a:solidFill>
              </a:rPr>
              <a:t>Catholic- founded by Roman Emperor Constantine in 313</a:t>
            </a:r>
          </a:p>
          <a:p>
            <a:pPr marL="971550" lvl="1" indent="-571500">
              <a:buFont typeface="+mj-lt"/>
              <a:buAutoNum type="arabicPeriod"/>
            </a:pPr>
            <a:r>
              <a:rPr lang="en-US" sz="2600" b="1" dirty="0" smtClean="0">
                <a:solidFill>
                  <a:schemeClr val="bg1"/>
                </a:solidFill>
              </a:rPr>
              <a:t>Presbyterian- founded by French reformer John Calvin in 16</a:t>
            </a:r>
            <a:r>
              <a:rPr lang="en-US" sz="2600" b="1" baseline="30000" dirty="0" smtClean="0">
                <a:solidFill>
                  <a:schemeClr val="bg1"/>
                </a:solidFill>
              </a:rPr>
              <a:t>th</a:t>
            </a:r>
            <a:r>
              <a:rPr lang="en-US" sz="2600" b="1" dirty="0" smtClean="0">
                <a:solidFill>
                  <a:schemeClr val="bg1"/>
                </a:solidFill>
              </a:rPr>
              <a:t> century</a:t>
            </a:r>
          </a:p>
          <a:p>
            <a:pPr marL="971550" lvl="1" indent="-571500">
              <a:buFont typeface="+mj-lt"/>
              <a:buAutoNum type="arabicPeriod"/>
            </a:pPr>
            <a:r>
              <a:rPr lang="en-US" sz="2600" b="1" dirty="0" smtClean="0">
                <a:solidFill>
                  <a:schemeClr val="bg1"/>
                </a:solidFill>
              </a:rPr>
              <a:t>Mormon- founded by Joseph Smith in 1830 in New York</a:t>
            </a:r>
          </a:p>
          <a:p>
            <a:pPr marL="971550" lvl="1" indent="-571500">
              <a:buFont typeface="+mj-lt"/>
              <a:buAutoNum type="arabicPeriod"/>
            </a:pPr>
            <a:r>
              <a:rPr lang="en-US" sz="2600" b="1" dirty="0" smtClean="0">
                <a:solidFill>
                  <a:schemeClr val="bg1"/>
                </a:solidFill>
              </a:rPr>
              <a:t>church of Christ- founded by Jesus Christ, the Son of God upon his death, resurrection, and ascension back to heaven and preached of by Peter in Acts 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slide(fromBottom)">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wipe(left)">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wipe(left)">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wipe(left)">
                                      <p:cBhvr>
                                        <p:cTn id="32" dur="500"/>
                                        <p:tgtEl>
                                          <p:spTgt spid="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Effect transition="in" filter="wipe(left)">
                                      <p:cBhvr>
                                        <p:cTn id="3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II. </a:t>
            </a:r>
            <a:r>
              <a:rPr lang="en-US" u="sng" dirty="0" smtClean="0">
                <a:solidFill>
                  <a:schemeClr val="bg1">
                    <a:lumMod val="95000"/>
                  </a:schemeClr>
                </a:solidFill>
              </a:rPr>
              <a:t>The Founder of Each Church</a:t>
            </a:r>
            <a:endParaRPr lang="en-US"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571500" indent="-571500">
              <a:buFont typeface="+mj-lt"/>
              <a:buAutoNum type="alphaUcPeriod"/>
            </a:pPr>
            <a:r>
              <a:rPr lang="en-US" sz="2800" b="1" dirty="0" smtClean="0">
                <a:solidFill>
                  <a:schemeClr val="bg1"/>
                </a:solidFill>
              </a:rPr>
              <a:t>Bible teaches founder of church is Jesus Christ</a:t>
            </a:r>
            <a:endParaRPr lang="en-US" sz="2400" b="1" dirty="0" smtClean="0">
              <a:solidFill>
                <a:schemeClr val="bg1"/>
              </a:solidFill>
            </a:endParaRPr>
          </a:p>
          <a:p>
            <a:pPr marL="571500" indent="-571500">
              <a:buFont typeface="+mj-lt"/>
              <a:buAutoNum type="alphaUcPeriod"/>
            </a:pPr>
            <a:r>
              <a:rPr lang="en-US" sz="2800" b="1" dirty="0" smtClean="0">
                <a:solidFill>
                  <a:schemeClr val="bg1"/>
                </a:solidFill>
              </a:rPr>
              <a:t>Any other church founder is mere man</a:t>
            </a:r>
          </a:p>
          <a:p>
            <a:pPr marL="571500" indent="-571500">
              <a:buFont typeface="+mj-lt"/>
              <a:buAutoNum type="alphaUcPeriod"/>
            </a:pPr>
            <a:r>
              <a:rPr lang="en-US" sz="2800" b="1" dirty="0" smtClean="0">
                <a:solidFill>
                  <a:schemeClr val="bg1"/>
                </a:solidFill>
              </a:rPr>
              <a:t>Church not founded by God will be uprooted            (Matt. 15:13)</a:t>
            </a:r>
          </a:p>
          <a:p>
            <a:pPr marL="571500" indent="-571500">
              <a:buFont typeface="+mj-lt"/>
              <a:buAutoNum type="alphaUcPeriod"/>
            </a:pPr>
            <a:r>
              <a:rPr lang="en-US" sz="2800" b="1" dirty="0" smtClean="0">
                <a:solidFill>
                  <a:schemeClr val="bg1"/>
                </a:solidFill>
              </a:rPr>
              <a:t>Anyone teaching another doctrine will be accursed           (Gal. 1:6-8)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slide(fromBottom)">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slide(fromBottom)">
                                      <p:cBhvr>
                                        <p:cTn id="1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u="sng" dirty="0" smtClean="0">
                <a:solidFill>
                  <a:schemeClr val="bg1"/>
                </a:solidFill>
                <a:latin typeface="Bradley Hand ITC" pitchFamily="66" charset="0"/>
              </a:rPr>
              <a:t>BACK TO THE BASICS</a:t>
            </a:r>
            <a:endParaRPr lang="en-US" sz="9600" b="1" u="sng" dirty="0">
              <a:solidFill>
                <a:schemeClr val="bg1"/>
              </a:solidFill>
              <a:latin typeface="Bradley Hand ITC" pitchFamily="66" charset="0"/>
            </a:endParaRPr>
          </a:p>
        </p:txBody>
      </p:sp>
      <p:sp>
        <p:nvSpPr>
          <p:cNvPr id="3" name="Subtitle 2"/>
          <p:cNvSpPr>
            <a:spLocks noGrp="1"/>
          </p:cNvSpPr>
          <p:nvPr>
            <p:ph type="subTitle" idx="1"/>
          </p:nvPr>
        </p:nvSpPr>
        <p:spPr>
          <a:xfrm>
            <a:off x="1371600" y="4419600"/>
            <a:ext cx="6400800" cy="1219200"/>
          </a:xfrm>
        </p:spPr>
        <p:txBody>
          <a:bodyPr>
            <a:normAutofit fontScale="92500" lnSpcReduction="10000"/>
          </a:bodyPr>
          <a:lstStyle/>
          <a:p>
            <a:r>
              <a:rPr lang="en-US" sz="4000" u="sng" dirty="0" smtClean="0">
                <a:solidFill>
                  <a:schemeClr val="bg1">
                    <a:lumMod val="95000"/>
                  </a:schemeClr>
                </a:solidFill>
                <a:latin typeface="Australian Sunrise" pitchFamily="2" charset="0"/>
              </a:rPr>
              <a:t>A Study of the </a:t>
            </a:r>
          </a:p>
          <a:p>
            <a:r>
              <a:rPr lang="en-US" sz="4000" u="sng" dirty="0" smtClean="0">
                <a:solidFill>
                  <a:schemeClr val="bg1">
                    <a:lumMod val="95000"/>
                  </a:schemeClr>
                </a:solidFill>
                <a:latin typeface="Australian Sunrise" pitchFamily="2" charset="0"/>
              </a:rPr>
              <a:t>First Principles</a:t>
            </a:r>
            <a:endParaRPr lang="en-US" sz="4000" u="sng" dirty="0">
              <a:solidFill>
                <a:schemeClr val="bg1">
                  <a:lumMod val="95000"/>
                </a:schemeClr>
              </a:solidFill>
              <a:latin typeface="Australian Sunrise" pitchFamily="2" charset="0"/>
            </a:endParaRPr>
          </a:p>
        </p:txBody>
      </p:sp>
      <p:pic>
        <p:nvPicPr>
          <p:cNvPr id="5" name="Picture 4" descr="ABCs.png"/>
          <p:cNvPicPr>
            <a:picLocks noChangeAspect="1"/>
          </p:cNvPicPr>
          <p:nvPr/>
        </p:nvPicPr>
        <p:blipFill>
          <a:blip r:embed="rId2" cstate="print"/>
          <a:stretch>
            <a:fillRect/>
          </a:stretch>
        </p:blipFill>
        <p:spPr>
          <a:xfrm>
            <a:off x="533400" y="4267199"/>
            <a:ext cx="2171700" cy="2105025"/>
          </a:xfrm>
          <a:prstGeom prst="rect">
            <a:avLst/>
          </a:prstGeom>
        </p:spPr>
      </p:pic>
      <p:pic>
        <p:nvPicPr>
          <p:cNvPr id="6" name="Picture 5" descr="basic math.png"/>
          <p:cNvPicPr>
            <a:picLocks noChangeAspect="1"/>
          </p:cNvPicPr>
          <p:nvPr/>
        </p:nvPicPr>
        <p:blipFill>
          <a:blip r:embed="rId3" cstate="print"/>
          <a:stretch>
            <a:fillRect/>
          </a:stretch>
        </p:blipFill>
        <p:spPr>
          <a:xfrm>
            <a:off x="6477000" y="4267200"/>
            <a:ext cx="2143125" cy="21336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640"/>
                            </p:stCondLst>
                            <p:childTnLst>
                              <p:par>
                                <p:cTn id="11" presetID="2" presetClass="entr" presetSubtype="4"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140"/>
                            </p:stCondLst>
                            <p:childTnLst>
                              <p:par>
                                <p:cTn id="16" presetID="2" presetClass="entr" presetSubtype="4"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640"/>
                            </p:stCondLst>
                            <p:childTnLst>
                              <p:par>
                                <p:cTn id="21" presetID="1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lide(fromBottom)">
                                      <p:cBhvr>
                                        <p:cTn id="23" dur="500"/>
                                        <p:tgtEl>
                                          <p:spTgt spid="5"/>
                                        </p:tgtEl>
                                      </p:cBhvr>
                                    </p:animEffect>
                                  </p:childTnLst>
                                </p:cTn>
                              </p:par>
                              <p:par>
                                <p:cTn id="24" presetID="2" presetClass="entr" presetSubtype="4"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u="sng" dirty="0" smtClean="0">
                <a:solidFill>
                  <a:schemeClr val="bg1">
                    <a:lumMod val="95000"/>
                  </a:schemeClr>
                </a:solidFill>
              </a:rPr>
              <a:t>Not All Churches Are Equal……</a:t>
            </a:r>
            <a:endParaRPr lang="en-US" u="sng" dirty="0">
              <a:solidFill>
                <a:schemeClr val="bg1">
                  <a:lumMod val="95000"/>
                </a:schemeClr>
              </a:solidFill>
            </a:endParaRPr>
          </a:p>
        </p:txBody>
      </p:sp>
      <p:sp>
        <p:nvSpPr>
          <p:cNvPr id="8" name="Content Placeholder 7"/>
          <p:cNvSpPr>
            <a:spLocks noGrp="1"/>
          </p:cNvSpPr>
          <p:nvPr>
            <p:ph idx="1"/>
          </p:nvPr>
        </p:nvSpPr>
        <p:spPr>
          <a:xfrm>
            <a:off x="0" y="2286000"/>
            <a:ext cx="9144000" cy="4267200"/>
          </a:xfrm>
        </p:spPr>
        <p:txBody>
          <a:bodyPr>
            <a:normAutofit/>
          </a:bodyPr>
          <a:lstStyle/>
          <a:p>
            <a:pPr marL="571500" indent="-571500">
              <a:buFont typeface="+mj-lt"/>
              <a:buAutoNum type="romanUcPeriod"/>
            </a:pPr>
            <a:r>
              <a:rPr lang="en-US" sz="4100" b="1" dirty="0" smtClean="0">
                <a:solidFill>
                  <a:schemeClr val="accent3">
                    <a:lumMod val="50000"/>
                  </a:schemeClr>
                </a:solidFill>
              </a:rPr>
              <a:t>The Members of Each Church</a:t>
            </a:r>
          </a:p>
          <a:p>
            <a:pPr marL="571500" indent="-571500">
              <a:buFont typeface="+mj-lt"/>
              <a:buAutoNum type="romanUcPeriod"/>
            </a:pPr>
            <a:r>
              <a:rPr lang="en-US" sz="4100" b="1" dirty="0" smtClean="0">
                <a:solidFill>
                  <a:schemeClr val="accent3">
                    <a:lumMod val="50000"/>
                  </a:schemeClr>
                </a:solidFill>
              </a:rPr>
              <a:t>The Founder of Each Church</a:t>
            </a:r>
          </a:p>
          <a:p>
            <a:pPr marL="571500" indent="-571500">
              <a:buFont typeface="+mj-lt"/>
              <a:buAutoNum type="romanUcPeriod"/>
            </a:pPr>
            <a:r>
              <a:rPr lang="en-US" sz="4100" b="1" dirty="0" smtClean="0">
                <a:solidFill>
                  <a:schemeClr val="bg1"/>
                </a:solidFill>
              </a:rPr>
              <a:t>The Actions of Each Church</a:t>
            </a:r>
          </a:p>
          <a:p>
            <a:pPr marL="571500" indent="-571500">
              <a:buFont typeface="+mj-lt"/>
              <a:buAutoNum type="romanUcPeriod"/>
            </a:pPr>
            <a:r>
              <a:rPr lang="en-US" sz="4100" b="1" dirty="0" smtClean="0">
                <a:solidFill>
                  <a:schemeClr val="accent3">
                    <a:lumMod val="50000"/>
                  </a:schemeClr>
                </a:solidFill>
              </a:rPr>
              <a:t>The Bible’s Teachings About ‘Churches’</a:t>
            </a:r>
          </a:p>
        </p:txBody>
      </p:sp>
      <p:sp>
        <p:nvSpPr>
          <p:cNvPr id="4" name="TextBox 3"/>
          <p:cNvSpPr txBox="1"/>
          <p:nvPr/>
        </p:nvSpPr>
        <p:spPr>
          <a:xfrm>
            <a:off x="0" y="1295400"/>
            <a:ext cx="5029200" cy="707886"/>
          </a:xfrm>
          <a:prstGeom prst="rect">
            <a:avLst/>
          </a:prstGeom>
          <a:noFill/>
        </p:spPr>
        <p:txBody>
          <a:bodyPr wrap="square" rtlCol="0">
            <a:spAutoFit/>
          </a:bodyPr>
          <a:lstStyle/>
          <a:p>
            <a:r>
              <a:rPr lang="en-US" sz="4000" dirty="0" smtClean="0">
                <a:solidFill>
                  <a:schemeClr val="bg1"/>
                </a:solidFill>
              </a:rPr>
              <a:t>If we consider……….</a:t>
            </a:r>
            <a:endParaRPr lang="en-US" sz="4000"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III. </a:t>
            </a:r>
            <a:r>
              <a:rPr lang="en-US" u="sng" dirty="0" smtClean="0">
                <a:solidFill>
                  <a:schemeClr val="bg1">
                    <a:lumMod val="95000"/>
                  </a:schemeClr>
                </a:solidFill>
              </a:rPr>
              <a:t>The Actions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Autofit/>
          </a:bodyPr>
          <a:lstStyle/>
          <a:p>
            <a:pPr marL="742950" indent="-742950">
              <a:buFont typeface="+mj-lt"/>
              <a:buAutoNum type="alphaUcPeriod"/>
            </a:pPr>
            <a:r>
              <a:rPr lang="en-US" sz="2800" b="1" dirty="0" smtClean="0">
                <a:solidFill>
                  <a:schemeClr val="bg1"/>
                </a:solidFill>
              </a:rPr>
              <a:t>Their doctrine</a:t>
            </a:r>
          </a:p>
          <a:p>
            <a:pPr marL="1143000" lvl="1" indent="-742950">
              <a:buFont typeface="+mj-lt"/>
              <a:buAutoNum type="arabicPeriod"/>
            </a:pPr>
            <a:r>
              <a:rPr lang="en-US" sz="2600" b="1" dirty="0" smtClean="0">
                <a:solidFill>
                  <a:schemeClr val="bg1"/>
                </a:solidFill>
              </a:rPr>
              <a:t>Salvation by faith alone (James  2:20-24)</a:t>
            </a:r>
          </a:p>
          <a:p>
            <a:pPr marL="1143000" lvl="1" indent="-742950">
              <a:buFont typeface="+mj-lt"/>
              <a:buAutoNum type="arabicPeriod"/>
            </a:pPr>
            <a:r>
              <a:rPr lang="en-US" sz="2600" b="1" dirty="0" smtClean="0">
                <a:solidFill>
                  <a:schemeClr val="bg1"/>
                </a:solidFill>
              </a:rPr>
              <a:t>Baptism of infants (Acts 18:8)</a:t>
            </a:r>
          </a:p>
          <a:p>
            <a:pPr marL="1143000" lvl="1" indent="-742950">
              <a:buFont typeface="+mj-lt"/>
              <a:buAutoNum type="arabicPeriod"/>
            </a:pPr>
            <a:r>
              <a:rPr lang="en-US" sz="2600" b="1" dirty="0" smtClean="0">
                <a:solidFill>
                  <a:schemeClr val="bg1"/>
                </a:solidFill>
              </a:rPr>
              <a:t>Keeping Old Testament law (Gal. 3:22-25)</a:t>
            </a:r>
          </a:p>
          <a:p>
            <a:pPr marL="1143000" lvl="1" indent="-742950">
              <a:buFont typeface="+mj-lt"/>
              <a:buAutoNum type="arabicPeriod"/>
            </a:pPr>
            <a:r>
              <a:rPr lang="en-US" sz="2600" b="1" dirty="0" smtClean="0">
                <a:solidFill>
                  <a:schemeClr val="bg1"/>
                </a:solidFill>
              </a:rPr>
              <a:t>Calvinism (Rom. 2:11)</a:t>
            </a:r>
          </a:p>
          <a:p>
            <a:pPr marL="1143000" lvl="1" indent="-742950">
              <a:buFont typeface="+mj-lt"/>
              <a:buAutoNum type="arabicPeriod"/>
            </a:pPr>
            <a:r>
              <a:rPr lang="en-US" sz="2600" b="1" dirty="0" err="1" smtClean="0">
                <a:solidFill>
                  <a:schemeClr val="bg1"/>
                </a:solidFill>
              </a:rPr>
              <a:t>Ect</a:t>
            </a:r>
            <a:r>
              <a:rPr lang="en-US" sz="2600" b="1" dirty="0" smtClean="0">
                <a:solidFill>
                  <a:schemeClr val="bg1"/>
                </a:solidFill>
              </a:rPr>
              <a:t>…..</a:t>
            </a:r>
            <a:endParaRPr lang="en-US" sz="2400" b="1" dirty="0" smtClean="0">
              <a:solidFill>
                <a:schemeClr val="bg1"/>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Bottom)">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III. </a:t>
            </a:r>
            <a:r>
              <a:rPr lang="en-US" u="sng" dirty="0" smtClean="0">
                <a:solidFill>
                  <a:schemeClr val="bg1">
                    <a:lumMod val="95000"/>
                  </a:schemeClr>
                </a:solidFill>
              </a:rPr>
              <a:t>The Actions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Autofit/>
          </a:bodyPr>
          <a:lstStyle/>
          <a:p>
            <a:pPr marL="742950" indent="-742950">
              <a:buFont typeface="+mj-lt"/>
              <a:buAutoNum type="alphaUcPeriod"/>
            </a:pPr>
            <a:r>
              <a:rPr lang="en-US" sz="2800" b="1" dirty="0" smtClean="0">
                <a:solidFill>
                  <a:schemeClr val="bg1"/>
                </a:solidFill>
              </a:rPr>
              <a:t>Their doctrine</a:t>
            </a:r>
          </a:p>
          <a:p>
            <a:pPr marL="742950" indent="-742950">
              <a:buFont typeface="+mj-lt"/>
              <a:buAutoNum type="alphaUcPeriod"/>
            </a:pPr>
            <a:r>
              <a:rPr lang="en-US" sz="2800" b="1" dirty="0" smtClean="0">
                <a:solidFill>
                  <a:schemeClr val="bg1"/>
                </a:solidFill>
              </a:rPr>
              <a:t>Their organization</a:t>
            </a:r>
          </a:p>
          <a:p>
            <a:pPr marL="1143000" lvl="1" indent="-742950">
              <a:lnSpc>
                <a:spcPts val="2100"/>
              </a:lnSpc>
              <a:buFont typeface="+mj-lt"/>
              <a:buAutoNum type="arabicPeriod"/>
            </a:pPr>
            <a:r>
              <a:rPr lang="en-US" sz="2600" b="1" dirty="0" smtClean="0">
                <a:solidFill>
                  <a:schemeClr val="bg1"/>
                </a:solidFill>
              </a:rPr>
              <a:t>‘Pastor’ ruling as head</a:t>
            </a:r>
          </a:p>
          <a:p>
            <a:pPr marL="1143000" lvl="1" indent="-742950">
              <a:lnSpc>
                <a:spcPts val="2100"/>
              </a:lnSpc>
              <a:buFont typeface="+mj-lt"/>
              <a:buAutoNum type="arabicPeriod"/>
            </a:pPr>
            <a:r>
              <a:rPr lang="en-US" sz="2600" b="1" dirty="0" smtClean="0">
                <a:solidFill>
                  <a:schemeClr val="bg1"/>
                </a:solidFill>
              </a:rPr>
              <a:t>Man made leadership</a:t>
            </a:r>
          </a:p>
          <a:p>
            <a:pPr marL="1543050" lvl="2" indent="-742950">
              <a:lnSpc>
                <a:spcPts val="2100"/>
              </a:lnSpc>
              <a:buFont typeface="+mj-lt"/>
              <a:buAutoNum type="alphaLcPeriod"/>
            </a:pPr>
            <a:r>
              <a:rPr lang="en-US" b="1" dirty="0" smtClean="0">
                <a:solidFill>
                  <a:schemeClr val="bg1"/>
                </a:solidFill>
              </a:rPr>
              <a:t>pope, cardinals, bishops</a:t>
            </a:r>
          </a:p>
          <a:p>
            <a:pPr marL="1543050" lvl="2" indent="-742950">
              <a:lnSpc>
                <a:spcPts val="2100"/>
              </a:lnSpc>
              <a:buFont typeface="+mj-lt"/>
              <a:buAutoNum type="alphaLcPeriod"/>
            </a:pPr>
            <a:r>
              <a:rPr lang="en-US" b="1" dirty="0" smtClean="0">
                <a:solidFill>
                  <a:schemeClr val="bg1"/>
                </a:solidFill>
              </a:rPr>
              <a:t>Board of directors</a:t>
            </a:r>
          </a:p>
          <a:p>
            <a:pPr marL="1543050" lvl="2" indent="-742950">
              <a:lnSpc>
                <a:spcPts val="2100"/>
              </a:lnSpc>
              <a:buFont typeface="+mj-lt"/>
              <a:buAutoNum type="alphaLcPeriod"/>
            </a:pPr>
            <a:r>
              <a:rPr lang="en-US" b="1" dirty="0" smtClean="0">
                <a:solidFill>
                  <a:schemeClr val="bg1"/>
                </a:solidFill>
              </a:rPr>
              <a:t>Sponsoring churches</a:t>
            </a:r>
          </a:p>
          <a:p>
            <a:pPr marL="1143000" lvl="1" indent="-742950">
              <a:lnSpc>
                <a:spcPts val="2100"/>
              </a:lnSpc>
              <a:buFont typeface="+mj-lt"/>
              <a:buAutoNum type="arabicPeriod"/>
            </a:pPr>
            <a:r>
              <a:rPr lang="en-US" sz="2600" b="1" dirty="0" smtClean="0">
                <a:solidFill>
                  <a:schemeClr val="bg1"/>
                </a:solidFill>
              </a:rPr>
              <a:t>Deacons leading in 					      place of elders</a:t>
            </a:r>
          </a:p>
          <a:p>
            <a:pPr marL="1143000" lvl="1" indent="-742950">
              <a:lnSpc>
                <a:spcPts val="2100"/>
              </a:lnSpc>
              <a:buFont typeface="+mj-lt"/>
              <a:buAutoNum type="arabicPeriod"/>
            </a:pPr>
            <a:r>
              <a:rPr lang="en-US" sz="2600" b="1" dirty="0" err="1" smtClean="0">
                <a:solidFill>
                  <a:schemeClr val="bg1"/>
                </a:solidFill>
              </a:rPr>
              <a:t>Ect</a:t>
            </a:r>
            <a:r>
              <a:rPr lang="en-US" sz="2600" b="1" dirty="0" smtClean="0">
                <a:solidFill>
                  <a:schemeClr val="bg1"/>
                </a:solidFill>
              </a:rPr>
              <a:t>……</a:t>
            </a:r>
          </a:p>
          <a:p>
            <a:pPr marL="1143000" lvl="1" indent="-742950">
              <a:lnSpc>
                <a:spcPts val="2100"/>
              </a:lnSpc>
              <a:buNone/>
            </a:pPr>
            <a:r>
              <a:rPr lang="en-US" sz="2600" b="1" dirty="0" smtClean="0">
                <a:solidFill>
                  <a:schemeClr val="bg1"/>
                </a:solidFill>
              </a:rPr>
              <a:t>- Correct organization- Christ is universal			 head in heaven (Col. 1:18) &amp; elders			     lead locally (Acts 20:28)</a:t>
            </a:r>
          </a:p>
          <a:p>
            <a:pPr marL="742950" indent="-742950">
              <a:buFont typeface="+mj-lt"/>
              <a:buAutoNum type="alphaUcPeriod"/>
            </a:pPr>
            <a:endParaRPr lang="en-US" sz="2800" b="1" dirty="0" smtClean="0">
              <a:solidFill>
                <a:schemeClr val="bg1"/>
              </a:solidFill>
            </a:endParaRPr>
          </a:p>
        </p:txBody>
      </p:sp>
      <p:pic>
        <p:nvPicPr>
          <p:cNvPr id="4" name="Picture 3" descr="hierarchy of catholics.png"/>
          <p:cNvPicPr>
            <a:picLocks noChangeAspect="1"/>
          </p:cNvPicPr>
          <p:nvPr/>
        </p:nvPicPr>
        <p:blipFill>
          <a:blip r:embed="rId2" cstate="print"/>
          <a:stretch>
            <a:fillRect/>
          </a:stretch>
        </p:blipFill>
        <p:spPr>
          <a:xfrm>
            <a:off x="5181600" y="1066800"/>
            <a:ext cx="3657600" cy="2438400"/>
          </a:xfrm>
          <a:prstGeom prst="rect">
            <a:avLst/>
          </a:prstGeom>
        </p:spPr>
      </p:pic>
      <p:pic>
        <p:nvPicPr>
          <p:cNvPr id="5" name="Picture 4" descr="sponsoring church diagram.png"/>
          <p:cNvPicPr>
            <a:picLocks noChangeAspect="1"/>
          </p:cNvPicPr>
          <p:nvPr/>
        </p:nvPicPr>
        <p:blipFill>
          <a:blip r:embed="rId3" cstate="print"/>
          <a:stretch>
            <a:fillRect/>
          </a:stretch>
        </p:blipFill>
        <p:spPr>
          <a:xfrm>
            <a:off x="4648200" y="3581400"/>
            <a:ext cx="4114800" cy="14097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slide(fromBottom)">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barn(outHorizontal)">
                                      <p:cBhvr>
                                        <p:cTn id="22" dur="500"/>
                                        <p:tgtEl>
                                          <p:spTgt spid="8">
                                            <p:txEl>
                                              <p:pRg st="4" end="4"/>
                                            </p:txEl>
                                          </p:spTgt>
                                        </p:tgtEl>
                                      </p:cBhvr>
                                    </p:animEffect>
                                  </p:childTnLst>
                                </p:cTn>
                              </p:par>
                              <p:par>
                                <p:cTn id="23" presetID="22" presetClass="entr" presetSubtype="1"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up)">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nodeType="click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barn(outHorizontal)">
                                      <p:cBhvr>
                                        <p:cTn id="30" dur="500"/>
                                        <p:tgtEl>
                                          <p:spTgt spid="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42"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barn(outHorizontal)">
                                      <p:cBhvr>
                                        <p:cTn id="35" dur="500"/>
                                        <p:tgtEl>
                                          <p:spTgt spid="8">
                                            <p:txEl>
                                              <p:pRg st="6" end="6"/>
                                            </p:txEl>
                                          </p:spTgt>
                                        </p:tgtEl>
                                      </p:cBhvr>
                                    </p:animEffect>
                                  </p:childTnLst>
                                </p:cTn>
                              </p:par>
                              <p:par>
                                <p:cTn id="36" presetID="22" presetClass="entr" presetSubtype="1"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Effect transition="in" filter="wipe(left)">
                                      <p:cBhvr>
                                        <p:cTn id="43" dur="500"/>
                                        <p:tgtEl>
                                          <p:spTgt spid="8">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8">
                                            <p:txEl>
                                              <p:pRg st="8" end="8"/>
                                            </p:txEl>
                                          </p:spTgt>
                                        </p:tgtEl>
                                        <p:attrNameLst>
                                          <p:attrName>style.visibility</p:attrName>
                                        </p:attrNameLst>
                                      </p:cBhvr>
                                      <p:to>
                                        <p:strVal val="visible"/>
                                      </p:to>
                                    </p:set>
                                    <p:animEffect transition="in" filter="wipe(left)">
                                      <p:cBhvr>
                                        <p:cTn id="48" dur="500"/>
                                        <p:tgtEl>
                                          <p:spTgt spid="8">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8">
                                            <p:txEl>
                                              <p:pRg st="9" end="9"/>
                                            </p:txEl>
                                          </p:spTgt>
                                        </p:tgtEl>
                                        <p:attrNameLst>
                                          <p:attrName>style.visibility</p:attrName>
                                        </p:attrNameLst>
                                      </p:cBhvr>
                                      <p:to>
                                        <p:strVal val="visible"/>
                                      </p:to>
                                    </p:set>
                                    <p:animEffect transition="in" filter="wipe(left)">
                                      <p:cBhvr>
                                        <p:cTn id="53"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III. </a:t>
            </a:r>
            <a:r>
              <a:rPr lang="en-US" u="sng" dirty="0" smtClean="0">
                <a:solidFill>
                  <a:schemeClr val="bg1">
                    <a:lumMod val="95000"/>
                  </a:schemeClr>
                </a:solidFill>
              </a:rPr>
              <a:t>The Actions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Autofit/>
          </a:bodyPr>
          <a:lstStyle/>
          <a:p>
            <a:pPr marL="742950" indent="-742950">
              <a:buFont typeface="+mj-lt"/>
              <a:buAutoNum type="alphaUcPeriod"/>
            </a:pPr>
            <a:r>
              <a:rPr lang="en-US" sz="2800" b="1" dirty="0" smtClean="0">
                <a:solidFill>
                  <a:schemeClr val="bg1"/>
                </a:solidFill>
              </a:rPr>
              <a:t>Their doctrine</a:t>
            </a:r>
          </a:p>
          <a:p>
            <a:pPr marL="742950" indent="-742950">
              <a:buFont typeface="+mj-lt"/>
              <a:buAutoNum type="alphaUcPeriod"/>
            </a:pPr>
            <a:r>
              <a:rPr lang="en-US" sz="2800" b="1" dirty="0" smtClean="0">
                <a:solidFill>
                  <a:schemeClr val="bg1"/>
                </a:solidFill>
              </a:rPr>
              <a:t>Their organization</a:t>
            </a:r>
          </a:p>
          <a:p>
            <a:pPr marL="742950" indent="-742950">
              <a:buFont typeface="+mj-lt"/>
              <a:buAutoNum type="alphaUcPeriod"/>
            </a:pPr>
            <a:r>
              <a:rPr lang="en-US" sz="2800" b="1" dirty="0" smtClean="0">
                <a:solidFill>
                  <a:schemeClr val="bg1"/>
                </a:solidFill>
              </a:rPr>
              <a:t>Their name</a:t>
            </a:r>
          </a:p>
          <a:p>
            <a:pPr marL="1143000" lvl="1" indent="-742950">
              <a:buFont typeface="+mj-lt"/>
              <a:buAutoNum type="arabicPeriod"/>
            </a:pPr>
            <a:r>
              <a:rPr lang="en-US" sz="2400" b="1" dirty="0" smtClean="0">
                <a:solidFill>
                  <a:schemeClr val="bg1"/>
                </a:solidFill>
              </a:rPr>
              <a:t>Many think name does not matter</a:t>
            </a:r>
          </a:p>
          <a:p>
            <a:pPr marL="1143000" lvl="1" indent="-742950">
              <a:buFont typeface="+mj-lt"/>
              <a:buAutoNum type="arabicPeriod"/>
            </a:pPr>
            <a:r>
              <a:rPr lang="en-US" sz="2400" b="1" dirty="0" smtClean="0">
                <a:solidFill>
                  <a:schemeClr val="bg1"/>
                </a:solidFill>
              </a:rPr>
              <a:t>Some named after men (Lutheran)</a:t>
            </a:r>
          </a:p>
          <a:p>
            <a:pPr marL="1143000" lvl="1" indent="-742950">
              <a:buFont typeface="+mj-lt"/>
              <a:buAutoNum type="arabicPeriod"/>
            </a:pPr>
            <a:r>
              <a:rPr lang="en-US" sz="2400" b="1" dirty="0" smtClean="0">
                <a:solidFill>
                  <a:schemeClr val="bg1"/>
                </a:solidFill>
              </a:rPr>
              <a:t>Some named after practice (Baptist)</a:t>
            </a:r>
          </a:p>
          <a:p>
            <a:pPr marL="1143000" lvl="1" indent="-742950">
              <a:buFont typeface="+mj-lt"/>
              <a:buAutoNum type="arabicPeriod"/>
            </a:pPr>
            <a:r>
              <a:rPr lang="en-US" sz="2400" b="1" dirty="0" smtClean="0">
                <a:solidFill>
                  <a:schemeClr val="bg1"/>
                </a:solidFill>
              </a:rPr>
              <a:t>Some after organization (Presbyterian)</a:t>
            </a:r>
          </a:p>
          <a:p>
            <a:pPr marL="1143000" lvl="1" indent="-742950">
              <a:buFont typeface="+mj-lt"/>
              <a:buAutoNum type="arabicPeriod"/>
            </a:pPr>
            <a:r>
              <a:rPr lang="en-US" sz="2400" b="1" dirty="0" err="1" smtClean="0">
                <a:solidFill>
                  <a:schemeClr val="bg1"/>
                </a:solidFill>
              </a:rPr>
              <a:t>Ect</a:t>
            </a:r>
            <a:r>
              <a:rPr lang="en-US" sz="2400" b="1" dirty="0" smtClean="0">
                <a:solidFill>
                  <a:schemeClr val="bg1"/>
                </a:solidFill>
              </a:rPr>
              <a:t>……….</a:t>
            </a:r>
            <a:endParaRPr lang="en-US" b="1" dirty="0" smtClean="0">
              <a:solidFill>
                <a:schemeClr val="bg1"/>
              </a:solidFill>
            </a:endParaRPr>
          </a:p>
          <a:p>
            <a:pPr marL="1143000" lvl="1" indent="-742950">
              <a:buFontTx/>
              <a:buChar char="-"/>
            </a:pPr>
            <a:r>
              <a:rPr lang="en-US" sz="2400" b="1" dirty="0" smtClean="0">
                <a:solidFill>
                  <a:schemeClr val="bg1"/>
                </a:solidFill>
              </a:rPr>
              <a:t>Whatever we do must be in name of Christ, by His authority (Col 3:17)</a:t>
            </a:r>
          </a:p>
          <a:p>
            <a:pPr marL="1143000" lvl="1" indent="-742950">
              <a:buFontTx/>
              <a:buChar char="-"/>
            </a:pPr>
            <a:r>
              <a:rPr lang="en-US" sz="2400" b="1" dirty="0" smtClean="0">
                <a:solidFill>
                  <a:schemeClr val="bg1"/>
                </a:solidFill>
              </a:rPr>
              <a:t>Authorized names: church of Christ (Rom. 16:16), church of God   (I Cor. 1:2), and the body (Eph. 5:23)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slide(fromBottom)">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left)">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left)">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ipe(left)">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wipe(left)">
                                      <p:cBhvr>
                                        <p:cTn id="27" dur="500"/>
                                        <p:tgtEl>
                                          <p:spTgt spid="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7" end="7"/>
                                            </p:txEl>
                                          </p:spTgt>
                                        </p:tgtEl>
                                        <p:attrNameLst>
                                          <p:attrName>style.visibility</p:attrName>
                                        </p:attrNameLst>
                                      </p:cBhvr>
                                      <p:to>
                                        <p:strVal val="visible"/>
                                      </p:to>
                                    </p:set>
                                    <p:animEffect transition="in" filter="wipe(left)">
                                      <p:cBhvr>
                                        <p:cTn id="32" dur="500"/>
                                        <p:tgtEl>
                                          <p:spTgt spid="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xEl>
                                              <p:pRg st="8" end="8"/>
                                            </p:txEl>
                                          </p:spTgt>
                                        </p:tgtEl>
                                        <p:attrNameLst>
                                          <p:attrName>style.visibility</p:attrName>
                                        </p:attrNameLst>
                                      </p:cBhvr>
                                      <p:to>
                                        <p:strVal val="visible"/>
                                      </p:to>
                                    </p:set>
                                    <p:animEffect transition="in" filter="wipe(left)">
                                      <p:cBhvr>
                                        <p:cTn id="37" dur="500"/>
                                        <p:tgtEl>
                                          <p:spTgt spid="8">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xEl>
                                              <p:pRg st="9" end="9"/>
                                            </p:txEl>
                                          </p:spTgt>
                                        </p:tgtEl>
                                        <p:attrNameLst>
                                          <p:attrName>style.visibility</p:attrName>
                                        </p:attrNameLst>
                                      </p:cBhvr>
                                      <p:to>
                                        <p:strVal val="visible"/>
                                      </p:to>
                                    </p:set>
                                    <p:animEffect transition="in" filter="wipe(left)">
                                      <p:cBhvr>
                                        <p:cTn id="4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III. </a:t>
            </a:r>
            <a:r>
              <a:rPr lang="en-US" u="sng" dirty="0" smtClean="0">
                <a:solidFill>
                  <a:schemeClr val="bg1">
                    <a:lumMod val="95000"/>
                  </a:schemeClr>
                </a:solidFill>
              </a:rPr>
              <a:t>The Actions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742950" indent="-742950">
              <a:buFont typeface="+mj-lt"/>
              <a:buAutoNum type="alphaUcPeriod"/>
            </a:pPr>
            <a:r>
              <a:rPr lang="en-US" sz="2800" b="1" dirty="0" smtClean="0">
                <a:solidFill>
                  <a:schemeClr val="bg1"/>
                </a:solidFill>
              </a:rPr>
              <a:t>Their doctrine</a:t>
            </a:r>
          </a:p>
          <a:p>
            <a:pPr marL="742950" indent="-742950">
              <a:buFont typeface="+mj-lt"/>
              <a:buAutoNum type="alphaUcPeriod"/>
            </a:pPr>
            <a:r>
              <a:rPr lang="en-US" sz="2800" b="1" dirty="0" smtClean="0">
                <a:solidFill>
                  <a:schemeClr val="bg1"/>
                </a:solidFill>
              </a:rPr>
              <a:t>Their organization</a:t>
            </a:r>
          </a:p>
          <a:p>
            <a:pPr marL="742950" indent="-742950">
              <a:buFont typeface="+mj-lt"/>
              <a:buAutoNum type="alphaUcPeriod"/>
            </a:pPr>
            <a:r>
              <a:rPr lang="en-US" sz="2800" b="1" dirty="0" smtClean="0">
                <a:solidFill>
                  <a:schemeClr val="bg1"/>
                </a:solidFill>
              </a:rPr>
              <a:t>Their name</a:t>
            </a:r>
          </a:p>
          <a:p>
            <a:pPr marL="742950" indent="-742950">
              <a:buFont typeface="+mj-lt"/>
              <a:buAutoNum type="alphaUcPeriod"/>
            </a:pPr>
            <a:r>
              <a:rPr lang="en-US" sz="2800" b="1" dirty="0" smtClean="0">
                <a:solidFill>
                  <a:schemeClr val="bg1"/>
                </a:solidFill>
              </a:rPr>
              <a:t>Their worship</a:t>
            </a:r>
          </a:p>
          <a:p>
            <a:pPr marL="1143000" lvl="1" indent="-742950">
              <a:buFont typeface="+mj-lt"/>
              <a:buAutoNum type="arabicPeriod"/>
            </a:pPr>
            <a:r>
              <a:rPr lang="en-US" sz="2400" b="1" dirty="0" smtClean="0">
                <a:solidFill>
                  <a:schemeClr val="bg1"/>
                </a:solidFill>
              </a:rPr>
              <a:t>Instrumental music  (Col. 3:16)</a:t>
            </a:r>
          </a:p>
          <a:p>
            <a:pPr marL="1143000" lvl="1" indent="-742950">
              <a:buFont typeface="+mj-lt"/>
              <a:buAutoNum type="arabicPeriod"/>
            </a:pPr>
            <a:r>
              <a:rPr lang="en-US" sz="2400" b="1" dirty="0" smtClean="0">
                <a:solidFill>
                  <a:schemeClr val="bg1"/>
                </a:solidFill>
              </a:rPr>
              <a:t>Irregular observance of Lord’s Supper                                     (Acts 20:7 &amp; I Cor. 11: 26)</a:t>
            </a:r>
          </a:p>
          <a:p>
            <a:pPr marL="1143000" lvl="1" indent="-742950">
              <a:buFont typeface="+mj-lt"/>
              <a:buAutoNum type="arabicPeriod"/>
            </a:pPr>
            <a:r>
              <a:rPr lang="en-US" sz="2400" b="1" dirty="0" smtClean="0">
                <a:solidFill>
                  <a:schemeClr val="bg1"/>
                </a:solidFill>
              </a:rPr>
              <a:t>Observance of Sabbath (Acts 20:7)</a:t>
            </a:r>
          </a:p>
          <a:p>
            <a:pPr marL="1143000" lvl="1" indent="-742950">
              <a:buFont typeface="+mj-lt"/>
              <a:buAutoNum type="arabicPeriod"/>
            </a:pPr>
            <a:r>
              <a:rPr lang="en-US" sz="2400" b="1" dirty="0" smtClean="0">
                <a:solidFill>
                  <a:schemeClr val="bg1"/>
                </a:solidFill>
              </a:rPr>
              <a:t>Etc…..</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slide(fromBottom)">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wipe(left)">
                                      <p:cBhvr>
                                        <p:cTn id="12" dur="5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ipe(left)">
                                      <p:cBhvr>
                                        <p:cTn id="17" dur="500"/>
                                        <p:tgtEl>
                                          <p:spTgt spid="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left)">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wipe(left)">
                                      <p:cBhvr>
                                        <p:cTn id="2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dirty="0" smtClean="0">
                <a:solidFill>
                  <a:schemeClr val="bg1">
                    <a:lumMod val="95000"/>
                  </a:schemeClr>
                </a:solidFill>
              </a:rPr>
              <a:t>III. </a:t>
            </a:r>
            <a:r>
              <a:rPr lang="en-US" u="sng" dirty="0" smtClean="0">
                <a:solidFill>
                  <a:schemeClr val="bg1">
                    <a:lumMod val="95000"/>
                  </a:schemeClr>
                </a:solidFill>
              </a:rPr>
              <a:t>The Actions of Each Church</a:t>
            </a:r>
            <a:endParaRPr lang="en-US" u="sng"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742950" indent="-742950">
              <a:buFont typeface="+mj-lt"/>
              <a:buAutoNum type="alphaUcPeriod"/>
            </a:pPr>
            <a:r>
              <a:rPr lang="en-US" sz="2800" b="1" dirty="0" smtClean="0">
                <a:solidFill>
                  <a:schemeClr val="bg1"/>
                </a:solidFill>
              </a:rPr>
              <a:t>Their doctrine</a:t>
            </a:r>
          </a:p>
          <a:p>
            <a:pPr marL="742950" indent="-742950">
              <a:buFont typeface="+mj-lt"/>
              <a:buAutoNum type="alphaUcPeriod"/>
            </a:pPr>
            <a:r>
              <a:rPr lang="en-US" sz="2800" b="1" dirty="0" smtClean="0">
                <a:solidFill>
                  <a:schemeClr val="bg1"/>
                </a:solidFill>
              </a:rPr>
              <a:t>Their organization</a:t>
            </a:r>
          </a:p>
          <a:p>
            <a:pPr marL="742950" indent="-742950">
              <a:buFont typeface="+mj-lt"/>
              <a:buAutoNum type="alphaUcPeriod"/>
            </a:pPr>
            <a:r>
              <a:rPr lang="en-US" sz="2800" b="1" dirty="0" smtClean="0">
                <a:solidFill>
                  <a:schemeClr val="bg1"/>
                </a:solidFill>
              </a:rPr>
              <a:t>Their name</a:t>
            </a:r>
          </a:p>
          <a:p>
            <a:pPr marL="742950" indent="-742950">
              <a:buFont typeface="+mj-lt"/>
              <a:buAutoNum type="alphaUcPeriod"/>
            </a:pPr>
            <a:r>
              <a:rPr lang="en-US" sz="2800" b="1" dirty="0" smtClean="0">
                <a:solidFill>
                  <a:schemeClr val="bg1"/>
                </a:solidFill>
              </a:rPr>
              <a:t>Their worship</a:t>
            </a:r>
          </a:p>
          <a:p>
            <a:pPr marL="742950" indent="-742950">
              <a:buFont typeface="+mj-lt"/>
              <a:buAutoNum type="alphaUcPeriod"/>
            </a:pPr>
            <a:r>
              <a:rPr lang="en-US" sz="2800" b="1" dirty="0" smtClean="0">
                <a:solidFill>
                  <a:schemeClr val="bg1"/>
                </a:solidFill>
              </a:rPr>
              <a:t>Their authority</a:t>
            </a:r>
          </a:p>
          <a:p>
            <a:pPr marL="1143000" lvl="1" indent="-742950">
              <a:buFont typeface="+mj-lt"/>
              <a:buAutoNum type="arabicPeriod"/>
            </a:pPr>
            <a:r>
              <a:rPr lang="en-US" sz="2400" b="1" dirty="0" smtClean="0">
                <a:solidFill>
                  <a:schemeClr val="bg1"/>
                </a:solidFill>
              </a:rPr>
              <a:t>Man’s thoughts and ideas (Baptist, Methodist, etc..)</a:t>
            </a:r>
          </a:p>
          <a:p>
            <a:pPr marL="1143000" lvl="1" indent="-742950">
              <a:buFont typeface="+mj-lt"/>
              <a:buAutoNum type="arabicPeriod"/>
            </a:pPr>
            <a:r>
              <a:rPr lang="en-US" sz="2400" b="1" dirty="0" smtClean="0">
                <a:solidFill>
                  <a:schemeClr val="bg1"/>
                </a:solidFill>
              </a:rPr>
              <a:t>Man’s creeds (Catholicism)</a:t>
            </a:r>
          </a:p>
          <a:p>
            <a:pPr marL="1143000" lvl="1" indent="-742950">
              <a:buFont typeface="+mj-lt"/>
              <a:buAutoNum type="arabicPeriod"/>
            </a:pPr>
            <a:r>
              <a:rPr lang="en-US" sz="2400" b="1" dirty="0" smtClean="0">
                <a:solidFill>
                  <a:schemeClr val="bg1"/>
                </a:solidFill>
              </a:rPr>
              <a:t>Special late revelation (Mormonism)</a:t>
            </a:r>
          </a:p>
          <a:p>
            <a:pPr marL="1143000" lvl="1" indent="-742950">
              <a:buFont typeface="+mj-lt"/>
              <a:buAutoNum type="arabicPeriod"/>
            </a:pPr>
            <a:r>
              <a:rPr lang="en-US" sz="2400" b="1" dirty="0" smtClean="0">
                <a:solidFill>
                  <a:schemeClr val="bg1"/>
                </a:solidFill>
              </a:rPr>
              <a:t>Etc…….</a:t>
            </a:r>
          </a:p>
          <a:p>
            <a:pPr marL="1143000" lvl="1" indent="-742950">
              <a:buNone/>
            </a:pPr>
            <a:r>
              <a:rPr lang="en-US" sz="2400" b="1" dirty="0" smtClean="0">
                <a:solidFill>
                  <a:schemeClr val="bg1"/>
                </a:solidFill>
              </a:rPr>
              <a:t>- Correct authority: Use God’s word as only authority for religious practices (Matt. 28:18-19; Heb 1:1-2; II Tim. 3:16-17)</a:t>
            </a:r>
          </a:p>
          <a:p>
            <a:pPr marL="742950" indent="-742950">
              <a:buFont typeface="+mj-lt"/>
              <a:buAutoNum type="alphaUcPeriod"/>
            </a:pPr>
            <a:endParaRPr lang="en-US" sz="2800" b="1" dirty="0" smtClean="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slide(fromBottom)">
                                      <p:cBhvr>
                                        <p:cTn id="7" dur="500"/>
                                        <p:tgtEl>
                                          <p:spTgt spid="8">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5" end="5"/>
                                            </p:txEl>
                                          </p:spTgt>
                                        </p:tgtEl>
                                        <p:attrNameLst>
                                          <p:attrName>style.visibility</p:attrName>
                                        </p:attrNameLst>
                                      </p:cBhvr>
                                      <p:to>
                                        <p:strVal val="visible"/>
                                      </p:to>
                                    </p:set>
                                    <p:animEffect transition="in" filter="wipe(left)">
                                      <p:cBhvr>
                                        <p:cTn id="12" dur="500"/>
                                        <p:tgtEl>
                                          <p:spTgt spid="8">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animEffect transition="in" filter="wipe(left)">
                                      <p:cBhvr>
                                        <p:cTn id="17" dur="500"/>
                                        <p:tgtEl>
                                          <p:spTgt spid="8">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wipe(left)">
                                      <p:cBhvr>
                                        <p:cTn id="22" dur="500"/>
                                        <p:tgtEl>
                                          <p:spTgt spid="8">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wipe(left)">
                                      <p:cBhvr>
                                        <p:cTn id="27" dur="500"/>
                                        <p:tgtEl>
                                          <p:spTgt spid="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9" end="9"/>
                                            </p:txEl>
                                          </p:spTgt>
                                        </p:tgtEl>
                                        <p:attrNameLst>
                                          <p:attrName>style.visibility</p:attrName>
                                        </p:attrNameLst>
                                      </p:cBhvr>
                                      <p:to>
                                        <p:strVal val="visible"/>
                                      </p:to>
                                    </p:set>
                                    <p:animEffect transition="in" filter="wipe(left)">
                                      <p:cBhvr>
                                        <p:cTn id="3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u="sng" dirty="0" smtClean="0">
                <a:solidFill>
                  <a:schemeClr val="bg1">
                    <a:lumMod val="95000"/>
                  </a:schemeClr>
                </a:solidFill>
              </a:rPr>
              <a:t>Not All Churches Are Equal……</a:t>
            </a:r>
            <a:endParaRPr lang="en-US" u="sng" dirty="0">
              <a:solidFill>
                <a:schemeClr val="bg1">
                  <a:lumMod val="95000"/>
                </a:schemeClr>
              </a:solidFill>
            </a:endParaRPr>
          </a:p>
        </p:txBody>
      </p:sp>
      <p:sp>
        <p:nvSpPr>
          <p:cNvPr id="8" name="Content Placeholder 7"/>
          <p:cNvSpPr>
            <a:spLocks noGrp="1"/>
          </p:cNvSpPr>
          <p:nvPr>
            <p:ph idx="1"/>
          </p:nvPr>
        </p:nvSpPr>
        <p:spPr>
          <a:xfrm>
            <a:off x="0" y="2286000"/>
            <a:ext cx="9144000" cy="4267200"/>
          </a:xfrm>
        </p:spPr>
        <p:txBody>
          <a:bodyPr>
            <a:normAutofit/>
          </a:bodyPr>
          <a:lstStyle/>
          <a:p>
            <a:pPr marL="571500" indent="-571500">
              <a:buFont typeface="+mj-lt"/>
              <a:buAutoNum type="romanUcPeriod"/>
            </a:pPr>
            <a:r>
              <a:rPr lang="en-US" sz="4100" b="1" dirty="0" smtClean="0">
                <a:solidFill>
                  <a:schemeClr val="accent3">
                    <a:lumMod val="50000"/>
                  </a:schemeClr>
                </a:solidFill>
              </a:rPr>
              <a:t>The Members of Each Church</a:t>
            </a:r>
          </a:p>
          <a:p>
            <a:pPr marL="571500" indent="-571500">
              <a:buFont typeface="+mj-lt"/>
              <a:buAutoNum type="romanUcPeriod"/>
            </a:pPr>
            <a:r>
              <a:rPr lang="en-US" sz="4100" b="1" dirty="0" smtClean="0">
                <a:solidFill>
                  <a:schemeClr val="accent3">
                    <a:lumMod val="50000"/>
                  </a:schemeClr>
                </a:solidFill>
              </a:rPr>
              <a:t>The Founder of Each Church</a:t>
            </a:r>
          </a:p>
          <a:p>
            <a:pPr marL="571500" indent="-571500">
              <a:buFont typeface="+mj-lt"/>
              <a:buAutoNum type="romanUcPeriod"/>
            </a:pPr>
            <a:r>
              <a:rPr lang="en-US" sz="4100" b="1" dirty="0" smtClean="0">
                <a:solidFill>
                  <a:schemeClr val="accent3">
                    <a:lumMod val="50000"/>
                  </a:schemeClr>
                </a:solidFill>
              </a:rPr>
              <a:t>The Actions of Each Church</a:t>
            </a:r>
          </a:p>
          <a:p>
            <a:pPr marL="571500" indent="-571500">
              <a:buFont typeface="+mj-lt"/>
              <a:buAutoNum type="romanUcPeriod"/>
            </a:pPr>
            <a:r>
              <a:rPr lang="en-US" sz="4100" b="1" dirty="0" smtClean="0">
                <a:solidFill>
                  <a:schemeClr val="bg1"/>
                </a:solidFill>
              </a:rPr>
              <a:t>The Bible’s Teachings About ‘Churches’</a:t>
            </a:r>
          </a:p>
        </p:txBody>
      </p:sp>
      <p:sp>
        <p:nvSpPr>
          <p:cNvPr id="4" name="TextBox 3"/>
          <p:cNvSpPr txBox="1"/>
          <p:nvPr/>
        </p:nvSpPr>
        <p:spPr>
          <a:xfrm>
            <a:off x="0" y="1295400"/>
            <a:ext cx="5029200" cy="707886"/>
          </a:xfrm>
          <a:prstGeom prst="rect">
            <a:avLst/>
          </a:prstGeom>
          <a:noFill/>
        </p:spPr>
        <p:txBody>
          <a:bodyPr wrap="square" rtlCol="0">
            <a:spAutoFit/>
          </a:bodyPr>
          <a:lstStyle/>
          <a:p>
            <a:r>
              <a:rPr lang="en-US" sz="4000" dirty="0" smtClean="0">
                <a:solidFill>
                  <a:schemeClr val="bg1"/>
                </a:solidFill>
              </a:rPr>
              <a:t>If we consider……….</a:t>
            </a:r>
            <a:endParaRPr lang="en-US" sz="4000"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sz="4200" dirty="0" smtClean="0">
                <a:solidFill>
                  <a:schemeClr val="bg1">
                    <a:lumMod val="95000"/>
                  </a:schemeClr>
                </a:solidFill>
              </a:rPr>
              <a:t>IV. </a:t>
            </a:r>
            <a:r>
              <a:rPr lang="en-US" sz="4200" u="sng" dirty="0" smtClean="0">
                <a:solidFill>
                  <a:schemeClr val="bg1">
                    <a:lumMod val="95000"/>
                  </a:schemeClr>
                </a:solidFill>
              </a:rPr>
              <a:t>The Bible’s Teachings About Churches</a:t>
            </a:r>
            <a:endParaRPr lang="en-US" sz="4200"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742950" indent="-742950">
              <a:buFont typeface="+mj-lt"/>
              <a:buAutoNum type="alphaUcPeriod"/>
            </a:pPr>
            <a:r>
              <a:rPr lang="en-US" sz="2800" b="1" dirty="0" smtClean="0">
                <a:solidFill>
                  <a:schemeClr val="bg1"/>
                </a:solidFill>
              </a:rPr>
              <a:t>Only one church is ever spoken of</a:t>
            </a:r>
          </a:p>
          <a:p>
            <a:pPr marL="1143000" lvl="1" indent="-742950">
              <a:buFont typeface="+mj-lt"/>
              <a:buAutoNum type="arabicPeriod"/>
            </a:pPr>
            <a:r>
              <a:rPr lang="en-US" sz="2600" b="1" dirty="0" smtClean="0">
                <a:solidFill>
                  <a:schemeClr val="bg1"/>
                </a:solidFill>
              </a:rPr>
              <a:t>Jesus only promised one church (Matt. 16:18)</a:t>
            </a:r>
          </a:p>
          <a:p>
            <a:pPr marL="1143000" lvl="1" indent="-742950">
              <a:buFont typeface="+mj-lt"/>
              <a:buAutoNum type="arabicPeriod"/>
            </a:pPr>
            <a:r>
              <a:rPr lang="en-US" sz="2600" b="1" dirty="0" smtClean="0">
                <a:solidFill>
                  <a:schemeClr val="bg1"/>
                </a:solidFill>
              </a:rPr>
              <a:t>Every prophesy speaks of one church/kingdom</a:t>
            </a:r>
          </a:p>
          <a:p>
            <a:pPr marL="1543050" lvl="2" indent="-742950">
              <a:buFont typeface="+mj-lt"/>
              <a:buAutoNum type="alphaLcPeriod"/>
            </a:pPr>
            <a:r>
              <a:rPr lang="en-US" b="1" dirty="0" smtClean="0">
                <a:solidFill>
                  <a:schemeClr val="bg1"/>
                </a:solidFill>
              </a:rPr>
              <a:t>The mountain of the Lord’s house, the kingdom (singular), would be established in latter days (Isa. 2:2 &amp; Micah 4:1)</a:t>
            </a:r>
          </a:p>
          <a:p>
            <a:pPr marL="1543050" lvl="2" indent="-742950">
              <a:buFont typeface="+mj-lt"/>
              <a:buAutoNum type="alphaLcPeriod"/>
            </a:pPr>
            <a:r>
              <a:rPr lang="en-US" b="1" dirty="0" smtClean="0">
                <a:solidFill>
                  <a:schemeClr val="bg1"/>
                </a:solidFill>
              </a:rPr>
              <a:t>Daniel said singular kingdom would never be destroyed (Dan. 2:44)</a:t>
            </a:r>
          </a:p>
          <a:p>
            <a:pPr marL="1543050" lvl="2" indent="-742950">
              <a:buFont typeface="+mj-lt"/>
              <a:buAutoNum type="alphaLcPeriod"/>
            </a:pPr>
            <a:r>
              <a:rPr lang="en-US" b="1" dirty="0" smtClean="0">
                <a:solidFill>
                  <a:schemeClr val="bg1"/>
                </a:solidFill>
              </a:rPr>
              <a:t>Jesus stated some of His disciples would see kingdom established with power (Mark 9:1)</a:t>
            </a:r>
          </a:p>
          <a:p>
            <a:pPr marL="1543050" lvl="2" indent="-742950">
              <a:buFont typeface="+mj-lt"/>
              <a:buAutoNum type="alphaLcPeriod"/>
            </a:pPr>
            <a:r>
              <a:rPr lang="en-US" b="1" dirty="0" smtClean="0">
                <a:solidFill>
                  <a:schemeClr val="bg1"/>
                </a:solidFill>
              </a:rPr>
              <a:t>Jesus, while giving model prayer, stated that they should pray for Father’s kingdom come (Matt. 6:10)</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Bottom)">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out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out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wipe(left)">
                                      <p:cBhvr>
                                        <p:cTn id="3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sz="4200" dirty="0" smtClean="0">
                <a:solidFill>
                  <a:schemeClr val="bg1">
                    <a:lumMod val="95000"/>
                  </a:schemeClr>
                </a:solidFill>
              </a:rPr>
              <a:t>IV. </a:t>
            </a:r>
            <a:r>
              <a:rPr lang="en-US" sz="4200" u="sng" dirty="0" smtClean="0">
                <a:solidFill>
                  <a:schemeClr val="bg1">
                    <a:lumMod val="95000"/>
                  </a:schemeClr>
                </a:solidFill>
              </a:rPr>
              <a:t>The Bible’s Teachings About Churches</a:t>
            </a:r>
            <a:endParaRPr lang="en-US" sz="4200"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742950" indent="-742950">
              <a:buFont typeface="+mj-lt"/>
              <a:buAutoNum type="alphaUcPeriod"/>
            </a:pPr>
            <a:r>
              <a:rPr lang="en-US" sz="2800" b="1" dirty="0" smtClean="0">
                <a:solidFill>
                  <a:schemeClr val="bg1"/>
                </a:solidFill>
              </a:rPr>
              <a:t>Only one church is ever spoken of</a:t>
            </a:r>
          </a:p>
          <a:p>
            <a:pPr marL="1143000" lvl="1" indent="-742950">
              <a:buFont typeface="+mj-lt"/>
              <a:buAutoNum type="arabicPeriod"/>
            </a:pPr>
            <a:r>
              <a:rPr lang="en-US" sz="2600" b="1" dirty="0" smtClean="0">
                <a:solidFill>
                  <a:schemeClr val="bg1"/>
                </a:solidFill>
              </a:rPr>
              <a:t>Jesus only promised one church (Matt. 16:18)</a:t>
            </a:r>
          </a:p>
          <a:p>
            <a:pPr marL="1143000" lvl="1" indent="-742950">
              <a:buFont typeface="+mj-lt"/>
              <a:buAutoNum type="arabicPeriod"/>
            </a:pPr>
            <a:r>
              <a:rPr lang="en-US" sz="2600" b="1" dirty="0" smtClean="0">
                <a:solidFill>
                  <a:schemeClr val="bg1"/>
                </a:solidFill>
              </a:rPr>
              <a:t>Every prophesy speaks of one church/kingdom</a:t>
            </a:r>
            <a:endParaRPr lang="en-US" b="1" dirty="0" smtClean="0">
              <a:solidFill>
                <a:schemeClr val="bg1"/>
              </a:solidFill>
            </a:endParaRPr>
          </a:p>
          <a:p>
            <a:pPr marL="1143000" lvl="1" indent="-742950">
              <a:buFont typeface="+mj-lt"/>
              <a:buAutoNum type="arabicPeriod"/>
            </a:pPr>
            <a:r>
              <a:rPr lang="en-US" sz="2600" b="1" dirty="0" smtClean="0">
                <a:solidFill>
                  <a:schemeClr val="bg1"/>
                </a:solidFill>
              </a:rPr>
              <a:t>Bible teaches there is just one body</a:t>
            </a:r>
          </a:p>
          <a:p>
            <a:pPr marL="1543050" lvl="2" indent="-742950">
              <a:buFont typeface="+mj-lt"/>
              <a:buAutoNum type="alphaLcPeriod"/>
            </a:pPr>
            <a:r>
              <a:rPr lang="en-US" b="1" dirty="0" smtClean="0">
                <a:solidFill>
                  <a:schemeClr val="bg1"/>
                </a:solidFill>
              </a:rPr>
              <a:t>Paul teaches there is just one body (Rom. 12:1-5)</a:t>
            </a:r>
          </a:p>
          <a:p>
            <a:pPr marL="1543050" lvl="2" indent="-742950">
              <a:buFont typeface="+mj-lt"/>
              <a:buAutoNum type="alphaLcPeriod"/>
            </a:pPr>
            <a:r>
              <a:rPr lang="en-US" b="1" dirty="0" smtClean="0">
                <a:solidFill>
                  <a:schemeClr val="bg1"/>
                </a:solidFill>
              </a:rPr>
              <a:t>Different gifts but in one body (I Cor. 12:1-12)</a:t>
            </a:r>
          </a:p>
          <a:p>
            <a:pPr marL="1543050" lvl="2" indent="-742950">
              <a:buFont typeface="+mj-lt"/>
              <a:buAutoNum type="alphaLcPeriod"/>
            </a:pPr>
            <a:r>
              <a:rPr lang="en-US" b="1" dirty="0" smtClean="0">
                <a:solidFill>
                  <a:schemeClr val="bg1"/>
                </a:solidFill>
              </a:rPr>
              <a:t>Paul describes the himself and the Corinthians as being one bread and one body (I Cor. 10:17)</a:t>
            </a:r>
          </a:p>
          <a:p>
            <a:pPr marL="1543050" lvl="2" indent="-742950">
              <a:buFont typeface="+mj-lt"/>
              <a:buAutoNum type="alphaLcPeriod"/>
            </a:pPr>
            <a:r>
              <a:rPr lang="en-US" b="1" dirty="0" smtClean="0">
                <a:solidFill>
                  <a:schemeClr val="bg1"/>
                </a:solidFill>
              </a:rPr>
              <a:t>All baptized into one body (I Cor. 12:13)</a:t>
            </a:r>
          </a:p>
          <a:p>
            <a:pPr marL="1543050" lvl="2" indent="-742950">
              <a:buFont typeface="+mj-lt"/>
              <a:buAutoNum type="alphaLcPeriod"/>
            </a:pPr>
            <a:endParaRPr lang="en-US" sz="2200" b="1" dirty="0" smtClean="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slide(fromBottom)">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wipe(left)">
                                      <p:cBhvr>
                                        <p:cTn id="12" dur="5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ipe(left)">
                                      <p:cBhvr>
                                        <p:cTn id="17" dur="500"/>
                                        <p:tgtEl>
                                          <p:spTgt spid="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left)">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wipe(left)">
                                      <p:cBhvr>
                                        <p:cTn id="2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sz="4200" dirty="0" smtClean="0">
                <a:solidFill>
                  <a:schemeClr val="bg1">
                    <a:lumMod val="95000"/>
                  </a:schemeClr>
                </a:solidFill>
              </a:rPr>
              <a:t>IV. </a:t>
            </a:r>
            <a:r>
              <a:rPr lang="en-US" sz="4200" u="sng" dirty="0" smtClean="0">
                <a:solidFill>
                  <a:schemeClr val="bg1">
                    <a:lumMod val="95000"/>
                  </a:schemeClr>
                </a:solidFill>
              </a:rPr>
              <a:t>The Bible’s Teachings About Churches</a:t>
            </a:r>
            <a:endParaRPr lang="en-US" sz="4200"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742950" indent="-742950">
              <a:buFont typeface="+mj-lt"/>
              <a:buAutoNum type="alphaUcPeriod"/>
            </a:pPr>
            <a:r>
              <a:rPr lang="en-US" sz="2800" b="1" dirty="0" smtClean="0">
                <a:solidFill>
                  <a:schemeClr val="bg1"/>
                </a:solidFill>
              </a:rPr>
              <a:t>Only one church is ever spoken of</a:t>
            </a:r>
          </a:p>
          <a:p>
            <a:pPr marL="742950" indent="-742950">
              <a:buFont typeface="+mj-lt"/>
              <a:buAutoNum type="alphaUcPeriod"/>
            </a:pPr>
            <a:r>
              <a:rPr lang="en-US" sz="2800" b="1" dirty="0" smtClean="0">
                <a:solidFill>
                  <a:schemeClr val="bg1"/>
                </a:solidFill>
              </a:rPr>
              <a:t>Bible is silent about churches</a:t>
            </a:r>
          </a:p>
          <a:p>
            <a:pPr marL="1143000" lvl="1" indent="-742950">
              <a:buFont typeface="+mj-lt"/>
              <a:buAutoNum type="arabicPeriod"/>
            </a:pPr>
            <a:r>
              <a:rPr lang="en-US" sz="2400" b="1" dirty="0" smtClean="0">
                <a:solidFill>
                  <a:schemeClr val="bg1"/>
                </a:solidFill>
              </a:rPr>
              <a:t>Not referring to multiple local groups, “churches of Christ salute you”</a:t>
            </a:r>
          </a:p>
          <a:p>
            <a:pPr marL="1143000" lvl="1" indent="-742950">
              <a:buFont typeface="+mj-lt"/>
              <a:buAutoNum type="arabicPeriod"/>
            </a:pPr>
            <a:r>
              <a:rPr lang="en-US" sz="2400" b="1" dirty="0" smtClean="0">
                <a:solidFill>
                  <a:schemeClr val="bg1"/>
                </a:solidFill>
              </a:rPr>
              <a:t>Meaning no denominations ever mentioned</a:t>
            </a:r>
          </a:p>
          <a:p>
            <a:pPr marL="1143000" lvl="1" indent="-742950">
              <a:buFont typeface="+mj-lt"/>
              <a:buAutoNum type="arabicPeriod"/>
            </a:pPr>
            <a:r>
              <a:rPr lang="en-US" sz="2400" b="1" dirty="0" smtClean="0">
                <a:solidFill>
                  <a:schemeClr val="bg1"/>
                </a:solidFill>
              </a:rPr>
              <a:t>We must speak where bible speaks, keep silent when silent   (I Peter 4:11)</a:t>
            </a:r>
          </a:p>
          <a:p>
            <a:pPr marL="1143000" lvl="1" indent="-742950">
              <a:buFont typeface="+mj-lt"/>
              <a:buAutoNum type="arabicPeriod"/>
            </a:pPr>
            <a:r>
              <a:rPr lang="en-US" sz="2400" b="1" dirty="0" smtClean="0">
                <a:solidFill>
                  <a:schemeClr val="bg1"/>
                </a:solidFill>
              </a:rPr>
              <a:t>No permission is a prohibition (Heb. 7:14)</a:t>
            </a:r>
          </a:p>
          <a:p>
            <a:pPr marL="1143000" lvl="1" indent="-742950">
              <a:buFont typeface="+mj-lt"/>
              <a:buAutoNum type="arabicPeriod"/>
            </a:pPr>
            <a:r>
              <a:rPr lang="en-US" sz="2400" b="1" dirty="0" smtClean="0">
                <a:solidFill>
                  <a:schemeClr val="bg1"/>
                </a:solidFill>
              </a:rPr>
              <a:t>We must teach/preach what is written in the word                  (II Tim. 4:1-2)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slide(fromBottom)">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wipe(left)">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wipe(left)">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wipe(left)">
                                      <p:cBhvr>
                                        <p:cTn id="3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676400" y="1143000"/>
            <a:ext cx="184731" cy="369332"/>
          </a:xfrm>
          <a:prstGeom prst="rect">
            <a:avLst/>
          </a:prstGeom>
          <a:noFill/>
        </p:spPr>
        <p:txBody>
          <a:bodyPr wrap="none" rtlCol="0">
            <a:spAutoFit/>
          </a:bodyPr>
          <a:lstStyle/>
          <a:p>
            <a:endParaRPr lang="en-US" dirty="0"/>
          </a:p>
        </p:txBody>
      </p:sp>
      <p:pic>
        <p:nvPicPr>
          <p:cNvPr id="8" name="Picture 7" descr="does it matter.JPG"/>
          <p:cNvPicPr>
            <a:picLocks noChangeAspect="1"/>
          </p:cNvPicPr>
          <p:nvPr/>
        </p:nvPicPr>
        <p:blipFill>
          <a:blip r:embed="rId2" cstate="print"/>
          <a:stretch>
            <a:fillRect/>
          </a:stretch>
        </p:blipFill>
        <p:spPr>
          <a:xfrm>
            <a:off x="-381000" y="609600"/>
            <a:ext cx="7086599" cy="2743200"/>
          </a:xfrm>
          <a:prstGeom prst="rect">
            <a:avLst/>
          </a:prstGeom>
          <a:scene3d>
            <a:camera prst="orthographicFront">
              <a:rot lat="0" lon="2400000" rev="600000"/>
            </a:camera>
            <a:lightRig rig="threePt" dir="t"/>
          </a:scene3d>
        </p:spPr>
      </p:pic>
      <p:pic>
        <p:nvPicPr>
          <p:cNvPr id="9" name="Picture 8" descr="divided.JPG"/>
          <p:cNvPicPr>
            <a:picLocks noChangeAspect="1"/>
          </p:cNvPicPr>
          <p:nvPr/>
        </p:nvPicPr>
        <p:blipFill>
          <a:blip r:embed="rId3" cstate="print"/>
          <a:stretch>
            <a:fillRect/>
          </a:stretch>
        </p:blipFill>
        <p:spPr>
          <a:xfrm>
            <a:off x="685800" y="1066800"/>
            <a:ext cx="6858000" cy="3338513"/>
          </a:xfrm>
          <a:prstGeom prst="rect">
            <a:avLst/>
          </a:prstGeom>
          <a:scene3d>
            <a:camera prst="orthographicFront">
              <a:rot lat="0" lon="2400000" rev="600000"/>
            </a:camera>
            <a:lightRig rig="threePt" dir="t"/>
          </a:scene3d>
        </p:spPr>
      </p:pic>
      <p:pic>
        <p:nvPicPr>
          <p:cNvPr id="10" name="Picture 9" descr="it makes a difference.JPG"/>
          <p:cNvPicPr>
            <a:picLocks noChangeAspect="1"/>
          </p:cNvPicPr>
          <p:nvPr/>
        </p:nvPicPr>
        <p:blipFill>
          <a:blip r:embed="rId4" cstate="print"/>
          <a:stretch>
            <a:fillRect/>
          </a:stretch>
        </p:blipFill>
        <p:spPr>
          <a:xfrm>
            <a:off x="1371600" y="1828800"/>
            <a:ext cx="6886575" cy="3176588"/>
          </a:xfrm>
          <a:prstGeom prst="rect">
            <a:avLst/>
          </a:prstGeom>
          <a:scene3d>
            <a:camera prst="orthographicFront">
              <a:rot lat="0" lon="2400000" rev="600000"/>
            </a:camera>
            <a:lightRig rig="threePt" dir="t"/>
          </a:scene3d>
        </p:spPr>
      </p:pic>
      <p:pic>
        <p:nvPicPr>
          <p:cNvPr id="11" name="Picture 10" descr="difference.JPG"/>
          <p:cNvPicPr>
            <a:picLocks noChangeAspect="1"/>
          </p:cNvPicPr>
          <p:nvPr/>
        </p:nvPicPr>
        <p:blipFill>
          <a:blip r:embed="rId5" cstate="print"/>
          <a:stretch>
            <a:fillRect/>
          </a:stretch>
        </p:blipFill>
        <p:spPr>
          <a:xfrm>
            <a:off x="2276475" y="2667000"/>
            <a:ext cx="6867525" cy="3405188"/>
          </a:xfrm>
          <a:prstGeom prst="rect">
            <a:avLst/>
          </a:prstGeom>
          <a:scene3d>
            <a:camera prst="orthographicFront">
              <a:rot lat="0" lon="2400000" rev="600000"/>
            </a:camera>
            <a:lightRig rig="threePt" dir="t"/>
          </a:scene3d>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sz="4200" dirty="0" smtClean="0">
                <a:solidFill>
                  <a:schemeClr val="bg1">
                    <a:lumMod val="95000"/>
                  </a:schemeClr>
                </a:solidFill>
              </a:rPr>
              <a:t>IV. </a:t>
            </a:r>
            <a:r>
              <a:rPr lang="en-US" sz="4200" u="sng" dirty="0" smtClean="0">
                <a:solidFill>
                  <a:schemeClr val="bg1">
                    <a:lumMod val="95000"/>
                  </a:schemeClr>
                </a:solidFill>
              </a:rPr>
              <a:t>The Bible’s Teachings About Churches</a:t>
            </a:r>
            <a:endParaRPr lang="en-US" sz="4200"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742950" indent="-742950">
              <a:buFont typeface="+mj-lt"/>
              <a:buAutoNum type="alphaUcPeriod"/>
            </a:pPr>
            <a:r>
              <a:rPr lang="en-US" sz="2800" b="1" dirty="0" smtClean="0">
                <a:solidFill>
                  <a:schemeClr val="bg1"/>
                </a:solidFill>
              </a:rPr>
              <a:t>Only one church is ever spoken of</a:t>
            </a:r>
          </a:p>
          <a:p>
            <a:pPr marL="742950" indent="-742950">
              <a:buFont typeface="+mj-lt"/>
              <a:buAutoNum type="alphaUcPeriod"/>
            </a:pPr>
            <a:r>
              <a:rPr lang="en-US" sz="2800" b="1" dirty="0" smtClean="0">
                <a:solidFill>
                  <a:schemeClr val="bg1"/>
                </a:solidFill>
              </a:rPr>
              <a:t>Bible is silent about churches</a:t>
            </a:r>
          </a:p>
          <a:p>
            <a:pPr marL="742950" indent="-742950">
              <a:buFont typeface="+mj-lt"/>
              <a:buAutoNum type="alphaUcPeriod"/>
            </a:pPr>
            <a:r>
              <a:rPr lang="en-US" sz="2800" b="1" dirty="0" smtClean="0">
                <a:solidFill>
                  <a:schemeClr val="bg1"/>
                </a:solidFill>
              </a:rPr>
              <a:t>It makes a difference what one believes</a:t>
            </a:r>
          </a:p>
          <a:p>
            <a:pPr marL="1143000" lvl="1" indent="-742950">
              <a:buFont typeface="+mj-lt"/>
              <a:buAutoNum type="arabicPeriod"/>
            </a:pPr>
            <a:r>
              <a:rPr lang="en-US" sz="2600" b="1" dirty="0" smtClean="0">
                <a:solidFill>
                  <a:schemeClr val="bg1"/>
                </a:solidFill>
              </a:rPr>
              <a:t>We have objective standard</a:t>
            </a:r>
          </a:p>
          <a:p>
            <a:pPr marL="1543050" lvl="2" indent="-742950">
              <a:buFont typeface="+mj-lt"/>
              <a:buAutoNum type="alphaLcPeriod"/>
            </a:pPr>
            <a:r>
              <a:rPr lang="en-US" b="1" dirty="0" smtClean="0">
                <a:solidFill>
                  <a:schemeClr val="bg1"/>
                </a:solidFill>
              </a:rPr>
              <a:t>All scripture inspired of God (II Tim. 3:16-17)</a:t>
            </a:r>
          </a:p>
          <a:p>
            <a:pPr marL="1543050" lvl="2" indent="-742950">
              <a:buFont typeface="+mj-lt"/>
              <a:buAutoNum type="alphaLcPeriod"/>
            </a:pPr>
            <a:r>
              <a:rPr lang="en-US" b="1" dirty="0" smtClean="0">
                <a:solidFill>
                  <a:schemeClr val="bg1"/>
                </a:solidFill>
              </a:rPr>
              <a:t>We must believe and speak what is written (II Cor. 4:13)</a:t>
            </a:r>
          </a:p>
          <a:p>
            <a:pPr marL="1543050" lvl="2" indent="-742950">
              <a:buFont typeface="+mj-lt"/>
              <a:buAutoNum type="alphaLcPeriod"/>
            </a:pPr>
            <a:r>
              <a:rPr lang="en-US" b="1" dirty="0" smtClean="0">
                <a:solidFill>
                  <a:schemeClr val="bg1"/>
                </a:solidFill>
              </a:rPr>
              <a:t>Words written by apostles are commands (I Cor. 14:37)</a:t>
            </a:r>
          </a:p>
          <a:p>
            <a:pPr marL="1143000" lvl="1" indent="-742950">
              <a:buFont typeface="+mj-lt"/>
              <a:buAutoNum type="arabicPeriod"/>
            </a:pPr>
            <a:r>
              <a:rPr lang="en-US" sz="2600" b="1" dirty="0" smtClean="0">
                <a:solidFill>
                  <a:schemeClr val="bg1"/>
                </a:solidFill>
              </a:rPr>
              <a:t>It is possible to believe a lie (II Thess. 2:11)</a:t>
            </a:r>
          </a:p>
          <a:p>
            <a:pPr marL="1143000" lvl="1" indent="-742950">
              <a:buFont typeface="+mj-lt"/>
              <a:buAutoNum type="arabicPeriod"/>
            </a:pPr>
            <a:r>
              <a:rPr lang="en-US" sz="2600" b="1" dirty="0" smtClean="0">
                <a:solidFill>
                  <a:schemeClr val="bg1"/>
                </a:solidFill>
              </a:rPr>
              <a:t>We must act according to God’s pattern (Heb. 8:5)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slide(fromBottom)">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left)">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barn(outHorizont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barn(outHorizont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barn(outHorizontal)">
                                      <p:cBhvr>
                                        <p:cTn id="27" dur="500"/>
                                        <p:tgtEl>
                                          <p:spTgt spid="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7" end="7"/>
                                            </p:txEl>
                                          </p:spTgt>
                                        </p:tgtEl>
                                        <p:attrNameLst>
                                          <p:attrName>style.visibility</p:attrName>
                                        </p:attrNameLst>
                                      </p:cBhvr>
                                      <p:to>
                                        <p:strVal val="visible"/>
                                      </p:to>
                                    </p:set>
                                    <p:animEffect transition="in" filter="wipe(left)">
                                      <p:cBhvr>
                                        <p:cTn id="32" dur="500"/>
                                        <p:tgtEl>
                                          <p:spTgt spid="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xEl>
                                              <p:pRg st="8" end="8"/>
                                            </p:txEl>
                                          </p:spTgt>
                                        </p:tgtEl>
                                        <p:attrNameLst>
                                          <p:attrName>style.visibility</p:attrName>
                                        </p:attrNameLst>
                                      </p:cBhvr>
                                      <p:to>
                                        <p:strVal val="visible"/>
                                      </p:to>
                                    </p:set>
                                    <p:animEffect transition="in" filter="wipe(left)">
                                      <p:cBhvr>
                                        <p:cTn id="3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sz="4200" dirty="0" smtClean="0">
                <a:solidFill>
                  <a:schemeClr val="bg1">
                    <a:lumMod val="95000"/>
                  </a:schemeClr>
                </a:solidFill>
              </a:rPr>
              <a:t>IV. </a:t>
            </a:r>
            <a:r>
              <a:rPr lang="en-US" sz="4200" u="sng" dirty="0" smtClean="0">
                <a:solidFill>
                  <a:schemeClr val="bg1">
                    <a:lumMod val="95000"/>
                  </a:schemeClr>
                </a:solidFill>
              </a:rPr>
              <a:t>The Bible’s Teachings About Churches</a:t>
            </a:r>
            <a:endParaRPr lang="en-US" sz="4200" dirty="0">
              <a:solidFill>
                <a:schemeClr val="bg1">
                  <a:lumMod val="95000"/>
                </a:schemeClr>
              </a:solidFill>
            </a:endParaRPr>
          </a:p>
        </p:txBody>
      </p:sp>
      <p:sp>
        <p:nvSpPr>
          <p:cNvPr id="8" name="Content Placeholder 7"/>
          <p:cNvSpPr>
            <a:spLocks noGrp="1"/>
          </p:cNvSpPr>
          <p:nvPr>
            <p:ph idx="1"/>
          </p:nvPr>
        </p:nvSpPr>
        <p:spPr>
          <a:xfrm>
            <a:off x="0" y="1295400"/>
            <a:ext cx="9144000" cy="5257800"/>
          </a:xfrm>
        </p:spPr>
        <p:txBody>
          <a:bodyPr>
            <a:normAutofit/>
          </a:bodyPr>
          <a:lstStyle/>
          <a:p>
            <a:pPr marL="742950" indent="-742950">
              <a:buFont typeface="+mj-lt"/>
              <a:buAutoNum type="alphaUcPeriod"/>
            </a:pPr>
            <a:r>
              <a:rPr lang="en-US" sz="2800" b="1" dirty="0" smtClean="0">
                <a:solidFill>
                  <a:schemeClr val="bg1"/>
                </a:solidFill>
              </a:rPr>
              <a:t>Only one church is ever spoken of</a:t>
            </a:r>
          </a:p>
          <a:p>
            <a:pPr marL="742950" indent="-742950">
              <a:buFont typeface="+mj-lt"/>
              <a:buAutoNum type="alphaUcPeriod"/>
            </a:pPr>
            <a:r>
              <a:rPr lang="en-US" sz="2800" b="1" dirty="0" smtClean="0">
                <a:solidFill>
                  <a:schemeClr val="bg1"/>
                </a:solidFill>
              </a:rPr>
              <a:t>Bible is silent about churches</a:t>
            </a:r>
          </a:p>
          <a:p>
            <a:pPr marL="742950" indent="-742950">
              <a:buFont typeface="+mj-lt"/>
              <a:buAutoNum type="alphaUcPeriod"/>
            </a:pPr>
            <a:r>
              <a:rPr lang="en-US" sz="2800" b="1" dirty="0" smtClean="0">
                <a:solidFill>
                  <a:schemeClr val="bg1"/>
                </a:solidFill>
              </a:rPr>
              <a:t>It makes a difference what one believes</a:t>
            </a:r>
          </a:p>
          <a:p>
            <a:pPr marL="742950" indent="-742950">
              <a:buFont typeface="+mj-lt"/>
              <a:buAutoNum type="alphaUcPeriod"/>
            </a:pPr>
            <a:r>
              <a:rPr lang="en-US" sz="2800" b="1" dirty="0" smtClean="0">
                <a:solidFill>
                  <a:schemeClr val="bg1"/>
                </a:solidFill>
              </a:rPr>
              <a:t>Division is wrong</a:t>
            </a:r>
          </a:p>
          <a:p>
            <a:pPr marL="1143000" lvl="1" indent="-742950">
              <a:buFont typeface="+mj-lt"/>
              <a:buAutoNum type="arabicPeriod"/>
            </a:pPr>
            <a:r>
              <a:rPr lang="en-US" sz="2400" b="1" dirty="0" smtClean="0">
                <a:solidFill>
                  <a:schemeClr val="bg1"/>
                </a:solidFill>
              </a:rPr>
              <a:t>If denominationalism is right then division is ok</a:t>
            </a:r>
          </a:p>
          <a:p>
            <a:pPr marL="1143000" lvl="1" indent="-742950">
              <a:buFont typeface="+mj-lt"/>
              <a:buAutoNum type="arabicPeriod"/>
            </a:pPr>
            <a:r>
              <a:rPr lang="en-US" sz="2400" b="1" dirty="0" smtClean="0">
                <a:solidFill>
                  <a:schemeClr val="bg1"/>
                </a:solidFill>
              </a:rPr>
              <a:t>Bible teaches that divisions is wrong</a:t>
            </a:r>
          </a:p>
          <a:p>
            <a:pPr marL="1143000" lvl="1" indent="-742950">
              <a:buFont typeface="+mj-lt"/>
              <a:buAutoNum type="arabicPeriod"/>
            </a:pPr>
            <a:r>
              <a:rPr lang="en-US" sz="2400" b="1" dirty="0" smtClean="0">
                <a:solidFill>
                  <a:schemeClr val="bg1"/>
                </a:solidFill>
              </a:rPr>
              <a:t>Jesus prayed for His people to be united (John 17:20-21)</a:t>
            </a:r>
          </a:p>
          <a:p>
            <a:pPr marL="1143000" lvl="1" indent="-742950">
              <a:buFont typeface="+mj-lt"/>
              <a:buAutoNum type="arabicPeriod"/>
            </a:pPr>
            <a:r>
              <a:rPr lang="en-US" sz="2400" b="1" dirty="0" smtClean="0">
                <a:solidFill>
                  <a:schemeClr val="bg1"/>
                </a:solidFill>
              </a:rPr>
              <a:t>Paul wrote to Corinthians that they all speak the same thing, be of </a:t>
            </a:r>
            <a:r>
              <a:rPr lang="en-US" sz="2400" b="1" smtClean="0">
                <a:solidFill>
                  <a:schemeClr val="bg1"/>
                </a:solidFill>
              </a:rPr>
              <a:t>same mind, </a:t>
            </a:r>
            <a:r>
              <a:rPr lang="en-US" sz="2400" b="1" dirty="0" smtClean="0">
                <a:solidFill>
                  <a:schemeClr val="bg1"/>
                </a:solidFill>
              </a:rPr>
              <a:t>and same judgment (I Cor. 1:10)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wipe(left)">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wipe(left)">
                                      <p:cBhvr>
                                        <p:cTn id="12" dur="5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ipe(left)">
                                      <p:cBhvr>
                                        <p:cTn id="17" dur="500"/>
                                        <p:tgtEl>
                                          <p:spTgt spid="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left)">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wipe(left)">
                                      <p:cBhvr>
                                        <p:cTn id="2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u="sng" dirty="0" smtClean="0">
                <a:solidFill>
                  <a:schemeClr val="bg1">
                    <a:lumMod val="95000"/>
                  </a:schemeClr>
                </a:solidFill>
              </a:rPr>
              <a:t>Not All Churches Are Equal……</a:t>
            </a:r>
            <a:endParaRPr lang="en-US" u="sng" dirty="0">
              <a:solidFill>
                <a:schemeClr val="bg1">
                  <a:lumMod val="95000"/>
                </a:schemeClr>
              </a:solidFill>
            </a:endParaRPr>
          </a:p>
        </p:txBody>
      </p:sp>
      <p:sp>
        <p:nvSpPr>
          <p:cNvPr id="8" name="Content Placeholder 7"/>
          <p:cNvSpPr>
            <a:spLocks noGrp="1"/>
          </p:cNvSpPr>
          <p:nvPr>
            <p:ph idx="1"/>
          </p:nvPr>
        </p:nvSpPr>
        <p:spPr>
          <a:xfrm>
            <a:off x="0" y="2286000"/>
            <a:ext cx="9144000" cy="4267200"/>
          </a:xfrm>
        </p:spPr>
        <p:txBody>
          <a:bodyPr>
            <a:normAutofit/>
          </a:bodyPr>
          <a:lstStyle/>
          <a:p>
            <a:pPr marL="571500" indent="-571500">
              <a:buFont typeface="+mj-lt"/>
              <a:buAutoNum type="romanUcPeriod"/>
            </a:pPr>
            <a:r>
              <a:rPr lang="en-US" sz="4100" b="1" dirty="0" smtClean="0">
                <a:solidFill>
                  <a:schemeClr val="bg1"/>
                </a:solidFill>
              </a:rPr>
              <a:t>The Members of Each Church</a:t>
            </a:r>
          </a:p>
          <a:p>
            <a:pPr marL="571500" indent="-571500">
              <a:buFont typeface="+mj-lt"/>
              <a:buAutoNum type="romanUcPeriod"/>
            </a:pPr>
            <a:r>
              <a:rPr lang="en-US" sz="4100" b="1" dirty="0" smtClean="0">
                <a:solidFill>
                  <a:schemeClr val="bg1"/>
                </a:solidFill>
              </a:rPr>
              <a:t>The Founder of Each Church</a:t>
            </a:r>
          </a:p>
          <a:p>
            <a:pPr marL="571500" indent="-571500">
              <a:buFont typeface="+mj-lt"/>
              <a:buAutoNum type="romanUcPeriod"/>
            </a:pPr>
            <a:r>
              <a:rPr lang="en-US" sz="4100" b="1" dirty="0" smtClean="0">
                <a:solidFill>
                  <a:schemeClr val="bg1"/>
                </a:solidFill>
              </a:rPr>
              <a:t>The Actions of Each Church</a:t>
            </a:r>
          </a:p>
          <a:p>
            <a:pPr marL="571500" indent="-571500">
              <a:buFont typeface="+mj-lt"/>
              <a:buAutoNum type="romanUcPeriod"/>
            </a:pPr>
            <a:r>
              <a:rPr lang="en-US" sz="4100" b="1" dirty="0" smtClean="0">
                <a:solidFill>
                  <a:schemeClr val="bg1"/>
                </a:solidFill>
              </a:rPr>
              <a:t>The Bible’s Teachings About ‘Churches’</a:t>
            </a:r>
          </a:p>
        </p:txBody>
      </p:sp>
      <p:sp>
        <p:nvSpPr>
          <p:cNvPr id="4" name="TextBox 3"/>
          <p:cNvSpPr txBox="1"/>
          <p:nvPr/>
        </p:nvSpPr>
        <p:spPr>
          <a:xfrm>
            <a:off x="0" y="1295400"/>
            <a:ext cx="5029200" cy="707886"/>
          </a:xfrm>
          <a:prstGeom prst="rect">
            <a:avLst/>
          </a:prstGeom>
          <a:noFill/>
        </p:spPr>
        <p:txBody>
          <a:bodyPr wrap="square" rtlCol="0">
            <a:spAutoFit/>
          </a:bodyPr>
          <a:lstStyle/>
          <a:p>
            <a:r>
              <a:rPr lang="en-US" sz="4000" dirty="0" smtClean="0">
                <a:solidFill>
                  <a:schemeClr val="bg1"/>
                </a:solidFill>
              </a:rPr>
              <a:t>If we consider……….</a:t>
            </a:r>
            <a:endParaRPr lang="en-US" sz="4000" dirty="0">
              <a:solidFill>
                <a:schemeClr val="bg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8">
                                            <p:txEl>
                                              <p:pRg st="0" end="0"/>
                                            </p:txEl>
                                          </p:spTgt>
                                        </p:tgtEl>
                                        <p:attrNameLst>
                                          <p:attrName>style.visibility</p:attrName>
                                        </p:attrNameLst>
                                      </p:cBhvr>
                                      <p:to>
                                        <p:strVal val="visible"/>
                                      </p:to>
                                    </p:set>
                                    <p:anim calcmode="discrete" valueType="clr">
                                      <p:cBhvr override="childStyle">
                                        <p:cTn id="7" dur="80"/>
                                        <p:tgtEl>
                                          <p:spTgt spid="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
                                            <p:txEl>
                                              <p:pRg st="0" end="0"/>
                                            </p:txEl>
                                          </p:spTgt>
                                        </p:tgtEl>
                                        <p:attrNameLst>
                                          <p:attrName>fill.type</p:attrName>
                                        </p:attrNameLst>
                                      </p:cBhvr>
                                      <p:to>
                                        <p:strVal val="solid"/>
                                      </p:to>
                                    </p:set>
                                  </p:childTnLst>
                                </p:cTn>
                              </p:par>
                            </p:childTnLst>
                          </p:cTn>
                        </p:par>
                        <p:par>
                          <p:cTn id="10" fill="hold">
                            <p:stCondLst>
                              <p:cond delay="9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8">
                                            <p:txEl>
                                              <p:pRg st="1" end="1"/>
                                            </p:txEl>
                                          </p:spTgt>
                                        </p:tgtEl>
                                        <p:attrNameLst>
                                          <p:attrName>style.visibility</p:attrName>
                                        </p:attrNameLst>
                                      </p:cBhvr>
                                      <p:to>
                                        <p:strVal val="visible"/>
                                      </p:to>
                                    </p:set>
                                    <p:anim calcmode="discrete" valueType="clr">
                                      <p:cBhvr override="childStyle">
                                        <p:cTn id="13" dur="80"/>
                                        <p:tgtEl>
                                          <p:spTgt spid="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8">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8">
                                            <p:txEl>
                                              <p:pRg st="1" end="1"/>
                                            </p:txEl>
                                          </p:spTgt>
                                        </p:tgtEl>
                                        <p:attrNameLst>
                                          <p:attrName>fill.type</p:attrName>
                                        </p:attrNameLst>
                                      </p:cBhvr>
                                      <p:to>
                                        <p:strVal val="solid"/>
                                      </p:to>
                                    </p:set>
                                  </p:childTnLst>
                                </p:cTn>
                              </p:par>
                            </p:childTnLst>
                          </p:cTn>
                        </p:par>
                        <p:par>
                          <p:cTn id="16" fill="hold">
                            <p:stCondLst>
                              <p:cond delay="184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8">
                                            <p:txEl>
                                              <p:pRg st="2" end="2"/>
                                            </p:txEl>
                                          </p:spTgt>
                                        </p:tgtEl>
                                        <p:attrNameLst>
                                          <p:attrName>style.visibility</p:attrName>
                                        </p:attrNameLst>
                                      </p:cBhvr>
                                      <p:to>
                                        <p:strVal val="visible"/>
                                      </p:to>
                                    </p:set>
                                    <p:anim calcmode="discrete" valueType="clr">
                                      <p:cBhvr override="childStyle">
                                        <p:cTn id="19" dur="80"/>
                                        <p:tgtEl>
                                          <p:spTgt spid="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8">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8">
                                            <p:txEl>
                                              <p:pRg st="2" end="2"/>
                                            </p:txEl>
                                          </p:spTgt>
                                        </p:tgtEl>
                                        <p:attrNameLst>
                                          <p:attrName>fill.type</p:attrName>
                                        </p:attrNameLst>
                                      </p:cBhvr>
                                      <p:to>
                                        <p:strVal val="solid"/>
                                      </p:to>
                                    </p:set>
                                  </p:childTnLst>
                                </p:cTn>
                              </p:par>
                            </p:childTnLst>
                          </p:cTn>
                        </p:par>
                        <p:par>
                          <p:cTn id="22" fill="hold">
                            <p:stCondLst>
                              <p:cond delay="276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8">
                                            <p:txEl>
                                              <p:pRg st="3" end="3"/>
                                            </p:txEl>
                                          </p:spTgt>
                                        </p:tgtEl>
                                        <p:attrNameLst>
                                          <p:attrName>style.visibility</p:attrName>
                                        </p:attrNameLst>
                                      </p:cBhvr>
                                      <p:to>
                                        <p:strVal val="visible"/>
                                      </p:to>
                                    </p:set>
                                    <p:anim calcmode="discrete" valueType="clr">
                                      <p:cBhvr override="childStyle">
                                        <p:cTn id="25" dur="80"/>
                                        <p:tgtEl>
                                          <p:spTgt spid="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8">
                                            <p:txEl>
                                              <p:pRg st="3" end="3"/>
                                            </p:txEl>
                                          </p:spTgt>
                                        </p:tgtEl>
                                        <p:attrNameLst>
                                          <p:attrName>fillcolor</p:attrName>
                                        </p:attrNameLst>
                                      </p:cBhvr>
                                      <p:tavLst>
                                        <p:tav tm="0">
                                          <p:val>
                                            <p:clrVal>
                                              <a:schemeClr val="accent2"/>
                                            </p:clrVal>
                                          </p:val>
                                        </p:tav>
                                        <p:tav tm="50000">
                                          <p:val>
                                            <p:clrVal>
                                              <a:schemeClr val="hlink"/>
                                            </p:clrVal>
                                          </p:val>
                                        </p:tav>
                                      </p:tavLst>
                                    </p:anim>
                                    <p:set>
                                      <p:cBhvr>
                                        <p:cTn id="27" dur="80"/>
                                        <p:tgtEl>
                                          <p:spTgt spid="8">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74638"/>
            <a:ext cx="9144000" cy="1143000"/>
          </a:xfrm>
        </p:spPr>
        <p:txBody>
          <a:bodyPr>
            <a:normAutofit fontScale="90000"/>
          </a:bodyPr>
          <a:lstStyle/>
          <a:p>
            <a:r>
              <a:rPr lang="en-US" u="sng" dirty="0" smtClean="0">
                <a:solidFill>
                  <a:schemeClr val="bg1"/>
                </a:solidFill>
              </a:rPr>
              <a:t>Many believe that all churches are equal</a:t>
            </a:r>
            <a:endParaRPr lang="en-US" u="sng" dirty="0">
              <a:solidFill>
                <a:schemeClr val="bg1"/>
              </a:solidFill>
            </a:endParaRPr>
          </a:p>
        </p:txBody>
      </p:sp>
      <p:pic>
        <p:nvPicPr>
          <p:cNvPr id="8" name="Picture 7" descr="7th day adventist.png"/>
          <p:cNvPicPr>
            <a:picLocks noChangeAspect="1"/>
          </p:cNvPicPr>
          <p:nvPr/>
        </p:nvPicPr>
        <p:blipFill>
          <a:blip r:embed="rId2" cstate="print"/>
          <a:stretch>
            <a:fillRect/>
          </a:stretch>
        </p:blipFill>
        <p:spPr>
          <a:xfrm>
            <a:off x="1981200" y="4876800"/>
            <a:ext cx="2619375" cy="1743075"/>
          </a:xfrm>
          <a:prstGeom prst="rect">
            <a:avLst/>
          </a:prstGeom>
        </p:spPr>
      </p:pic>
      <p:pic>
        <p:nvPicPr>
          <p:cNvPr id="9" name="Picture 8" descr="baptist.jpg"/>
          <p:cNvPicPr>
            <a:picLocks noChangeAspect="1"/>
          </p:cNvPicPr>
          <p:nvPr/>
        </p:nvPicPr>
        <p:blipFill>
          <a:blip r:embed="rId3" cstate="print"/>
          <a:stretch>
            <a:fillRect/>
          </a:stretch>
        </p:blipFill>
        <p:spPr>
          <a:xfrm>
            <a:off x="3505200" y="1219200"/>
            <a:ext cx="2466975" cy="1847850"/>
          </a:xfrm>
          <a:prstGeom prst="rect">
            <a:avLst/>
          </a:prstGeom>
        </p:spPr>
      </p:pic>
      <p:pic>
        <p:nvPicPr>
          <p:cNvPr id="10" name="Picture 9" descr="catholic.jpg"/>
          <p:cNvPicPr>
            <a:picLocks noChangeAspect="1"/>
          </p:cNvPicPr>
          <p:nvPr/>
        </p:nvPicPr>
        <p:blipFill>
          <a:blip r:embed="rId4" cstate="print"/>
          <a:stretch>
            <a:fillRect/>
          </a:stretch>
        </p:blipFill>
        <p:spPr>
          <a:xfrm>
            <a:off x="4648200" y="4800600"/>
            <a:ext cx="2466975" cy="1857375"/>
          </a:xfrm>
          <a:prstGeom prst="rect">
            <a:avLst/>
          </a:prstGeom>
        </p:spPr>
      </p:pic>
      <p:pic>
        <p:nvPicPr>
          <p:cNvPr id="11" name="Picture 10" descr="church of god.jpg"/>
          <p:cNvPicPr>
            <a:picLocks noChangeAspect="1"/>
          </p:cNvPicPr>
          <p:nvPr/>
        </p:nvPicPr>
        <p:blipFill>
          <a:blip r:embed="rId5" cstate="print"/>
          <a:stretch>
            <a:fillRect/>
          </a:stretch>
        </p:blipFill>
        <p:spPr>
          <a:xfrm>
            <a:off x="914400" y="1143000"/>
            <a:ext cx="2257425" cy="2019300"/>
          </a:xfrm>
          <a:prstGeom prst="rect">
            <a:avLst/>
          </a:prstGeom>
        </p:spPr>
      </p:pic>
      <p:pic>
        <p:nvPicPr>
          <p:cNvPr id="13" name="Picture 12" descr="lutheran.jpg"/>
          <p:cNvPicPr>
            <a:picLocks noChangeAspect="1"/>
          </p:cNvPicPr>
          <p:nvPr/>
        </p:nvPicPr>
        <p:blipFill>
          <a:blip r:embed="rId6" cstate="print"/>
          <a:stretch>
            <a:fillRect/>
          </a:stretch>
        </p:blipFill>
        <p:spPr>
          <a:xfrm>
            <a:off x="381000" y="3276600"/>
            <a:ext cx="2466975" cy="1847850"/>
          </a:xfrm>
          <a:prstGeom prst="rect">
            <a:avLst/>
          </a:prstGeom>
        </p:spPr>
      </p:pic>
      <p:pic>
        <p:nvPicPr>
          <p:cNvPr id="14" name="Picture 13" descr="methodist.jpg"/>
          <p:cNvPicPr>
            <a:picLocks noChangeAspect="1"/>
          </p:cNvPicPr>
          <p:nvPr/>
        </p:nvPicPr>
        <p:blipFill>
          <a:blip r:embed="rId7" cstate="print"/>
          <a:stretch>
            <a:fillRect/>
          </a:stretch>
        </p:blipFill>
        <p:spPr>
          <a:xfrm>
            <a:off x="7086600" y="3581400"/>
            <a:ext cx="1847850" cy="2466975"/>
          </a:xfrm>
          <a:prstGeom prst="rect">
            <a:avLst/>
          </a:prstGeom>
        </p:spPr>
      </p:pic>
      <p:pic>
        <p:nvPicPr>
          <p:cNvPr id="16" name="Picture 15" descr="presbyterian.png"/>
          <p:cNvPicPr>
            <a:picLocks noChangeAspect="1"/>
          </p:cNvPicPr>
          <p:nvPr/>
        </p:nvPicPr>
        <p:blipFill>
          <a:blip r:embed="rId8" cstate="print"/>
          <a:stretch>
            <a:fillRect/>
          </a:stretch>
        </p:blipFill>
        <p:spPr>
          <a:xfrm>
            <a:off x="6324600" y="1143000"/>
            <a:ext cx="2133600" cy="2143125"/>
          </a:xfrm>
          <a:prstGeom prst="rect">
            <a:avLst/>
          </a:prstGeom>
        </p:spPr>
      </p:pic>
      <p:pic>
        <p:nvPicPr>
          <p:cNvPr id="17" name="Picture 16" descr="primitive.jpg"/>
          <p:cNvPicPr>
            <a:picLocks noChangeAspect="1"/>
          </p:cNvPicPr>
          <p:nvPr/>
        </p:nvPicPr>
        <p:blipFill>
          <a:blip r:embed="rId9" cstate="print"/>
          <a:stretch>
            <a:fillRect/>
          </a:stretch>
        </p:blipFill>
        <p:spPr>
          <a:xfrm>
            <a:off x="3733800" y="1828800"/>
            <a:ext cx="2466975" cy="1847850"/>
          </a:xfrm>
          <a:prstGeom prst="rect">
            <a:avLst/>
          </a:prstGeom>
        </p:spPr>
      </p:pic>
      <p:pic>
        <p:nvPicPr>
          <p:cNvPr id="12" name="Picture 11" descr="evangelical baptist.jpg"/>
          <p:cNvPicPr>
            <a:picLocks noChangeAspect="1"/>
          </p:cNvPicPr>
          <p:nvPr/>
        </p:nvPicPr>
        <p:blipFill>
          <a:blip r:embed="rId10" cstate="print"/>
          <a:stretch>
            <a:fillRect/>
          </a:stretch>
        </p:blipFill>
        <p:spPr>
          <a:xfrm>
            <a:off x="3962400" y="2514600"/>
            <a:ext cx="2362200" cy="1676400"/>
          </a:xfrm>
          <a:prstGeom prst="rect">
            <a:avLst/>
          </a:prstGeom>
        </p:spPr>
      </p:pic>
      <p:pic>
        <p:nvPicPr>
          <p:cNvPr id="15" name="Picture 14" descr="missionary baptist.jpg"/>
          <p:cNvPicPr>
            <a:picLocks noChangeAspect="1"/>
          </p:cNvPicPr>
          <p:nvPr/>
        </p:nvPicPr>
        <p:blipFill>
          <a:blip r:embed="rId11" cstate="print"/>
          <a:stretch>
            <a:fillRect/>
          </a:stretch>
        </p:blipFill>
        <p:spPr>
          <a:xfrm>
            <a:off x="4114800" y="3200400"/>
            <a:ext cx="2438399" cy="1743075"/>
          </a:xfrm>
          <a:prstGeom prst="rect">
            <a:avLst/>
          </a:prstGeom>
        </p:spPr>
      </p:pic>
      <p:pic>
        <p:nvPicPr>
          <p:cNvPr id="18" name="Picture 17" descr="united baptist church.jpg"/>
          <p:cNvPicPr>
            <a:picLocks noChangeAspect="1"/>
          </p:cNvPicPr>
          <p:nvPr/>
        </p:nvPicPr>
        <p:blipFill>
          <a:blip r:embed="rId12" cstate="print"/>
          <a:stretch>
            <a:fillRect/>
          </a:stretch>
        </p:blipFill>
        <p:spPr>
          <a:xfrm>
            <a:off x="4267200" y="3581401"/>
            <a:ext cx="2514600" cy="1905000"/>
          </a:xfrm>
          <a:prstGeom prst="rect">
            <a:avLst/>
          </a:prstGeom>
        </p:spPr>
      </p:pic>
      <p:sp>
        <p:nvSpPr>
          <p:cNvPr id="19" name="Equal 18"/>
          <p:cNvSpPr/>
          <p:nvPr/>
        </p:nvSpPr>
        <p:spPr>
          <a:xfrm>
            <a:off x="1295400" y="914400"/>
            <a:ext cx="6400800" cy="4724400"/>
          </a:xfrm>
          <a:prstGeom prst="mathEqual">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500"/>
                                        <p:tgtEl>
                                          <p:spTgt spid="1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500"/>
                                        <p:tgtEl>
                                          <p:spTgt spid="16"/>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slide(fromBottom)">
                                      <p:cBhvr>
                                        <p:cTn id="36" dur="500"/>
                                        <p:tgtEl>
                                          <p:spTgt spid="17"/>
                                        </p:tgtEl>
                                      </p:cBhvr>
                                    </p:animEffect>
                                  </p:childTnLst>
                                </p:cTn>
                              </p:par>
                            </p:childTnLst>
                          </p:cTn>
                        </p:par>
                        <p:par>
                          <p:cTn id="37" fill="hold">
                            <p:stCondLst>
                              <p:cond delay="500"/>
                            </p:stCondLst>
                            <p:childTnLst>
                              <p:par>
                                <p:cTn id="38" presetID="12" presetClass="entr" presetSubtype="4"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slide(fromBottom)">
                                      <p:cBhvr>
                                        <p:cTn id="40" dur="500"/>
                                        <p:tgtEl>
                                          <p:spTgt spid="12"/>
                                        </p:tgtEl>
                                      </p:cBhvr>
                                    </p:animEffect>
                                  </p:childTnLst>
                                </p:cTn>
                              </p:par>
                            </p:childTnLst>
                          </p:cTn>
                        </p:par>
                        <p:par>
                          <p:cTn id="41" fill="hold">
                            <p:stCondLst>
                              <p:cond delay="1000"/>
                            </p:stCondLst>
                            <p:childTnLst>
                              <p:par>
                                <p:cTn id="42" presetID="12" presetClass="entr" presetSubtype="4" fill="hold"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slide(fromBottom)">
                                      <p:cBhvr>
                                        <p:cTn id="44" dur="500"/>
                                        <p:tgtEl>
                                          <p:spTgt spid="15"/>
                                        </p:tgtEl>
                                      </p:cBhvr>
                                    </p:animEffect>
                                  </p:childTnLst>
                                </p:cTn>
                              </p:par>
                            </p:childTnLst>
                          </p:cTn>
                        </p:par>
                        <p:par>
                          <p:cTn id="45" fill="hold">
                            <p:stCondLst>
                              <p:cond delay="1500"/>
                            </p:stCondLst>
                            <p:childTnLst>
                              <p:par>
                                <p:cTn id="46" presetID="12" presetClass="entr" presetSubtype="4"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slide(fromBottom)">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noAutofit/>
          </a:bodyPr>
          <a:lstStyle/>
          <a:p>
            <a:r>
              <a:rPr lang="en-US" sz="3300" u="sng" dirty="0" smtClean="0">
                <a:solidFill>
                  <a:schemeClr val="bg1"/>
                </a:solidFill>
              </a:rPr>
              <a:t>Many Believe All Churches are Equal Regardless of Differences in Their…..</a:t>
            </a:r>
            <a:endParaRPr lang="en-US" sz="3300" u="sng" dirty="0">
              <a:solidFill>
                <a:schemeClr val="bg1"/>
              </a:solidFill>
            </a:endParaRPr>
          </a:p>
        </p:txBody>
      </p:sp>
      <p:sp>
        <p:nvSpPr>
          <p:cNvPr id="21" name="Content Placeholder 20"/>
          <p:cNvSpPr>
            <a:spLocks noGrp="1"/>
          </p:cNvSpPr>
          <p:nvPr>
            <p:ph idx="1"/>
          </p:nvPr>
        </p:nvSpPr>
        <p:spPr/>
        <p:txBody>
          <a:bodyPr>
            <a:normAutofit/>
          </a:bodyPr>
          <a:lstStyle/>
          <a:p>
            <a:r>
              <a:rPr lang="en-US" sz="2800" b="1" dirty="0" smtClean="0">
                <a:solidFill>
                  <a:schemeClr val="bg1"/>
                </a:solidFill>
              </a:rPr>
              <a:t>name</a:t>
            </a:r>
          </a:p>
          <a:p>
            <a:r>
              <a:rPr lang="en-US" sz="2800" b="1" smtClean="0">
                <a:solidFill>
                  <a:schemeClr val="bg1"/>
                </a:solidFill>
              </a:rPr>
              <a:t>members</a:t>
            </a:r>
            <a:endParaRPr lang="en-US" sz="2800" b="1" dirty="0" smtClean="0">
              <a:solidFill>
                <a:schemeClr val="bg1"/>
              </a:solidFill>
            </a:endParaRPr>
          </a:p>
          <a:p>
            <a:r>
              <a:rPr lang="en-US" sz="2800" b="1" dirty="0" smtClean="0">
                <a:solidFill>
                  <a:schemeClr val="bg1"/>
                </a:solidFill>
              </a:rPr>
              <a:t>beginnings</a:t>
            </a:r>
          </a:p>
          <a:p>
            <a:r>
              <a:rPr lang="en-US" sz="2800" b="1" dirty="0" smtClean="0">
                <a:solidFill>
                  <a:schemeClr val="bg1"/>
                </a:solidFill>
              </a:rPr>
              <a:t>beliefs</a:t>
            </a:r>
          </a:p>
          <a:p>
            <a:r>
              <a:rPr lang="en-US" sz="2800" b="1" dirty="0" smtClean="0">
                <a:solidFill>
                  <a:schemeClr val="bg1"/>
                </a:solidFill>
              </a:rPr>
              <a:t>doctrine</a:t>
            </a:r>
          </a:p>
          <a:p>
            <a:r>
              <a:rPr lang="en-US" sz="2800" b="1" dirty="0" smtClean="0">
                <a:solidFill>
                  <a:schemeClr val="bg1"/>
                </a:solidFill>
              </a:rPr>
              <a:t>organization</a:t>
            </a:r>
          </a:p>
          <a:p>
            <a:r>
              <a:rPr lang="en-US" sz="2800" b="1" dirty="0" smtClean="0">
                <a:solidFill>
                  <a:schemeClr val="bg1"/>
                </a:solidFill>
              </a:rPr>
              <a:t>works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slide(fromBottom)">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slide(fromBottom)">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1">
                                            <p:txEl>
                                              <p:pRg st="2" end="2"/>
                                            </p:txEl>
                                          </p:spTgt>
                                        </p:tgtEl>
                                        <p:attrNameLst>
                                          <p:attrName>style.visibility</p:attrName>
                                        </p:attrNameLst>
                                      </p:cBhvr>
                                      <p:to>
                                        <p:strVal val="visible"/>
                                      </p:to>
                                    </p:set>
                                    <p:animEffect transition="in" filter="slide(fromBottom)">
                                      <p:cBhvr>
                                        <p:cTn id="17" dur="500"/>
                                        <p:tgtEl>
                                          <p:spTgt spid="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1">
                                            <p:txEl>
                                              <p:pRg st="3" end="3"/>
                                            </p:txEl>
                                          </p:spTgt>
                                        </p:tgtEl>
                                        <p:attrNameLst>
                                          <p:attrName>style.visibility</p:attrName>
                                        </p:attrNameLst>
                                      </p:cBhvr>
                                      <p:to>
                                        <p:strVal val="visible"/>
                                      </p:to>
                                    </p:set>
                                    <p:animEffect transition="in" filter="slide(fromBottom)">
                                      <p:cBhvr>
                                        <p:cTn id="22" dur="500"/>
                                        <p:tgtEl>
                                          <p:spTgt spid="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21">
                                            <p:txEl>
                                              <p:pRg st="4" end="4"/>
                                            </p:txEl>
                                          </p:spTgt>
                                        </p:tgtEl>
                                        <p:attrNameLst>
                                          <p:attrName>style.visibility</p:attrName>
                                        </p:attrNameLst>
                                      </p:cBhvr>
                                      <p:to>
                                        <p:strVal val="visible"/>
                                      </p:to>
                                    </p:set>
                                    <p:animEffect transition="in" filter="slide(fromBottom)">
                                      <p:cBhvr>
                                        <p:cTn id="27" dur="500"/>
                                        <p:tgtEl>
                                          <p:spTgt spid="2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21">
                                            <p:txEl>
                                              <p:pRg st="5" end="5"/>
                                            </p:txEl>
                                          </p:spTgt>
                                        </p:tgtEl>
                                        <p:attrNameLst>
                                          <p:attrName>style.visibility</p:attrName>
                                        </p:attrNameLst>
                                      </p:cBhvr>
                                      <p:to>
                                        <p:strVal val="visible"/>
                                      </p:to>
                                    </p:set>
                                    <p:animEffect transition="in" filter="slide(fromBottom)">
                                      <p:cBhvr>
                                        <p:cTn id="32" dur="500"/>
                                        <p:tgtEl>
                                          <p:spTgt spid="2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21">
                                            <p:txEl>
                                              <p:pRg st="6" end="6"/>
                                            </p:txEl>
                                          </p:spTgt>
                                        </p:tgtEl>
                                        <p:attrNameLst>
                                          <p:attrName>style.visibility</p:attrName>
                                        </p:attrNameLst>
                                      </p:cBhvr>
                                      <p:to>
                                        <p:strVal val="visible"/>
                                      </p:to>
                                    </p:set>
                                    <p:animEffect transition="in" filter="slide(fromBottom)">
                                      <p:cBhvr>
                                        <p:cTn id="37" dur="500"/>
                                        <p:tgtEl>
                                          <p:spTgt spid="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130425"/>
            <a:ext cx="9144000" cy="1470025"/>
          </a:xfrm>
        </p:spPr>
        <p:txBody>
          <a:bodyPr>
            <a:noAutofit/>
          </a:bodyPr>
          <a:lstStyle/>
          <a:p>
            <a:r>
              <a:rPr lang="en-US" sz="5400" b="1" u="sng" dirty="0" smtClean="0">
                <a:solidFill>
                  <a:schemeClr val="bg1">
                    <a:lumMod val="95000"/>
                  </a:schemeClr>
                </a:solidFill>
                <a:latin typeface="Australian Sunrise" pitchFamily="2" charset="0"/>
              </a:rPr>
              <a:t>ARE ALL CHURCHES EQUAL IN GOD’S EYES?</a:t>
            </a:r>
            <a:endParaRPr lang="en-US" sz="5400" b="1" u="sng" dirty="0">
              <a:solidFill>
                <a:schemeClr val="bg1">
                  <a:lumMod val="95000"/>
                </a:schemeClr>
              </a:solidFill>
              <a:latin typeface="Australian Sunrise" pitchFamily="2" charset="0"/>
            </a:endParaRPr>
          </a:p>
        </p:txBody>
      </p:sp>
      <p:sp>
        <p:nvSpPr>
          <p:cNvPr id="5" name="Subtitle 4"/>
          <p:cNvSpPr>
            <a:spLocks noGrp="1"/>
          </p:cNvSpPr>
          <p:nvPr>
            <p:ph type="subTitle" idx="1"/>
          </p:nvPr>
        </p:nvSpPr>
        <p:spPr/>
        <p:txBody>
          <a:bodyPr>
            <a:normAutofit/>
          </a:bodyPr>
          <a:lstStyle/>
          <a:p>
            <a:r>
              <a:rPr lang="en-US" sz="4000" dirty="0" smtClean="0">
                <a:latin typeface="Australian Sunrise" pitchFamily="2" charset="0"/>
              </a:rPr>
              <a:t>Back to the Basics</a:t>
            </a:r>
            <a:endParaRPr lang="en-US" sz="4000" dirty="0">
              <a:latin typeface="Australian Sunrise" pitchFamily="2" charset="0"/>
            </a:endParaRPr>
          </a:p>
        </p:txBody>
      </p:sp>
      <p:sp>
        <p:nvSpPr>
          <p:cNvPr id="6" name="TextBox 5"/>
          <p:cNvSpPr txBox="1"/>
          <p:nvPr/>
        </p:nvSpPr>
        <p:spPr>
          <a:xfrm>
            <a:off x="228600" y="533400"/>
            <a:ext cx="1295400" cy="461665"/>
          </a:xfrm>
          <a:prstGeom prst="rect">
            <a:avLst/>
          </a:prstGeom>
          <a:noFill/>
        </p:spPr>
        <p:txBody>
          <a:bodyPr wrap="square" rtlCol="0">
            <a:spAutoFit/>
          </a:bodyPr>
          <a:lstStyle/>
          <a:p>
            <a:r>
              <a:rPr lang="en-US" sz="2400" dirty="0">
                <a:solidFill>
                  <a:prstClr val="white">
                    <a:lumMod val="95000"/>
                  </a:prstClr>
                </a:solidFill>
              </a:rPr>
              <a:t>Lesson </a:t>
            </a:r>
            <a:r>
              <a:rPr lang="en-US" sz="2400" dirty="0" smtClean="0">
                <a:solidFill>
                  <a:prstClr val="white">
                    <a:lumMod val="95000"/>
                  </a:prstClr>
                </a:solidFill>
              </a:rPr>
              <a:t>2</a:t>
            </a:r>
            <a:endParaRPr lang="en-US" sz="2400" dirty="0">
              <a:solidFill>
                <a:prstClr val="white">
                  <a:lumMod val="95000"/>
                </a:prstClr>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4"/>
                                        </p:tgtEl>
                                        <p:attrNameLst>
                                          <p:attrName>style.visibility</p:attrName>
                                        </p:attrNameLst>
                                      </p:cBhvr>
                                      <p:to>
                                        <p:strVal val="visible"/>
                                      </p:to>
                                    </p:set>
                                    <p:anim calcmode="discrete" valueType="clr">
                                      <p:cBhvr override="childStyle">
                                        <p:cTn id="11"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4"/>
                                        </p:tgtEl>
                                        <p:attrNameLst>
                                          <p:attrName>fillcolor</p:attrName>
                                        </p:attrNameLst>
                                      </p:cBhvr>
                                      <p:tavLst>
                                        <p:tav tm="0">
                                          <p:val>
                                            <p:clrVal>
                                              <a:schemeClr val="accent2"/>
                                            </p:clrVal>
                                          </p:val>
                                        </p:tav>
                                        <p:tav tm="50000">
                                          <p:val>
                                            <p:clrVal>
                                              <a:schemeClr val="hlink"/>
                                            </p:clrVal>
                                          </p:val>
                                        </p:tav>
                                      </p:tavLst>
                                    </p:anim>
                                    <p:set>
                                      <p:cBhvr>
                                        <p:cTn id="13"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u="sng" dirty="0" smtClean="0">
                <a:solidFill>
                  <a:schemeClr val="bg1">
                    <a:lumMod val="95000"/>
                  </a:schemeClr>
                </a:solidFill>
              </a:rPr>
              <a:t>The Religious World is Divided</a:t>
            </a:r>
            <a:endParaRPr lang="en-US" u="sng" dirty="0">
              <a:solidFill>
                <a:schemeClr val="bg1">
                  <a:lumMod val="95000"/>
                </a:schemeClr>
              </a:solidFill>
            </a:endParaRPr>
          </a:p>
        </p:txBody>
      </p:sp>
      <p:sp>
        <p:nvSpPr>
          <p:cNvPr id="8" name="Content Placeholder 7"/>
          <p:cNvSpPr>
            <a:spLocks noGrp="1"/>
          </p:cNvSpPr>
          <p:nvPr>
            <p:ph idx="1"/>
          </p:nvPr>
        </p:nvSpPr>
        <p:spPr>
          <a:xfrm>
            <a:off x="0" y="1219200"/>
            <a:ext cx="9144000" cy="5334000"/>
          </a:xfrm>
        </p:spPr>
        <p:txBody>
          <a:bodyPr>
            <a:normAutofit/>
          </a:bodyPr>
          <a:lstStyle/>
          <a:p>
            <a:pPr marL="571500" indent="-571500"/>
            <a:r>
              <a:rPr lang="en-US" sz="2800" b="1" dirty="0" smtClean="0">
                <a:solidFill>
                  <a:schemeClr val="bg1"/>
                </a:solidFill>
              </a:rPr>
              <a:t>Denominations are the norm in the religious world today</a:t>
            </a:r>
          </a:p>
          <a:p>
            <a:pPr marL="571500" indent="-571500"/>
            <a:r>
              <a:rPr lang="en-US" sz="2800" b="1" dirty="0" smtClean="0">
                <a:solidFill>
                  <a:schemeClr val="bg1"/>
                </a:solidFill>
              </a:rPr>
              <a:t>According to Gordon-Cornwell Theological Seminary, as of 2010, there are over 41,000 ‘Christian’ denominations and organizations</a:t>
            </a:r>
          </a:p>
          <a:p>
            <a:pPr marL="571500" indent="-571500"/>
            <a:r>
              <a:rPr lang="en-US" sz="2800" b="1" dirty="0" smtClean="0">
                <a:solidFill>
                  <a:schemeClr val="bg1"/>
                </a:solidFill>
              </a:rPr>
              <a:t>Few people see much distinction between denominations</a:t>
            </a:r>
          </a:p>
          <a:p>
            <a:pPr marL="571500" indent="-571500"/>
            <a:r>
              <a:rPr lang="en-US" sz="2800" b="1" dirty="0" smtClean="0">
                <a:solidFill>
                  <a:schemeClr val="bg1"/>
                </a:solidFill>
              </a:rPr>
              <a:t>Does God recognize all of these denominations as equals?</a:t>
            </a:r>
          </a:p>
          <a:p>
            <a:pPr marL="571500" indent="-571500"/>
            <a:r>
              <a:rPr lang="en-US" sz="2800" b="1" dirty="0" smtClean="0">
                <a:solidFill>
                  <a:schemeClr val="bg1"/>
                </a:solidFill>
              </a:rPr>
              <a:t>Are they all pleasing to Him?</a:t>
            </a:r>
          </a:p>
          <a:p>
            <a:pPr marL="571500" indent="-571500"/>
            <a:endParaRPr lang="en-US" sz="2800" b="1" dirty="0" smtClean="0">
              <a:solidFill>
                <a:schemeClr val="bg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u="sng" dirty="0" smtClean="0">
                <a:solidFill>
                  <a:schemeClr val="bg1">
                    <a:lumMod val="95000"/>
                  </a:schemeClr>
                </a:solidFill>
              </a:rPr>
              <a:t>Not All Churches Are Equal……</a:t>
            </a:r>
            <a:endParaRPr lang="en-US" u="sng" dirty="0">
              <a:solidFill>
                <a:schemeClr val="bg1">
                  <a:lumMod val="95000"/>
                </a:schemeClr>
              </a:solidFill>
            </a:endParaRPr>
          </a:p>
        </p:txBody>
      </p:sp>
      <p:sp>
        <p:nvSpPr>
          <p:cNvPr id="8" name="Content Placeholder 7"/>
          <p:cNvSpPr>
            <a:spLocks noGrp="1"/>
          </p:cNvSpPr>
          <p:nvPr>
            <p:ph idx="1"/>
          </p:nvPr>
        </p:nvSpPr>
        <p:spPr>
          <a:xfrm>
            <a:off x="0" y="2286000"/>
            <a:ext cx="9144000" cy="4267200"/>
          </a:xfrm>
        </p:spPr>
        <p:txBody>
          <a:bodyPr>
            <a:normAutofit/>
          </a:bodyPr>
          <a:lstStyle/>
          <a:p>
            <a:pPr marL="571500" indent="-571500">
              <a:buFont typeface="+mj-lt"/>
              <a:buAutoNum type="romanUcPeriod"/>
            </a:pPr>
            <a:r>
              <a:rPr lang="en-US" sz="4100" b="1" dirty="0" smtClean="0">
                <a:solidFill>
                  <a:schemeClr val="bg1"/>
                </a:solidFill>
              </a:rPr>
              <a:t>The Members of Each Church</a:t>
            </a:r>
          </a:p>
          <a:p>
            <a:pPr marL="571500" indent="-571500">
              <a:buFont typeface="+mj-lt"/>
              <a:buAutoNum type="romanUcPeriod"/>
            </a:pPr>
            <a:r>
              <a:rPr lang="en-US" sz="4100" b="1" dirty="0" smtClean="0">
                <a:solidFill>
                  <a:schemeClr val="bg1"/>
                </a:solidFill>
              </a:rPr>
              <a:t>The Founder of Each Church</a:t>
            </a:r>
          </a:p>
          <a:p>
            <a:pPr marL="571500" indent="-571500">
              <a:buFont typeface="+mj-lt"/>
              <a:buAutoNum type="romanUcPeriod"/>
            </a:pPr>
            <a:r>
              <a:rPr lang="en-US" sz="4100" b="1" dirty="0" smtClean="0">
                <a:solidFill>
                  <a:schemeClr val="bg1"/>
                </a:solidFill>
              </a:rPr>
              <a:t>The Actions of Each Church</a:t>
            </a:r>
          </a:p>
          <a:p>
            <a:pPr marL="571500" indent="-571500">
              <a:buFont typeface="+mj-lt"/>
              <a:buAutoNum type="romanUcPeriod"/>
            </a:pPr>
            <a:r>
              <a:rPr lang="en-US" sz="4100" b="1" dirty="0" smtClean="0">
                <a:solidFill>
                  <a:schemeClr val="bg1"/>
                </a:solidFill>
              </a:rPr>
              <a:t>The Bible’s Teachings About ‘Churches’</a:t>
            </a:r>
          </a:p>
        </p:txBody>
      </p:sp>
      <p:sp>
        <p:nvSpPr>
          <p:cNvPr id="4" name="TextBox 3"/>
          <p:cNvSpPr txBox="1"/>
          <p:nvPr/>
        </p:nvSpPr>
        <p:spPr>
          <a:xfrm>
            <a:off x="0" y="1295400"/>
            <a:ext cx="5029200" cy="707886"/>
          </a:xfrm>
          <a:prstGeom prst="rect">
            <a:avLst/>
          </a:prstGeom>
          <a:noFill/>
        </p:spPr>
        <p:txBody>
          <a:bodyPr wrap="square" rtlCol="0">
            <a:spAutoFit/>
          </a:bodyPr>
          <a:lstStyle/>
          <a:p>
            <a:r>
              <a:rPr lang="en-US" sz="4000" dirty="0" smtClean="0">
                <a:solidFill>
                  <a:schemeClr val="bg1"/>
                </a:solidFill>
              </a:rPr>
              <a:t>If we consider……….</a:t>
            </a:r>
            <a:endParaRPr lang="en-US" sz="4000" dirty="0">
              <a:solidFill>
                <a:schemeClr val="bg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2000"/>
                                        <p:tgtEl>
                                          <p:spTgt spid="2"/>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left)">
                                      <p:cBhvr>
                                        <p:cTn id="11" dur="10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nodeType="clickEffect">
                                  <p:stCondLst>
                                    <p:cond delay="0"/>
                                  </p:stCondLst>
                                  <p:iterate type="lt">
                                    <p:tmPct val="50000"/>
                                  </p:iterate>
                                  <p:childTnLst>
                                    <p:set>
                                      <p:cBhvr>
                                        <p:cTn id="15" dur="1" fill="hold">
                                          <p:stCondLst>
                                            <p:cond delay="0"/>
                                          </p:stCondLst>
                                        </p:cTn>
                                        <p:tgtEl>
                                          <p:spTgt spid="8">
                                            <p:txEl>
                                              <p:pRg st="0" end="0"/>
                                            </p:txEl>
                                          </p:spTgt>
                                        </p:tgtEl>
                                        <p:attrNameLst>
                                          <p:attrName>style.visibility</p:attrName>
                                        </p:attrNameLst>
                                      </p:cBhvr>
                                      <p:to>
                                        <p:strVal val="visible"/>
                                      </p:to>
                                    </p:set>
                                    <p:anim calcmode="discrete" valueType="clr">
                                      <p:cBhvr override="childStyle">
                                        <p:cTn id="16" dur="80"/>
                                        <p:tgtEl>
                                          <p:spTgt spid="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8">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8">
                                            <p:txEl>
                                              <p:pRg st="0" end="0"/>
                                            </p:txEl>
                                          </p:spTgt>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8">
                                            <p:txEl>
                                              <p:pRg st="1" end="1"/>
                                            </p:txEl>
                                          </p:spTgt>
                                        </p:tgtEl>
                                        <p:attrNameLst>
                                          <p:attrName>style.visibility</p:attrName>
                                        </p:attrNameLst>
                                      </p:cBhvr>
                                      <p:to>
                                        <p:strVal val="visible"/>
                                      </p:to>
                                    </p:set>
                                    <p:anim calcmode="discrete" valueType="clr">
                                      <p:cBhvr override="childStyle">
                                        <p:cTn id="23" dur="80"/>
                                        <p:tgtEl>
                                          <p:spTgt spid="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8">
                                            <p:txEl>
                                              <p:pRg st="1" end="1"/>
                                            </p:txEl>
                                          </p:spTgt>
                                        </p:tgtEl>
                                        <p:attrNameLst>
                                          <p:attrName>fillcolor</p:attrName>
                                        </p:attrNameLst>
                                      </p:cBhvr>
                                      <p:tavLst>
                                        <p:tav tm="0">
                                          <p:val>
                                            <p:clrVal>
                                              <a:schemeClr val="accent2"/>
                                            </p:clrVal>
                                          </p:val>
                                        </p:tav>
                                        <p:tav tm="50000">
                                          <p:val>
                                            <p:clrVal>
                                              <a:schemeClr val="hlink"/>
                                            </p:clrVal>
                                          </p:val>
                                        </p:tav>
                                      </p:tavLst>
                                    </p:anim>
                                    <p:set>
                                      <p:cBhvr>
                                        <p:cTn id="25" dur="80"/>
                                        <p:tgtEl>
                                          <p:spTgt spid="8">
                                            <p:txEl>
                                              <p:pRg st="1" end="1"/>
                                            </p:txEl>
                                          </p:spTgt>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27" presetClass="entr" presetSubtype="0" fill="hold" nodeType="clickEffect">
                                  <p:stCondLst>
                                    <p:cond delay="0"/>
                                  </p:stCondLst>
                                  <p:iterate type="lt">
                                    <p:tmPct val="50000"/>
                                  </p:iterate>
                                  <p:childTnLst>
                                    <p:set>
                                      <p:cBhvr>
                                        <p:cTn id="29" dur="1" fill="hold">
                                          <p:stCondLst>
                                            <p:cond delay="0"/>
                                          </p:stCondLst>
                                        </p:cTn>
                                        <p:tgtEl>
                                          <p:spTgt spid="8">
                                            <p:txEl>
                                              <p:pRg st="2" end="2"/>
                                            </p:txEl>
                                          </p:spTgt>
                                        </p:tgtEl>
                                        <p:attrNameLst>
                                          <p:attrName>style.visibility</p:attrName>
                                        </p:attrNameLst>
                                      </p:cBhvr>
                                      <p:to>
                                        <p:strVal val="visible"/>
                                      </p:to>
                                    </p:set>
                                    <p:anim calcmode="discrete" valueType="clr">
                                      <p:cBhvr override="childStyle">
                                        <p:cTn id="30" dur="80"/>
                                        <p:tgtEl>
                                          <p:spTgt spid="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8">
                                            <p:txEl>
                                              <p:pRg st="2" end="2"/>
                                            </p:txEl>
                                          </p:spTgt>
                                        </p:tgtEl>
                                        <p:attrNameLst>
                                          <p:attrName>fillcolor</p:attrName>
                                        </p:attrNameLst>
                                      </p:cBhvr>
                                      <p:tavLst>
                                        <p:tav tm="0">
                                          <p:val>
                                            <p:clrVal>
                                              <a:schemeClr val="accent2"/>
                                            </p:clrVal>
                                          </p:val>
                                        </p:tav>
                                        <p:tav tm="50000">
                                          <p:val>
                                            <p:clrVal>
                                              <a:schemeClr val="hlink"/>
                                            </p:clrVal>
                                          </p:val>
                                        </p:tav>
                                      </p:tavLst>
                                    </p:anim>
                                    <p:set>
                                      <p:cBhvr>
                                        <p:cTn id="32" dur="80"/>
                                        <p:tgtEl>
                                          <p:spTgt spid="8">
                                            <p:txEl>
                                              <p:pRg st="2" end="2"/>
                                            </p:txEl>
                                          </p:spTgt>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nodeType="clickEffect">
                                  <p:stCondLst>
                                    <p:cond delay="0"/>
                                  </p:stCondLst>
                                  <p:iterate type="lt">
                                    <p:tmPct val="50000"/>
                                  </p:iterate>
                                  <p:childTnLst>
                                    <p:set>
                                      <p:cBhvr>
                                        <p:cTn id="36" dur="1" fill="hold">
                                          <p:stCondLst>
                                            <p:cond delay="0"/>
                                          </p:stCondLst>
                                        </p:cTn>
                                        <p:tgtEl>
                                          <p:spTgt spid="8">
                                            <p:txEl>
                                              <p:pRg st="3" end="3"/>
                                            </p:txEl>
                                          </p:spTgt>
                                        </p:tgtEl>
                                        <p:attrNameLst>
                                          <p:attrName>style.visibility</p:attrName>
                                        </p:attrNameLst>
                                      </p:cBhvr>
                                      <p:to>
                                        <p:strVal val="visible"/>
                                      </p:to>
                                    </p:set>
                                    <p:anim calcmode="discrete" valueType="clr">
                                      <p:cBhvr override="childStyle">
                                        <p:cTn id="37" dur="80"/>
                                        <p:tgtEl>
                                          <p:spTgt spid="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8">
                                            <p:txEl>
                                              <p:pRg st="3" end="3"/>
                                            </p:txEl>
                                          </p:spTgt>
                                        </p:tgtEl>
                                        <p:attrNameLst>
                                          <p:attrName>fillcolor</p:attrName>
                                        </p:attrNameLst>
                                      </p:cBhvr>
                                      <p:tavLst>
                                        <p:tav tm="0">
                                          <p:val>
                                            <p:clrVal>
                                              <a:schemeClr val="accent2"/>
                                            </p:clrVal>
                                          </p:val>
                                        </p:tav>
                                        <p:tav tm="50000">
                                          <p:val>
                                            <p:clrVal>
                                              <a:schemeClr val="hlink"/>
                                            </p:clrVal>
                                          </p:val>
                                        </p:tav>
                                      </p:tavLst>
                                    </p:anim>
                                    <p:set>
                                      <p:cBhvr>
                                        <p:cTn id="39" dur="80"/>
                                        <p:tgtEl>
                                          <p:spTgt spid="8">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u="sng" dirty="0" smtClean="0">
                <a:solidFill>
                  <a:schemeClr val="bg1">
                    <a:lumMod val="95000"/>
                  </a:schemeClr>
                </a:solidFill>
              </a:rPr>
              <a:t>Not All Churches Are Equal……</a:t>
            </a:r>
            <a:endParaRPr lang="en-US" u="sng" dirty="0">
              <a:solidFill>
                <a:schemeClr val="bg1">
                  <a:lumMod val="95000"/>
                </a:schemeClr>
              </a:solidFill>
            </a:endParaRPr>
          </a:p>
        </p:txBody>
      </p:sp>
      <p:sp>
        <p:nvSpPr>
          <p:cNvPr id="8" name="Content Placeholder 7"/>
          <p:cNvSpPr>
            <a:spLocks noGrp="1"/>
          </p:cNvSpPr>
          <p:nvPr>
            <p:ph idx="1"/>
          </p:nvPr>
        </p:nvSpPr>
        <p:spPr>
          <a:xfrm>
            <a:off x="0" y="2286000"/>
            <a:ext cx="9144000" cy="4267200"/>
          </a:xfrm>
        </p:spPr>
        <p:txBody>
          <a:bodyPr>
            <a:normAutofit/>
          </a:bodyPr>
          <a:lstStyle/>
          <a:p>
            <a:pPr marL="571500" indent="-571500">
              <a:buFont typeface="+mj-lt"/>
              <a:buAutoNum type="romanUcPeriod"/>
            </a:pPr>
            <a:r>
              <a:rPr lang="en-US" sz="4100" b="1" dirty="0" smtClean="0">
                <a:solidFill>
                  <a:schemeClr val="bg1"/>
                </a:solidFill>
              </a:rPr>
              <a:t>The Members of Each Church</a:t>
            </a:r>
          </a:p>
          <a:p>
            <a:pPr marL="571500" indent="-571500">
              <a:buFont typeface="+mj-lt"/>
              <a:buAutoNum type="romanUcPeriod"/>
            </a:pPr>
            <a:r>
              <a:rPr lang="en-US" sz="4100" b="1" dirty="0" smtClean="0">
                <a:solidFill>
                  <a:schemeClr val="accent3">
                    <a:lumMod val="50000"/>
                  </a:schemeClr>
                </a:solidFill>
              </a:rPr>
              <a:t>The Founder of Each Church</a:t>
            </a:r>
          </a:p>
          <a:p>
            <a:pPr marL="571500" indent="-571500">
              <a:buFont typeface="+mj-lt"/>
              <a:buAutoNum type="romanUcPeriod"/>
            </a:pPr>
            <a:r>
              <a:rPr lang="en-US" sz="4100" b="1" dirty="0" smtClean="0">
                <a:solidFill>
                  <a:schemeClr val="accent3">
                    <a:lumMod val="50000"/>
                  </a:schemeClr>
                </a:solidFill>
              </a:rPr>
              <a:t>The Actions of Each Church</a:t>
            </a:r>
          </a:p>
          <a:p>
            <a:pPr marL="571500" indent="-571500">
              <a:buFont typeface="+mj-lt"/>
              <a:buAutoNum type="romanUcPeriod"/>
            </a:pPr>
            <a:r>
              <a:rPr lang="en-US" sz="4100" b="1" dirty="0" smtClean="0">
                <a:solidFill>
                  <a:schemeClr val="accent3">
                    <a:lumMod val="50000"/>
                  </a:schemeClr>
                </a:solidFill>
              </a:rPr>
              <a:t>The Bible’s Teachings About ‘Churches’</a:t>
            </a:r>
          </a:p>
        </p:txBody>
      </p:sp>
      <p:sp>
        <p:nvSpPr>
          <p:cNvPr id="4" name="TextBox 3"/>
          <p:cNvSpPr txBox="1"/>
          <p:nvPr/>
        </p:nvSpPr>
        <p:spPr>
          <a:xfrm>
            <a:off x="0" y="1295400"/>
            <a:ext cx="5029200" cy="707886"/>
          </a:xfrm>
          <a:prstGeom prst="rect">
            <a:avLst/>
          </a:prstGeom>
          <a:noFill/>
        </p:spPr>
        <p:txBody>
          <a:bodyPr wrap="square" rtlCol="0">
            <a:spAutoFit/>
          </a:bodyPr>
          <a:lstStyle/>
          <a:p>
            <a:r>
              <a:rPr lang="en-US" sz="4000" dirty="0" smtClean="0">
                <a:solidFill>
                  <a:schemeClr val="bg1"/>
                </a:solidFill>
              </a:rPr>
              <a:t>If we consider……….</a:t>
            </a:r>
            <a:endParaRPr lang="en-US" sz="4000" dirty="0">
              <a:solidFill>
                <a:schemeClr val="bg1"/>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TotalTime>
  <Words>1662</Words>
  <Application>Microsoft Office PowerPoint</Application>
  <PresentationFormat>On-screen Show (4:3)</PresentationFormat>
  <Paragraphs>216</Paragraphs>
  <Slides>32</Slides>
  <Notes>2</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1_Office Theme</vt:lpstr>
      <vt:lpstr>2_Office Theme</vt:lpstr>
      <vt:lpstr>3_Office Theme</vt:lpstr>
      <vt:lpstr>PowerPoint Presentation</vt:lpstr>
      <vt:lpstr>BACK TO THE BASICS</vt:lpstr>
      <vt:lpstr>PowerPoint Presentation</vt:lpstr>
      <vt:lpstr>Many believe that all churches are equal</vt:lpstr>
      <vt:lpstr>Many Believe All Churches are Equal Regardless of Differences in Their…..</vt:lpstr>
      <vt:lpstr>ARE ALL CHURCHES EQUAL IN GOD’S EYES?</vt:lpstr>
      <vt:lpstr>The Religious World is Divided</vt:lpstr>
      <vt:lpstr>Not All Churches Are Equal……</vt:lpstr>
      <vt:lpstr>Not All Churches Are Equal……</vt:lpstr>
      <vt:lpstr>I. The Members of Each Church</vt:lpstr>
      <vt:lpstr>I. The Members of Each Church</vt:lpstr>
      <vt:lpstr>I. The Members of Each Church</vt:lpstr>
      <vt:lpstr>I. The Members of Each Church</vt:lpstr>
      <vt:lpstr>I. The Members of Each Church</vt:lpstr>
      <vt:lpstr>I. The Members of Each Church</vt:lpstr>
      <vt:lpstr>Not All Churches Are Equal……</vt:lpstr>
      <vt:lpstr>II. The Founder of Each Church</vt:lpstr>
      <vt:lpstr>II. The Founder of Each Church</vt:lpstr>
      <vt:lpstr>II. The Founder of Each Church</vt:lpstr>
      <vt:lpstr>Not All Churches Are Equal……</vt:lpstr>
      <vt:lpstr>III. The Actions of Each Church</vt:lpstr>
      <vt:lpstr>III. The Actions of Each Church</vt:lpstr>
      <vt:lpstr>III. The Actions of Each Church</vt:lpstr>
      <vt:lpstr>III. The Actions of Each Church</vt:lpstr>
      <vt:lpstr>III. The Actions of Each Church</vt:lpstr>
      <vt:lpstr>Not All Churches Are Equal……</vt:lpstr>
      <vt:lpstr>IV. The Bible’s Teachings About Churches</vt:lpstr>
      <vt:lpstr>IV. The Bible’s Teachings About Churches</vt:lpstr>
      <vt:lpstr>IV. The Bible’s Teachings About Churches</vt:lpstr>
      <vt:lpstr>IV. The Bible’s Teachings About Churches</vt:lpstr>
      <vt:lpstr>IV. The Bible’s Teachings About Churches</vt:lpstr>
      <vt:lpstr>Not All Churches Are Equal……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Angel</dc:creator>
  <cp:lastModifiedBy>OakRidgeChurch</cp:lastModifiedBy>
  <cp:revision>109</cp:revision>
  <dcterms:created xsi:type="dcterms:W3CDTF">2013-04-18T21:25:26Z</dcterms:created>
  <dcterms:modified xsi:type="dcterms:W3CDTF">2013-04-21T16:20:40Z</dcterms:modified>
</cp:coreProperties>
</file>