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6" r:id="rId3"/>
    <p:sldId id="267" r:id="rId4"/>
    <p:sldId id="256" r:id="rId5"/>
    <p:sldId id="263" r:id="rId6"/>
    <p:sldId id="265"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1801" autoAdjust="0"/>
  </p:normalViewPr>
  <p:slideViewPr>
    <p:cSldViewPr>
      <p:cViewPr>
        <p:scale>
          <a:sx n="70" d="100"/>
          <a:sy n="70" d="100"/>
        </p:scale>
        <p:origin x="-432"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31F638-F901-4E23-9D18-22E1D8BA7329}" type="datetimeFigureOut">
              <a:rPr lang="en-US" smtClean="0"/>
              <a:t>4/19/2014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33965-ED58-419F-BEDE-3804B9A9530C}" type="slidenum">
              <a:rPr lang="en-US" smtClean="0"/>
              <a:t>‹#›</a:t>
            </a:fld>
            <a:endParaRPr lang="en-US"/>
          </a:p>
        </p:txBody>
      </p:sp>
    </p:spTree>
    <p:extLst>
      <p:ext uri="{BB962C8B-B14F-4D97-AF65-F5344CB8AC3E}">
        <p14:creationId xmlns:p14="http://schemas.microsoft.com/office/powerpoint/2010/main" val="3938994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47051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24326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2500962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9187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671475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2FFE8C-DD8C-4F20-90F7-62812DCEBE88}" type="datetimeFigureOut">
              <a:rPr lang="en-US" smtClean="0"/>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91817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2FFE8C-DD8C-4F20-90F7-62812DCEBE88}" type="datetimeFigureOut">
              <a:rPr lang="en-US" smtClean="0"/>
              <a:t>4/19/2014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128431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2FFE8C-DD8C-4F20-90F7-62812DCEBE88}" type="datetimeFigureOut">
              <a:rPr lang="en-US" smtClean="0"/>
              <a:t>4/19/2014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161674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FFE8C-DD8C-4F20-90F7-62812DCEBE88}" type="datetimeFigureOut">
              <a:rPr lang="en-US" smtClean="0"/>
              <a:t>4/19/2014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34940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FFE8C-DD8C-4F20-90F7-62812DCEBE88}" type="datetimeFigureOut">
              <a:rPr lang="en-US" smtClean="0"/>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76847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FFE8C-DD8C-4F20-90F7-62812DCEBE88}" type="datetimeFigureOut">
              <a:rPr lang="en-US" smtClean="0"/>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2968853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FFE8C-DD8C-4F20-90F7-62812DCEBE88}" type="datetimeFigureOut">
              <a:rPr lang="en-US" smtClean="0"/>
              <a:t>4/19/2014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4225F-4BCD-43C0-B9EA-BF73B517C6C4}" type="slidenum">
              <a:rPr lang="en-US" smtClean="0"/>
              <a:t>‹#›</a:t>
            </a:fld>
            <a:endParaRPr lang="en-US"/>
          </a:p>
        </p:txBody>
      </p:sp>
    </p:spTree>
    <p:extLst>
      <p:ext uri="{BB962C8B-B14F-4D97-AF65-F5344CB8AC3E}">
        <p14:creationId xmlns:p14="http://schemas.microsoft.com/office/powerpoint/2010/main" val="338992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hade val="50000"/>
              </a:schemeClr>
            </a:solidFill>
          </a:ln>
        </p:spPr>
        <p:txBody>
          <a:bodyPr/>
          <a:lstStyle/>
          <a:p>
            <a:r>
              <a:rPr lang="en-US" dirty="0" smtClean="0"/>
              <a:t>ATTITUDES OF A CHRISTIAN – P1</a:t>
            </a:r>
            <a:endParaRPr lang="en-US" dirty="0"/>
          </a:p>
        </p:txBody>
      </p:sp>
      <p:sp>
        <p:nvSpPr>
          <p:cNvPr id="3" name="Content Placeholder 2"/>
          <p:cNvSpPr>
            <a:spLocks noGrp="1"/>
          </p:cNvSpPr>
          <p:nvPr>
            <p:ph idx="1"/>
          </p:nvPr>
        </p:nvSpPr>
        <p:spPr/>
        <p:txBody>
          <a:bodyPr>
            <a:normAutofit/>
          </a:bodyPr>
          <a:lstStyle/>
          <a:p>
            <a:pPr marL="0" indent="0">
              <a:buNone/>
            </a:pPr>
            <a:r>
              <a:rPr lang="en-US" sz="3600" u="sng" dirty="0"/>
              <a:t>Webster’s defines attitude as: </a:t>
            </a:r>
            <a:endParaRPr lang="en-US" sz="3600" u="sng" dirty="0" smtClean="0"/>
          </a:p>
          <a:p>
            <a:pPr marL="0" indent="0">
              <a:buNone/>
            </a:pPr>
            <a:r>
              <a:rPr lang="en-US" sz="3600" b="1" i="1" dirty="0" smtClean="0"/>
              <a:t>The </a:t>
            </a:r>
            <a:r>
              <a:rPr lang="en-US" sz="3600" b="1" i="1" dirty="0"/>
              <a:t>way you think and feel about someone or something; a feeling or way of thinking that affects a person's behavior.</a:t>
            </a:r>
          </a:p>
          <a:p>
            <a:endParaRPr lang="en-US" u="sng" dirty="0"/>
          </a:p>
          <a:p>
            <a:endParaRPr lang="en-US" dirty="0"/>
          </a:p>
        </p:txBody>
      </p:sp>
    </p:spTree>
    <p:extLst>
      <p:ext uri="{BB962C8B-B14F-4D97-AF65-F5344CB8AC3E}">
        <p14:creationId xmlns:p14="http://schemas.microsoft.com/office/powerpoint/2010/main" val="390179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hade val="50000"/>
              </a:schemeClr>
            </a:solidFill>
          </a:ln>
        </p:spPr>
        <p:txBody>
          <a:bodyPr/>
          <a:lstStyle/>
          <a:p>
            <a:r>
              <a:rPr lang="en-US" dirty="0" smtClean="0"/>
              <a:t>ATTITUDES OF A CHRISTIAN – P1</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u="sng" dirty="0" smtClean="0"/>
              <a:t>Acts </a:t>
            </a:r>
            <a:r>
              <a:rPr lang="en-US" sz="3600" u="sng" dirty="0"/>
              <a:t>2:46 (</a:t>
            </a:r>
            <a:r>
              <a:rPr lang="en-US" sz="3600" u="sng" dirty="0" smtClean="0"/>
              <a:t>HCSB)</a:t>
            </a:r>
            <a:r>
              <a:rPr lang="en-US" sz="3600" dirty="0" smtClean="0"/>
              <a:t> </a:t>
            </a:r>
          </a:p>
          <a:p>
            <a:pPr marL="0" indent="0" algn="ctr">
              <a:buNone/>
            </a:pPr>
            <a:r>
              <a:rPr lang="en-US" sz="3600" dirty="0" smtClean="0"/>
              <a:t>Every </a:t>
            </a:r>
            <a:r>
              <a:rPr lang="en-US" sz="3600" dirty="0"/>
              <a:t>day they devoted themselves ⌊to meeting⌋ together in the temple complex, and broke bread from house to house. They ate their food with a joyful and </a:t>
            </a:r>
            <a:r>
              <a:rPr lang="en-US" sz="3600" b="1" u="sng" dirty="0"/>
              <a:t>humble attitude</a:t>
            </a:r>
            <a:r>
              <a:rPr lang="en-US" sz="3600" dirty="0"/>
              <a:t>, </a:t>
            </a:r>
          </a:p>
          <a:p>
            <a:pPr marL="0" indent="0">
              <a:buNone/>
            </a:pPr>
            <a:endParaRPr lang="en-US" dirty="0"/>
          </a:p>
        </p:txBody>
      </p:sp>
    </p:spTree>
    <p:extLst>
      <p:ext uri="{BB962C8B-B14F-4D97-AF65-F5344CB8AC3E}">
        <p14:creationId xmlns:p14="http://schemas.microsoft.com/office/powerpoint/2010/main" val="3874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hade val="50000"/>
              </a:schemeClr>
            </a:solidFill>
          </a:ln>
        </p:spPr>
        <p:txBody>
          <a:bodyPr/>
          <a:lstStyle/>
          <a:p>
            <a:r>
              <a:rPr lang="en-US" dirty="0" smtClean="0"/>
              <a:t>ATTITUDES OF A CHRISTIAN – P1</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u="sng" dirty="0" smtClean="0"/>
              <a:t>Ephesians </a:t>
            </a:r>
            <a:r>
              <a:rPr lang="en-US" sz="3600" u="sng" dirty="0"/>
              <a:t>6:7 (HCSB)</a:t>
            </a:r>
            <a:r>
              <a:rPr lang="en-US" sz="3600" b="1" dirty="0"/>
              <a:t> </a:t>
            </a:r>
            <a:endParaRPr lang="en-US" sz="3600" b="1" dirty="0" smtClean="0"/>
          </a:p>
          <a:p>
            <a:pPr marL="0" indent="0" algn="ctr">
              <a:buNone/>
            </a:pPr>
            <a:r>
              <a:rPr lang="en-US" sz="3600" dirty="0" smtClean="0"/>
              <a:t>Serve </a:t>
            </a:r>
            <a:r>
              <a:rPr lang="en-US" sz="3600" dirty="0"/>
              <a:t>with a </a:t>
            </a:r>
            <a:r>
              <a:rPr lang="en-US" sz="3600" b="1" u="sng" dirty="0"/>
              <a:t>good attitude</a:t>
            </a:r>
            <a:r>
              <a:rPr lang="en-US" sz="3600" dirty="0"/>
              <a:t>, as to the Lord and not to men, </a:t>
            </a:r>
          </a:p>
          <a:p>
            <a:endParaRPr lang="en-US" dirty="0"/>
          </a:p>
        </p:txBody>
      </p:sp>
    </p:spTree>
    <p:extLst>
      <p:ext uri="{BB962C8B-B14F-4D97-AF65-F5344CB8AC3E}">
        <p14:creationId xmlns:p14="http://schemas.microsoft.com/office/powerpoint/2010/main" val="171547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2286000" y="1905000"/>
            <a:ext cx="4229100" cy="2514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ATTITUDES OF A CHRISTIAN</a:t>
            </a:r>
            <a:endParaRPr lang="en-US" sz="4000" dirty="0"/>
          </a:p>
        </p:txBody>
      </p:sp>
      <p:cxnSp>
        <p:nvCxnSpPr>
          <p:cNvPr id="9" name="Straight Arrow Connector 8"/>
          <p:cNvCxnSpPr/>
          <p:nvPr/>
        </p:nvCxnSpPr>
        <p:spPr>
          <a:xfrm>
            <a:off x="3048000" y="1600200"/>
            <a:ext cx="941070" cy="590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61035" y="676275"/>
            <a:ext cx="2971800" cy="1219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Humble &amp; Submissive</a:t>
            </a:r>
            <a:endParaRPr lang="en-US" sz="3200" dirty="0"/>
          </a:p>
        </p:txBody>
      </p:sp>
      <p:cxnSp>
        <p:nvCxnSpPr>
          <p:cNvPr id="30" name="Straight Arrow Connector 29"/>
          <p:cNvCxnSpPr/>
          <p:nvPr/>
        </p:nvCxnSpPr>
        <p:spPr>
          <a:xfrm flipH="1">
            <a:off x="2743200" y="4039551"/>
            <a:ext cx="609600" cy="90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816610" y="4648200"/>
            <a:ext cx="3577590" cy="1219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Zealous/Eager &amp; Diligent</a:t>
            </a:r>
            <a:endParaRPr lang="en-US" sz="3200" dirty="0"/>
          </a:p>
        </p:txBody>
      </p:sp>
      <p:cxnSp>
        <p:nvCxnSpPr>
          <p:cNvPr id="35" name="Straight Arrow Connector 34"/>
          <p:cNvCxnSpPr/>
          <p:nvPr/>
        </p:nvCxnSpPr>
        <p:spPr>
          <a:xfrm flipH="1">
            <a:off x="5715000" y="1600200"/>
            <a:ext cx="489585" cy="590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257800" y="766762"/>
            <a:ext cx="2514600" cy="112871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Joyful</a:t>
            </a:r>
            <a:endParaRPr lang="en-US" sz="3200" dirty="0"/>
          </a:p>
        </p:txBody>
      </p:sp>
      <p:cxnSp>
        <p:nvCxnSpPr>
          <p:cNvPr id="43" name="Straight Arrow Connector 42"/>
          <p:cNvCxnSpPr/>
          <p:nvPr/>
        </p:nvCxnSpPr>
        <p:spPr>
          <a:xfrm>
            <a:off x="5486400" y="3657600"/>
            <a:ext cx="10287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5105400" y="4629942"/>
            <a:ext cx="3124200" cy="123745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Thankful &amp; Grateful</a:t>
            </a:r>
            <a:endParaRPr lang="en-US" sz="3200" dirty="0"/>
          </a:p>
        </p:txBody>
      </p:sp>
      <p:sp>
        <p:nvSpPr>
          <p:cNvPr id="47" name="TextBox 46"/>
          <p:cNvSpPr txBox="1"/>
          <p:nvPr/>
        </p:nvSpPr>
        <p:spPr>
          <a:xfrm>
            <a:off x="7696200" y="313035"/>
            <a:ext cx="935256" cy="461665"/>
          </a:xfrm>
          <a:prstGeom prst="rect">
            <a:avLst/>
          </a:prstGeom>
          <a:noFill/>
          <a:ln>
            <a:solidFill>
              <a:schemeClr val="accent1">
                <a:shade val="50000"/>
              </a:schemeClr>
            </a:solidFill>
          </a:ln>
        </p:spPr>
        <p:txBody>
          <a:bodyPr wrap="none" rtlCol="0">
            <a:spAutoFit/>
          </a:bodyPr>
          <a:lstStyle/>
          <a:p>
            <a:r>
              <a:rPr lang="en-US" sz="2400" b="1" dirty="0" smtClean="0"/>
              <a:t>Part 1</a:t>
            </a:r>
            <a:endParaRPr lang="en-US" sz="2400" b="1" dirty="0"/>
          </a:p>
        </p:txBody>
      </p:sp>
    </p:spTree>
    <p:extLst>
      <p:ext uri="{BB962C8B-B14F-4D97-AF65-F5344CB8AC3E}">
        <p14:creationId xmlns:p14="http://schemas.microsoft.com/office/powerpoint/2010/main" val="225825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par>
                                <p:cTn id="17" presetID="53" presetClass="entr" presetSubtype="16"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p:cTn id="26" dur="500" fill="hold"/>
                                        <p:tgtEl>
                                          <p:spTgt spid="45"/>
                                        </p:tgtEl>
                                        <p:attrNameLst>
                                          <p:attrName>ppt_w</p:attrName>
                                        </p:attrNameLst>
                                      </p:cBhvr>
                                      <p:tavLst>
                                        <p:tav tm="0">
                                          <p:val>
                                            <p:fltVal val="0"/>
                                          </p:val>
                                        </p:tav>
                                        <p:tav tm="100000">
                                          <p:val>
                                            <p:strVal val="#ppt_w"/>
                                          </p:val>
                                        </p:tav>
                                      </p:tavLst>
                                    </p:anim>
                                    <p:anim calcmode="lin" valueType="num">
                                      <p:cBhvr>
                                        <p:cTn id="27" dur="500" fill="hold"/>
                                        <p:tgtEl>
                                          <p:spTgt spid="45"/>
                                        </p:tgtEl>
                                        <p:attrNameLst>
                                          <p:attrName>ppt_h</p:attrName>
                                        </p:attrNameLst>
                                      </p:cBhvr>
                                      <p:tavLst>
                                        <p:tav tm="0">
                                          <p:val>
                                            <p:fltVal val="0"/>
                                          </p:val>
                                        </p:tav>
                                        <p:tav tm="100000">
                                          <p:val>
                                            <p:strVal val="#ppt_h"/>
                                          </p:val>
                                        </p:tav>
                                      </p:tavLst>
                                    </p:anim>
                                    <p:animEffect transition="in" filter="fade">
                                      <p:cBhvr>
                                        <p:cTn id="28" dur="500"/>
                                        <p:tgtEl>
                                          <p:spTgt spid="45"/>
                                        </p:tgtEl>
                                      </p:cBhvr>
                                    </p:animEffect>
                                  </p:childTnLst>
                                </p:cTn>
                              </p:par>
                              <p:par>
                                <p:cTn id="29" presetID="53" presetClass="entr" presetSubtype="16"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p:cTn id="31" dur="500" fill="hold"/>
                                        <p:tgtEl>
                                          <p:spTgt spid="43"/>
                                        </p:tgtEl>
                                        <p:attrNameLst>
                                          <p:attrName>ppt_w</p:attrName>
                                        </p:attrNameLst>
                                      </p:cBhvr>
                                      <p:tavLst>
                                        <p:tav tm="0">
                                          <p:val>
                                            <p:fltVal val="0"/>
                                          </p:val>
                                        </p:tav>
                                        <p:tav tm="100000">
                                          <p:val>
                                            <p:strVal val="#ppt_w"/>
                                          </p:val>
                                        </p:tav>
                                      </p:tavLst>
                                    </p:anim>
                                    <p:anim calcmode="lin" valueType="num">
                                      <p:cBhvr>
                                        <p:cTn id="32" dur="500" fill="hold"/>
                                        <p:tgtEl>
                                          <p:spTgt spid="43"/>
                                        </p:tgtEl>
                                        <p:attrNameLst>
                                          <p:attrName>ppt_h</p:attrName>
                                        </p:attrNameLst>
                                      </p:cBhvr>
                                      <p:tavLst>
                                        <p:tav tm="0">
                                          <p:val>
                                            <p:fltVal val="0"/>
                                          </p:val>
                                        </p:tav>
                                        <p:tav tm="100000">
                                          <p:val>
                                            <p:strVal val="#ppt_h"/>
                                          </p:val>
                                        </p:tav>
                                      </p:tavLst>
                                    </p:anim>
                                    <p:animEffect transition="in" filter="fade">
                                      <p:cBhvr>
                                        <p:cTn id="33" dur="500"/>
                                        <p:tgtEl>
                                          <p:spTgt spid="43"/>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p:cTn id="38" dur="500" fill="hold"/>
                                        <p:tgtEl>
                                          <p:spTgt spid="38"/>
                                        </p:tgtEl>
                                        <p:attrNameLst>
                                          <p:attrName>ppt_w</p:attrName>
                                        </p:attrNameLst>
                                      </p:cBhvr>
                                      <p:tavLst>
                                        <p:tav tm="0">
                                          <p:val>
                                            <p:fltVal val="0"/>
                                          </p:val>
                                        </p:tav>
                                        <p:tav tm="100000">
                                          <p:val>
                                            <p:strVal val="#ppt_w"/>
                                          </p:val>
                                        </p:tav>
                                      </p:tavLst>
                                    </p:anim>
                                    <p:anim calcmode="lin" valueType="num">
                                      <p:cBhvr>
                                        <p:cTn id="39" dur="500" fill="hold"/>
                                        <p:tgtEl>
                                          <p:spTgt spid="38"/>
                                        </p:tgtEl>
                                        <p:attrNameLst>
                                          <p:attrName>ppt_h</p:attrName>
                                        </p:attrNameLst>
                                      </p:cBhvr>
                                      <p:tavLst>
                                        <p:tav tm="0">
                                          <p:val>
                                            <p:fltVal val="0"/>
                                          </p:val>
                                        </p:tav>
                                        <p:tav tm="100000">
                                          <p:val>
                                            <p:strVal val="#ppt_h"/>
                                          </p:val>
                                        </p:tav>
                                      </p:tavLst>
                                    </p:anim>
                                    <p:animEffect transition="in" filter="fade">
                                      <p:cBhvr>
                                        <p:cTn id="40" dur="500"/>
                                        <p:tgtEl>
                                          <p:spTgt spid="38"/>
                                        </p:tgtEl>
                                      </p:cBhvr>
                                    </p:animEffect>
                                  </p:childTnLst>
                                </p:cTn>
                              </p:par>
                              <p:par>
                                <p:cTn id="41" presetID="53" presetClass="entr" presetSubtype="16" fill="hold" nodeType="with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p:cTn id="43" dur="500" fill="hold"/>
                                        <p:tgtEl>
                                          <p:spTgt spid="35"/>
                                        </p:tgtEl>
                                        <p:attrNameLst>
                                          <p:attrName>ppt_w</p:attrName>
                                        </p:attrNameLst>
                                      </p:cBhvr>
                                      <p:tavLst>
                                        <p:tav tm="0">
                                          <p:val>
                                            <p:fltVal val="0"/>
                                          </p:val>
                                        </p:tav>
                                        <p:tav tm="100000">
                                          <p:val>
                                            <p:strVal val="#ppt_w"/>
                                          </p:val>
                                        </p:tav>
                                      </p:tavLst>
                                    </p:anim>
                                    <p:anim calcmode="lin" valueType="num">
                                      <p:cBhvr>
                                        <p:cTn id="44" dur="500" fill="hold"/>
                                        <p:tgtEl>
                                          <p:spTgt spid="35"/>
                                        </p:tgtEl>
                                        <p:attrNameLst>
                                          <p:attrName>ppt_h</p:attrName>
                                        </p:attrNameLst>
                                      </p:cBhvr>
                                      <p:tavLst>
                                        <p:tav tm="0">
                                          <p:val>
                                            <p:fltVal val="0"/>
                                          </p:val>
                                        </p:tav>
                                        <p:tav tm="100000">
                                          <p:val>
                                            <p:strVal val="#ppt_h"/>
                                          </p:val>
                                        </p:tav>
                                      </p:tavLst>
                                    </p:anim>
                                    <p:animEffect transition="in" filter="fade">
                                      <p:cBhvr>
                                        <p:cTn id="45" dur="500"/>
                                        <p:tgtEl>
                                          <p:spTgt spid="35"/>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p:cTn id="50" dur="500" fill="hold"/>
                                        <p:tgtEl>
                                          <p:spTgt spid="32"/>
                                        </p:tgtEl>
                                        <p:attrNameLst>
                                          <p:attrName>ppt_w</p:attrName>
                                        </p:attrNameLst>
                                      </p:cBhvr>
                                      <p:tavLst>
                                        <p:tav tm="0">
                                          <p:val>
                                            <p:fltVal val="0"/>
                                          </p:val>
                                        </p:tav>
                                        <p:tav tm="100000">
                                          <p:val>
                                            <p:strVal val="#ppt_w"/>
                                          </p:val>
                                        </p:tav>
                                      </p:tavLst>
                                    </p:anim>
                                    <p:anim calcmode="lin" valueType="num">
                                      <p:cBhvr>
                                        <p:cTn id="51" dur="500" fill="hold"/>
                                        <p:tgtEl>
                                          <p:spTgt spid="32"/>
                                        </p:tgtEl>
                                        <p:attrNameLst>
                                          <p:attrName>ppt_h</p:attrName>
                                        </p:attrNameLst>
                                      </p:cBhvr>
                                      <p:tavLst>
                                        <p:tav tm="0">
                                          <p:val>
                                            <p:fltVal val="0"/>
                                          </p:val>
                                        </p:tav>
                                        <p:tav tm="100000">
                                          <p:val>
                                            <p:strVal val="#ppt_h"/>
                                          </p:val>
                                        </p:tav>
                                      </p:tavLst>
                                    </p:anim>
                                    <p:animEffect transition="in" filter="fade">
                                      <p:cBhvr>
                                        <p:cTn id="52" dur="500"/>
                                        <p:tgtEl>
                                          <p:spTgt spid="32"/>
                                        </p:tgtEl>
                                      </p:cBhvr>
                                    </p:animEffect>
                                  </p:childTnLst>
                                </p:cTn>
                              </p:par>
                              <p:par>
                                <p:cTn id="53" presetID="53" presetClass="entr" presetSubtype="16"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p:cTn id="55" dur="500" fill="hold"/>
                                        <p:tgtEl>
                                          <p:spTgt spid="30"/>
                                        </p:tgtEl>
                                        <p:attrNameLst>
                                          <p:attrName>ppt_w</p:attrName>
                                        </p:attrNameLst>
                                      </p:cBhvr>
                                      <p:tavLst>
                                        <p:tav tm="0">
                                          <p:val>
                                            <p:fltVal val="0"/>
                                          </p:val>
                                        </p:tav>
                                        <p:tav tm="100000">
                                          <p:val>
                                            <p:strVal val="#ppt_w"/>
                                          </p:val>
                                        </p:tav>
                                      </p:tavLst>
                                    </p:anim>
                                    <p:anim calcmode="lin" valueType="num">
                                      <p:cBhvr>
                                        <p:cTn id="56" dur="500" fill="hold"/>
                                        <p:tgtEl>
                                          <p:spTgt spid="30"/>
                                        </p:tgtEl>
                                        <p:attrNameLst>
                                          <p:attrName>ppt_h</p:attrName>
                                        </p:attrNameLst>
                                      </p:cBhvr>
                                      <p:tavLst>
                                        <p:tav tm="0">
                                          <p:val>
                                            <p:fltVal val="0"/>
                                          </p:val>
                                        </p:tav>
                                        <p:tav tm="100000">
                                          <p:val>
                                            <p:strVal val="#ppt_h"/>
                                          </p:val>
                                        </p:tav>
                                      </p:tavLst>
                                    </p:anim>
                                    <p:animEffect transition="in" filter="fade">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32" grpId="0" animBg="1"/>
      <p:bldP spid="38" grpId="0" animBg="1"/>
      <p:bldP spid="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ln>
            <a:solidFill>
              <a:schemeClr val="accent1">
                <a:shade val="50000"/>
              </a:schemeClr>
            </a:solidFill>
          </a:ln>
        </p:spPr>
        <p:txBody>
          <a:bodyPr>
            <a:normAutofit/>
          </a:bodyPr>
          <a:lstStyle/>
          <a:p>
            <a:r>
              <a:rPr lang="en-US" dirty="0" smtClean="0"/>
              <a:t>ATTITUDES OF A CHRISTIAN – P1</a:t>
            </a:r>
            <a:endParaRPr lang="en-US" dirty="0"/>
          </a:p>
        </p:txBody>
      </p:sp>
      <p:sp>
        <p:nvSpPr>
          <p:cNvPr id="8" name="TextBox 7"/>
          <p:cNvSpPr txBox="1"/>
          <p:nvPr/>
        </p:nvSpPr>
        <p:spPr>
          <a:xfrm>
            <a:off x="457200" y="1600200"/>
            <a:ext cx="8229600" cy="5016758"/>
          </a:xfrm>
          <a:prstGeom prst="rect">
            <a:avLst/>
          </a:prstGeom>
          <a:noFill/>
        </p:spPr>
        <p:txBody>
          <a:bodyPr wrap="square" rtlCol="0">
            <a:spAutoFit/>
          </a:bodyPr>
          <a:lstStyle/>
          <a:p>
            <a:pPr algn="ctr"/>
            <a:r>
              <a:rPr lang="en-US" sz="3200" b="1" dirty="0" smtClean="0"/>
              <a:t>1 Peter 5:5-7 (NKJV): </a:t>
            </a:r>
            <a:r>
              <a:rPr lang="en-US" sz="3200" dirty="0" smtClean="0"/>
              <a:t>Likewise you younger people, submit yourselves to your elders. Yes, all of you be submissive to one another, and be clothed with humility, for  “God resists the proud, But gives grace to the humble.” Therefore humble yourselves under the mighty hand of God, that He may exalt you in due time, casting all your care (anxieties-ESV) upon Him, for (because-ESV) He cares for you. </a:t>
            </a:r>
          </a:p>
          <a:p>
            <a:endParaRPr lang="en-US" sz="3200" dirty="0"/>
          </a:p>
        </p:txBody>
      </p:sp>
    </p:spTree>
    <p:extLst>
      <p:ext uri="{BB962C8B-B14F-4D97-AF65-F5344CB8AC3E}">
        <p14:creationId xmlns:p14="http://schemas.microsoft.com/office/powerpoint/2010/main" val="1839861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2286000" y="1905000"/>
            <a:ext cx="4229100" cy="2514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ATTITUDES OF A CHRISTIAN</a:t>
            </a:r>
            <a:endParaRPr lang="en-US" sz="4000" dirty="0"/>
          </a:p>
        </p:txBody>
      </p:sp>
      <p:cxnSp>
        <p:nvCxnSpPr>
          <p:cNvPr id="9" name="Straight Arrow Connector 8"/>
          <p:cNvCxnSpPr/>
          <p:nvPr/>
        </p:nvCxnSpPr>
        <p:spPr>
          <a:xfrm>
            <a:off x="3048000" y="1600200"/>
            <a:ext cx="941070" cy="590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61035" y="676275"/>
            <a:ext cx="2971800" cy="1219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Humble &amp; Submissive</a:t>
            </a:r>
            <a:endParaRPr lang="en-US" sz="3200" dirty="0"/>
          </a:p>
        </p:txBody>
      </p:sp>
      <p:cxnSp>
        <p:nvCxnSpPr>
          <p:cNvPr id="30" name="Straight Arrow Connector 29"/>
          <p:cNvCxnSpPr/>
          <p:nvPr/>
        </p:nvCxnSpPr>
        <p:spPr>
          <a:xfrm flipH="1">
            <a:off x="2743200" y="4039551"/>
            <a:ext cx="609600" cy="90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816610" y="4648200"/>
            <a:ext cx="3577590" cy="1219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Zealous/Eager &amp; Diligent</a:t>
            </a:r>
            <a:endParaRPr lang="en-US" sz="3200" dirty="0"/>
          </a:p>
        </p:txBody>
      </p:sp>
      <p:cxnSp>
        <p:nvCxnSpPr>
          <p:cNvPr id="35" name="Straight Arrow Connector 34"/>
          <p:cNvCxnSpPr/>
          <p:nvPr/>
        </p:nvCxnSpPr>
        <p:spPr>
          <a:xfrm flipH="1">
            <a:off x="5715000" y="1600200"/>
            <a:ext cx="489585" cy="590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257800" y="766762"/>
            <a:ext cx="2514600" cy="112871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Joyful</a:t>
            </a:r>
            <a:endParaRPr lang="en-US" sz="3200" dirty="0"/>
          </a:p>
        </p:txBody>
      </p:sp>
      <p:cxnSp>
        <p:nvCxnSpPr>
          <p:cNvPr id="43" name="Straight Arrow Connector 42"/>
          <p:cNvCxnSpPr/>
          <p:nvPr/>
        </p:nvCxnSpPr>
        <p:spPr>
          <a:xfrm>
            <a:off x="5486400" y="3657600"/>
            <a:ext cx="10287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5105400" y="4629942"/>
            <a:ext cx="3124200" cy="123745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Thankful &amp; Grateful</a:t>
            </a:r>
            <a:endParaRPr lang="en-US" sz="3200" dirty="0"/>
          </a:p>
        </p:txBody>
      </p:sp>
      <p:sp>
        <p:nvSpPr>
          <p:cNvPr id="47" name="TextBox 46"/>
          <p:cNvSpPr txBox="1"/>
          <p:nvPr/>
        </p:nvSpPr>
        <p:spPr>
          <a:xfrm>
            <a:off x="7696200" y="313035"/>
            <a:ext cx="935256" cy="461665"/>
          </a:xfrm>
          <a:prstGeom prst="rect">
            <a:avLst/>
          </a:prstGeom>
          <a:noFill/>
          <a:ln>
            <a:solidFill>
              <a:schemeClr val="accent1">
                <a:shade val="50000"/>
              </a:schemeClr>
            </a:solidFill>
          </a:ln>
        </p:spPr>
        <p:txBody>
          <a:bodyPr wrap="none" rtlCol="0">
            <a:spAutoFit/>
          </a:bodyPr>
          <a:lstStyle/>
          <a:p>
            <a:r>
              <a:rPr lang="en-US" sz="2400" b="1" dirty="0" smtClean="0"/>
              <a:t>Part 1</a:t>
            </a:r>
            <a:endParaRPr lang="en-US" sz="2400" b="1" dirty="0"/>
          </a:p>
        </p:txBody>
      </p:sp>
    </p:spTree>
    <p:extLst>
      <p:ext uri="{BB962C8B-B14F-4D97-AF65-F5344CB8AC3E}">
        <p14:creationId xmlns:p14="http://schemas.microsoft.com/office/powerpoint/2010/main" val="3454740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ln>
            <a:solidFill>
              <a:schemeClr val="accent1">
                <a:shade val="50000"/>
              </a:schemeClr>
            </a:solidFill>
          </a:ln>
        </p:spPr>
        <p:txBody>
          <a:bodyPr>
            <a:normAutofit/>
          </a:bodyPr>
          <a:lstStyle/>
          <a:p>
            <a:r>
              <a:rPr lang="en-US" dirty="0" smtClean="0"/>
              <a:t>ATTITUDES OF A CHRISTIAN – P1</a:t>
            </a:r>
            <a:endParaRPr lang="en-US" dirty="0"/>
          </a:p>
        </p:txBody>
      </p:sp>
      <p:sp>
        <p:nvSpPr>
          <p:cNvPr id="8" name="TextBox 7"/>
          <p:cNvSpPr txBox="1"/>
          <p:nvPr/>
        </p:nvSpPr>
        <p:spPr>
          <a:xfrm>
            <a:off x="457200" y="1600200"/>
            <a:ext cx="8229600" cy="2308324"/>
          </a:xfrm>
          <a:prstGeom prst="rect">
            <a:avLst/>
          </a:prstGeom>
          <a:noFill/>
        </p:spPr>
        <p:txBody>
          <a:bodyPr wrap="square" rtlCol="0">
            <a:spAutoFit/>
          </a:bodyPr>
          <a:lstStyle/>
          <a:p>
            <a:pPr algn="ctr"/>
            <a:r>
              <a:rPr lang="en-US" sz="3600" b="1" dirty="0" smtClean="0"/>
              <a:t>Matthew 6:33-34 (NKJV): </a:t>
            </a:r>
          </a:p>
          <a:p>
            <a:pPr algn="ctr"/>
            <a:r>
              <a:rPr lang="en-US" sz="3600" dirty="0" smtClean="0"/>
              <a:t>But seek </a:t>
            </a:r>
            <a:r>
              <a:rPr lang="en-US" sz="3600" b="1" u="sng" dirty="0" smtClean="0"/>
              <a:t>first</a:t>
            </a:r>
            <a:r>
              <a:rPr lang="en-US" sz="3600" dirty="0" smtClean="0"/>
              <a:t> the kingdom of God and His righteousness, and all these things shall be added to you. </a:t>
            </a:r>
            <a:endParaRPr lang="en-US" dirty="0"/>
          </a:p>
        </p:txBody>
      </p:sp>
    </p:spTree>
    <p:extLst>
      <p:ext uri="{BB962C8B-B14F-4D97-AF65-F5344CB8AC3E}">
        <p14:creationId xmlns:p14="http://schemas.microsoft.com/office/powerpoint/2010/main" val="3677383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261</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ATTITUDES OF A CHRISTIAN – P1</vt:lpstr>
      <vt:lpstr>ATTITUDES OF A CHRISTIAN – P1</vt:lpstr>
      <vt:lpstr>ATTITUDES OF A CHRISTIAN – P1</vt:lpstr>
      <vt:lpstr>PowerPoint Presentation</vt:lpstr>
      <vt:lpstr>ATTITUDES OF A CHRISTIAN – P1</vt:lpstr>
      <vt:lpstr>PowerPoint Presentation</vt:lpstr>
      <vt:lpstr>ATTITUDES OF A CHRISTIAN – P1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27</cp:revision>
  <dcterms:created xsi:type="dcterms:W3CDTF">2014-02-22T02:38:11Z</dcterms:created>
  <dcterms:modified xsi:type="dcterms:W3CDTF">2014-04-19T12:05:16Z</dcterms:modified>
</cp:coreProperties>
</file>