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5" r:id="rId2"/>
    <p:sldId id="276" r:id="rId3"/>
    <p:sldId id="278" r:id="rId4"/>
    <p:sldId id="279" r:id="rId5"/>
    <p:sldId id="280" r:id="rId6"/>
    <p:sldId id="283" r:id="rId7"/>
    <p:sldId id="281" r:id="rId8"/>
    <p:sldId id="28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1801" autoAdjust="0"/>
  </p:normalViewPr>
  <p:slideViewPr>
    <p:cSldViewPr>
      <p:cViewPr>
        <p:scale>
          <a:sx n="70" d="100"/>
          <a:sy n="70" d="100"/>
        </p:scale>
        <p:origin x="-432"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31F638-F901-4E23-9D18-22E1D8BA7329}" type="datetimeFigureOut">
              <a:rPr lang="en-US" smtClean="0"/>
              <a:t>4/19/2014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C33965-ED58-419F-BEDE-3804B9A9530C}" type="slidenum">
              <a:rPr lang="en-US" smtClean="0"/>
              <a:t>‹#›</a:t>
            </a:fld>
            <a:endParaRPr lang="en-US"/>
          </a:p>
        </p:txBody>
      </p:sp>
    </p:spTree>
    <p:extLst>
      <p:ext uri="{BB962C8B-B14F-4D97-AF65-F5344CB8AC3E}">
        <p14:creationId xmlns:p14="http://schemas.microsoft.com/office/powerpoint/2010/main" val="3938994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2FFE8C-DD8C-4F20-90F7-62812DCEBE88}" type="datetimeFigureOut">
              <a:rPr lang="en-US" smtClean="0"/>
              <a:t>4/19/2014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4225F-4BCD-43C0-B9EA-BF73B517C6C4}" type="slidenum">
              <a:rPr lang="en-US" smtClean="0"/>
              <a:t>‹#›</a:t>
            </a:fld>
            <a:endParaRPr lang="en-US"/>
          </a:p>
        </p:txBody>
      </p:sp>
    </p:spTree>
    <p:extLst>
      <p:ext uri="{BB962C8B-B14F-4D97-AF65-F5344CB8AC3E}">
        <p14:creationId xmlns:p14="http://schemas.microsoft.com/office/powerpoint/2010/main" val="3470513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2FFE8C-DD8C-4F20-90F7-62812DCEBE88}" type="datetimeFigureOut">
              <a:rPr lang="en-US" smtClean="0"/>
              <a:t>4/19/2014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4225F-4BCD-43C0-B9EA-BF73B517C6C4}" type="slidenum">
              <a:rPr lang="en-US" smtClean="0"/>
              <a:t>‹#›</a:t>
            </a:fld>
            <a:endParaRPr lang="en-US"/>
          </a:p>
        </p:txBody>
      </p:sp>
    </p:spTree>
    <p:extLst>
      <p:ext uri="{BB962C8B-B14F-4D97-AF65-F5344CB8AC3E}">
        <p14:creationId xmlns:p14="http://schemas.microsoft.com/office/powerpoint/2010/main" val="3243266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2FFE8C-DD8C-4F20-90F7-62812DCEBE88}" type="datetimeFigureOut">
              <a:rPr lang="en-US" smtClean="0"/>
              <a:t>4/19/2014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4225F-4BCD-43C0-B9EA-BF73B517C6C4}" type="slidenum">
              <a:rPr lang="en-US" smtClean="0"/>
              <a:t>‹#›</a:t>
            </a:fld>
            <a:endParaRPr lang="en-US"/>
          </a:p>
        </p:txBody>
      </p:sp>
    </p:spTree>
    <p:extLst>
      <p:ext uri="{BB962C8B-B14F-4D97-AF65-F5344CB8AC3E}">
        <p14:creationId xmlns:p14="http://schemas.microsoft.com/office/powerpoint/2010/main" val="2500962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2FFE8C-DD8C-4F20-90F7-62812DCEBE88}" type="datetimeFigureOut">
              <a:rPr lang="en-US" smtClean="0"/>
              <a:t>4/19/2014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4225F-4BCD-43C0-B9EA-BF73B517C6C4}" type="slidenum">
              <a:rPr lang="en-US" smtClean="0"/>
              <a:t>‹#›</a:t>
            </a:fld>
            <a:endParaRPr lang="en-US"/>
          </a:p>
        </p:txBody>
      </p:sp>
    </p:spTree>
    <p:extLst>
      <p:ext uri="{BB962C8B-B14F-4D97-AF65-F5344CB8AC3E}">
        <p14:creationId xmlns:p14="http://schemas.microsoft.com/office/powerpoint/2010/main" val="391875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2FFE8C-DD8C-4F20-90F7-62812DCEBE88}" type="datetimeFigureOut">
              <a:rPr lang="en-US" smtClean="0"/>
              <a:t>4/19/2014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4225F-4BCD-43C0-B9EA-BF73B517C6C4}" type="slidenum">
              <a:rPr lang="en-US" smtClean="0"/>
              <a:t>‹#›</a:t>
            </a:fld>
            <a:endParaRPr lang="en-US"/>
          </a:p>
        </p:txBody>
      </p:sp>
    </p:spTree>
    <p:extLst>
      <p:ext uri="{BB962C8B-B14F-4D97-AF65-F5344CB8AC3E}">
        <p14:creationId xmlns:p14="http://schemas.microsoft.com/office/powerpoint/2010/main" val="3671475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2FFE8C-DD8C-4F20-90F7-62812DCEBE88}" type="datetimeFigureOut">
              <a:rPr lang="en-US" smtClean="0"/>
              <a:t>4/19/2014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4225F-4BCD-43C0-B9EA-BF73B517C6C4}" type="slidenum">
              <a:rPr lang="en-US" smtClean="0"/>
              <a:t>‹#›</a:t>
            </a:fld>
            <a:endParaRPr lang="en-US"/>
          </a:p>
        </p:txBody>
      </p:sp>
    </p:spTree>
    <p:extLst>
      <p:ext uri="{BB962C8B-B14F-4D97-AF65-F5344CB8AC3E}">
        <p14:creationId xmlns:p14="http://schemas.microsoft.com/office/powerpoint/2010/main" val="918179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2FFE8C-DD8C-4F20-90F7-62812DCEBE88}" type="datetimeFigureOut">
              <a:rPr lang="en-US" smtClean="0"/>
              <a:t>4/19/2014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4225F-4BCD-43C0-B9EA-BF73B517C6C4}" type="slidenum">
              <a:rPr lang="en-US" smtClean="0"/>
              <a:t>‹#›</a:t>
            </a:fld>
            <a:endParaRPr lang="en-US"/>
          </a:p>
        </p:txBody>
      </p:sp>
    </p:spTree>
    <p:extLst>
      <p:ext uri="{BB962C8B-B14F-4D97-AF65-F5344CB8AC3E}">
        <p14:creationId xmlns:p14="http://schemas.microsoft.com/office/powerpoint/2010/main" val="1284313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2FFE8C-DD8C-4F20-90F7-62812DCEBE88}" type="datetimeFigureOut">
              <a:rPr lang="en-US" smtClean="0"/>
              <a:t>4/19/2014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4225F-4BCD-43C0-B9EA-BF73B517C6C4}" type="slidenum">
              <a:rPr lang="en-US" smtClean="0"/>
              <a:t>‹#›</a:t>
            </a:fld>
            <a:endParaRPr lang="en-US"/>
          </a:p>
        </p:txBody>
      </p:sp>
    </p:spTree>
    <p:extLst>
      <p:ext uri="{BB962C8B-B14F-4D97-AF65-F5344CB8AC3E}">
        <p14:creationId xmlns:p14="http://schemas.microsoft.com/office/powerpoint/2010/main" val="1616740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2FFE8C-DD8C-4F20-90F7-62812DCEBE88}" type="datetimeFigureOut">
              <a:rPr lang="en-US" smtClean="0"/>
              <a:t>4/19/2014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4225F-4BCD-43C0-B9EA-BF73B517C6C4}" type="slidenum">
              <a:rPr lang="en-US" smtClean="0"/>
              <a:t>‹#›</a:t>
            </a:fld>
            <a:endParaRPr lang="en-US"/>
          </a:p>
        </p:txBody>
      </p:sp>
    </p:spTree>
    <p:extLst>
      <p:ext uri="{BB962C8B-B14F-4D97-AF65-F5344CB8AC3E}">
        <p14:creationId xmlns:p14="http://schemas.microsoft.com/office/powerpoint/2010/main" val="3349408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FFE8C-DD8C-4F20-90F7-62812DCEBE88}" type="datetimeFigureOut">
              <a:rPr lang="en-US" smtClean="0"/>
              <a:t>4/19/2014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4225F-4BCD-43C0-B9EA-BF73B517C6C4}" type="slidenum">
              <a:rPr lang="en-US" smtClean="0"/>
              <a:t>‹#›</a:t>
            </a:fld>
            <a:endParaRPr lang="en-US"/>
          </a:p>
        </p:txBody>
      </p:sp>
    </p:spTree>
    <p:extLst>
      <p:ext uri="{BB962C8B-B14F-4D97-AF65-F5344CB8AC3E}">
        <p14:creationId xmlns:p14="http://schemas.microsoft.com/office/powerpoint/2010/main" val="3768471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FFE8C-DD8C-4F20-90F7-62812DCEBE88}" type="datetimeFigureOut">
              <a:rPr lang="en-US" smtClean="0"/>
              <a:t>4/19/2014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4225F-4BCD-43C0-B9EA-BF73B517C6C4}" type="slidenum">
              <a:rPr lang="en-US" smtClean="0"/>
              <a:t>‹#›</a:t>
            </a:fld>
            <a:endParaRPr lang="en-US"/>
          </a:p>
        </p:txBody>
      </p:sp>
    </p:spTree>
    <p:extLst>
      <p:ext uri="{BB962C8B-B14F-4D97-AF65-F5344CB8AC3E}">
        <p14:creationId xmlns:p14="http://schemas.microsoft.com/office/powerpoint/2010/main" val="2968853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FFE8C-DD8C-4F20-90F7-62812DCEBE88}" type="datetimeFigureOut">
              <a:rPr lang="en-US" smtClean="0"/>
              <a:t>4/19/2014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4225F-4BCD-43C0-B9EA-BF73B517C6C4}" type="slidenum">
              <a:rPr lang="en-US" smtClean="0"/>
              <a:t>‹#›</a:t>
            </a:fld>
            <a:endParaRPr lang="en-US"/>
          </a:p>
        </p:txBody>
      </p:sp>
    </p:spTree>
    <p:extLst>
      <p:ext uri="{BB962C8B-B14F-4D97-AF65-F5344CB8AC3E}">
        <p14:creationId xmlns:p14="http://schemas.microsoft.com/office/powerpoint/2010/main" val="3389929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loud 6"/>
          <p:cNvSpPr/>
          <p:nvPr/>
        </p:nvSpPr>
        <p:spPr>
          <a:xfrm>
            <a:off x="2608580" y="1895474"/>
            <a:ext cx="3918585" cy="2134551"/>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ATTITUDES OF A CHRISTIAN</a:t>
            </a:r>
            <a:endParaRPr lang="en-US" sz="3600" dirty="0"/>
          </a:p>
        </p:txBody>
      </p:sp>
      <p:cxnSp>
        <p:nvCxnSpPr>
          <p:cNvPr id="9" name="Straight Arrow Connector 8"/>
          <p:cNvCxnSpPr/>
          <p:nvPr/>
        </p:nvCxnSpPr>
        <p:spPr>
          <a:xfrm>
            <a:off x="2403758" y="1718441"/>
            <a:ext cx="985482" cy="5357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444407" y="919236"/>
            <a:ext cx="2705794" cy="105137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Humble &amp; Submissive</a:t>
            </a:r>
            <a:endParaRPr lang="en-US" sz="2800" b="1" dirty="0"/>
          </a:p>
        </p:txBody>
      </p:sp>
      <p:cxnSp>
        <p:nvCxnSpPr>
          <p:cNvPr id="30" name="Straight Arrow Connector 29"/>
          <p:cNvCxnSpPr/>
          <p:nvPr/>
        </p:nvCxnSpPr>
        <p:spPr>
          <a:xfrm flipH="1">
            <a:off x="3048000" y="3810000"/>
            <a:ext cx="470536" cy="5684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214130" y="3962400"/>
            <a:ext cx="3287376" cy="1143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Zealous/Eager &amp; Diligent</a:t>
            </a:r>
            <a:endParaRPr lang="en-US" sz="2800" b="1" dirty="0"/>
          </a:p>
        </p:txBody>
      </p:sp>
      <p:cxnSp>
        <p:nvCxnSpPr>
          <p:cNvPr id="35" name="Straight Arrow Connector 34"/>
          <p:cNvCxnSpPr>
            <a:stCxn id="38" idx="2"/>
          </p:cNvCxnSpPr>
          <p:nvPr/>
        </p:nvCxnSpPr>
        <p:spPr>
          <a:xfrm flipH="1" flipV="1">
            <a:off x="5985953" y="2536180"/>
            <a:ext cx="902406" cy="106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6888359" y="2110993"/>
            <a:ext cx="1718537" cy="87161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Joyful</a:t>
            </a:r>
            <a:endParaRPr lang="en-US" sz="3200" b="1" dirty="0"/>
          </a:p>
        </p:txBody>
      </p:sp>
      <p:cxnSp>
        <p:nvCxnSpPr>
          <p:cNvPr id="43" name="Straight Arrow Connector 42"/>
          <p:cNvCxnSpPr/>
          <p:nvPr/>
        </p:nvCxnSpPr>
        <p:spPr>
          <a:xfrm>
            <a:off x="5568392" y="3440100"/>
            <a:ext cx="1061008" cy="9383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6142032" y="4067570"/>
            <a:ext cx="2464864" cy="108505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Thankful &amp; Grateful</a:t>
            </a:r>
            <a:endParaRPr lang="en-US" sz="2800" b="1" dirty="0"/>
          </a:p>
        </p:txBody>
      </p:sp>
      <p:sp>
        <p:nvSpPr>
          <p:cNvPr id="47" name="TextBox 46"/>
          <p:cNvSpPr txBox="1"/>
          <p:nvPr/>
        </p:nvSpPr>
        <p:spPr>
          <a:xfrm>
            <a:off x="7315200" y="305098"/>
            <a:ext cx="1568443" cy="461665"/>
          </a:xfrm>
          <a:prstGeom prst="rect">
            <a:avLst/>
          </a:prstGeom>
          <a:noFill/>
          <a:ln>
            <a:solidFill>
              <a:schemeClr val="accent1">
                <a:shade val="50000"/>
              </a:schemeClr>
            </a:solidFill>
          </a:ln>
        </p:spPr>
        <p:txBody>
          <a:bodyPr wrap="none" rtlCol="0">
            <a:spAutoFit/>
          </a:bodyPr>
          <a:lstStyle/>
          <a:p>
            <a:r>
              <a:rPr lang="en-US" sz="2400" b="1" dirty="0" smtClean="0"/>
              <a:t>Parts 1 &amp; 2</a:t>
            </a:r>
            <a:endParaRPr lang="en-US" sz="2400" b="1" dirty="0"/>
          </a:p>
        </p:txBody>
      </p:sp>
      <p:cxnSp>
        <p:nvCxnSpPr>
          <p:cNvPr id="12" name="Straight Arrow Connector 11"/>
          <p:cNvCxnSpPr/>
          <p:nvPr/>
        </p:nvCxnSpPr>
        <p:spPr>
          <a:xfrm flipH="1" flipV="1">
            <a:off x="2019300" y="2611554"/>
            <a:ext cx="838200" cy="663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134594" y="1986319"/>
            <a:ext cx="2288214" cy="92264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Content</a:t>
            </a:r>
            <a:endParaRPr lang="en-US" sz="3200" b="1" dirty="0"/>
          </a:p>
        </p:txBody>
      </p:sp>
      <p:cxnSp>
        <p:nvCxnSpPr>
          <p:cNvPr id="21" name="Straight Arrow Connector 20"/>
          <p:cNvCxnSpPr/>
          <p:nvPr/>
        </p:nvCxnSpPr>
        <p:spPr>
          <a:xfrm flipH="1">
            <a:off x="2291118" y="3390457"/>
            <a:ext cx="75688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105024" y="2982610"/>
            <a:ext cx="2333376" cy="9149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Giving &amp; Generous</a:t>
            </a:r>
            <a:endParaRPr lang="en-US" sz="2800" b="1" dirty="0"/>
          </a:p>
        </p:txBody>
      </p:sp>
      <p:cxnSp>
        <p:nvCxnSpPr>
          <p:cNvPr id="18" name="Straight Arrow Connector 17"/>
          <p:cNvCxnSpPr/>
          <p:nvPr/>
        </p:nvCxnSpPr>
        <p:spPr>
          <a:xfrm flipH="1">
            <a:off x="5410202" y="1806329"/>
            <a:ext cx="838198" cy="5357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5795948" y="997469"/>
            <a:ext cx="3038504" cy="106680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Peaceful &amp; Peacemaking</a:t>
            </a:r>
            <a:endParaRPr lang="en-US" sz="2800" b="1" dirty="0"/>
          </a:p>
        </p:txBody>
      </p:sp>
    </p:spTree>
    <p:extLst>
      <p:ext uri="{BB962C8B-B14F-4D97-AF65-F5344CB8AC3E}">
        <p14:creationId xmlns:p14="http://schemas.microsoft.com/office/powerpoint/2010/main" val="1992283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loud 6"/>
          <p:cNvSpPr/>
          <p:nvPr/>
        </p:nvSpPr>
        <p:spPr>
          <a:xfrm>
            <a:off x="2608580" y="1895474"/>
            <a:ext cx="3918585" cy="2134551"/>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ATTITUDES OF A CHRISTIAN</a:t>
            </a:r>
            <a:endParaRPr lang="en-US" sz="3600" dirty="0"/>
          </a:p>
        </p:txBody>
      </p:sp>
      <p:cxnSp>
        <p:nvCxnSpPr>
          <p:cNvPr id="9" name="Straight Arrow Connector 8"/>
          <p:cNvCxnSpPr/>
          <p:nvPr/>
        </p:nvCxnSpPr>
        <p:spPr>
          <a:xfrm>
            <a:off x="2403758" y="1718441"/>
            <a:ext cx="985482" cy="5357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444407" y="919236"/>
            <a:ext cx="2705794" cy="105137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Humble &amp; Submissive</a:t>
            </a:r>
            <a:endParaRPr lang="en-US" sz="2800" b="1" dirty="0"/>
          </a:p>
        </p:txBody>
      </p:sp>
      <p:cxnSp>
        <p:nvCxnSpPr>
          <p:cNvPr id="30" name="Straight Arrow Connector 29"/>
          <p:cNvCxnSpPr/>
          <p:nvPr/>
        </p:nvCxnSpPr>
        <p:spPr>
          <a:xfrm flipH="1">
            <a:off x="3048000" y="3810000"/>
            <a:ext cx="470536" cy="5684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214130" y="3962400"/>
            <a:ext cx="3287376" cy="1143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Zealous/Eager &amp; Diligent</a:t>
            </a:r>
            <a:endParaRPr lang="en-US" sz="2800" b="1" dirty="0"/>
          </a:p>
        </p:txBody>
      </p:sp>
      <p:cxnSp>
        <p:nvCxnSpPr>
          <p:cNvPr id="35" name="Straight Arrow Connector 34"/>
          <p:cNvCxnSpPr>
            <a:stCxn id="38" idx="2"/>
          </p:cNvCxnSpPr>
          <p:nvPr/>
        </p:nvCxnSpPr>
        <p:spPr>
          <a:xfrm flipH="1" flipV="1">
            <a:off x="5985953" y="2536180"/>
            <a:ext cx="902406" cy="106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6888359" y="2110993"/>
            <a:ext cx="1718537" cy="87161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Joyful</a:t>
            </a:r>
            <a:endParaRPr lang="en-US" sz="3200" b="1" dirty="0"/>
          </a:p>
        </p:txBody>
      </p:sp>
      <p:cxnSp>
        <p:nvCxnSpPr>
          <p:cNvPr id="43" name="Straight Arrow Connector 42"/>
          <p:cNvCxnSpPr/>
          <p:nvPr/>
        </p:nvCxnSpPr>
        <p:spPr>
          <a:xfrm>
            <a:off x="5568392" y="3440100"/>
            <a:ext cx="1061008" cy="9383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6142032" y="4067570"/>
            <a:ext cx="2464864" cy="108505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Thankful &amp; Grateful</a:t>
            </a:r>
            <a:endParaRPr lang="en-US" sz="2800" b="1" dirty="0"/>
          </a:p>
        </p:txBody>
      </p:sp>
      <p:sp>
        <p:nvSpPr>
          <p:cNvPr id="47" name="TextBox 46"/>
          <p:cNvSpPr txBox="1"/>
          <p:nvPr/>
        </p:nvSpPr>
        <p:spPr>
          <a:xfrm>
            <a:off x="7315200" y="305098"/>
            <a:ext cx="1308756" cy="461665"/>
          </a:xfrm>
          <a:prstGeom prst="rect">
            <a:avLst/>
          </a:prstGeom>
          <a:noFill/>
          <a:ln>
            <a:solidFill>
              <a:schemeClr val="accent1">
                <a:shade val="50000"/>
              </a:schemeClr>
            </a:solidFill>
          </a:ln>
        </p:spPr>
        <p:txBody>
          <a:bodyPr wrap="none" rtlCol="0">
            <a:spAutoFit/>
          </a:bodyPr>
          <a:lstStyle/>
          <a:p>
            <a:r>
              <a:rPr lang="en-US" sz="2400" b="1" dirty="0" smtClean="0"/>
              <a:t>Parts 1-3</a:t>
            </a:r>
            <a:endParaRPr lang="en-US" sz="2400" b="1" dirty="0"/>
          </a:p>
        </p:txBody>
      </p:sp>
      <p:cxnSp>
        <p:nvCxnSpPr>
          <p:cNvPr id="12" name="Straight Arrow Connector 11"/>
          <p:cNvCxnSpPr/>
          <p:nvPr/>
        </p:nvCxnSpPr>
        <p:spPr>
          <a:xfrm flipH="1" flipV="1">
            <a:off x="2019300" y="2611554"/>
            <a:ext cx="838200" cy="663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134594" y="1986319"/>
            <a:ext cx="2288214" cy="92264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Content</a:t>
            </a:r>
            <a:endParaRPr lang="en-US" sz="3200" b="1" dirty="0"/>
          </a:p>
        </p:txBody>
      </p:sp>
      <p:cxnSp>
        <p:nvCxnSpPr>
          <p:cNvPr id="21" name="Straight Arrow Connector 20"/>
          <p:cNvCxnSpPr/>
          <p:nvPr/>
        </p:nvCxnSpPr>
        <p:spPr>
          <a:xfrm flipH="1">
            <a:off x="2291118" y="3390457"/>
            <a:ext cx="75688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105024" y="2982610"/>
            <a:ext cx="2333376" cy="9149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Giving &amp; Generous</a:t>
            </a:r>
            <a:endParaRPr lang="en-US" sz="2800" b="1" dirty="0"/>
          </a:p>
        </p:txBody>
      </p:sp>
      <p:cxnSp>
        <p:nvCxnSpPr>
          <p:cNvPr id="29" name="Straight Arrow Connector 28"/>
          <p:cNvCxnSpPr/>
          <p:nvPr/>
        </p:nvCxnSpPr>
        <p:spPr>
          <a:xfrm>
            <a:off x="5003057" y="3809999"/>
            <a:ext cx="1095839" cy="16002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5410202" y="1806329"/>
            <a:ext cx="838198" cy="5357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5067552" y="5181131"/>
            <a:ext cx="3162048" cy="12453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Patient &amp; Longsuffering </a:t>
            </a:r>
            <a:endParaRPr lang="en-US" sz="3200" b="1" dirty="0"/>
          </a:p>
        </p:txBody>
      </p:sp>
      <p:cxnSp>
        <p:nvCxnSpPr>
          <p:cNvPr id="33" name="Straight Arrow Connector 32"/>
          <p:cNvCxnSpPr/>
          <p:nvPr/>
        </p:nvCxnSpPr>
        <p:spPr>
          <a:xfrm flipH="1">
            <a:off x="3962400" y="3732049"/>
            <a:ext cx="542926" cy="15257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1164481" y="5090685"/>
            <a:ext cx="3838576" cy="16296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Compassionate/Tenderhearted/</a:t>
            </a:r>
          </a:p>
          <a:p>
            <a:pPr algn="ctr"/>
            <a:r>
              <a:rPr lang="en-US" sz="2800" b="1" dirty="0" smtClean="0"/>
              <a:t>Kind</a:t>
            </a:r>
            <a:endParaRPr lang="en-US" sz="2800" b="1" dirty="0"/>
          </a:p>
        </p:txBody>
      </p:sp>
      <p:sp>
        <p:nvSpPr>
          <p:cNvPr id="55" name="Oval 54"/>
          <p:cNvSpPr/>
          <p:nvPr/>
        </p:nvSpPr>
        <p:spPr>
          <a:xfrm>
            <a:off x="5795948" y="997469"/>
            <a:ext cx="3038504" cy="106680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Peaceful &amp; Peacemaking</a:t>
            </a:r>
            <a:endParaRPr lang="en-US" sz="2800" b="1" dirty="0"/>
          </a:p>
        </p:txBody>
      </p:sp>
    </p:spTree>
    <p:extLst>
      <p:ext uri="{BB962C8B-B14F-4D97-AF65-F5344CB8AC3E}">
        <p14:creationId xmlns:p14="http://schemas.microsoft.com/office/powerpoint/2010/main" val="795610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p:cTn id="19" dur="500" fill="hold"/>
                                        <p:tgtEl>
                                          <p:spTgt spid="34"/>
                                        </p:tgtEl>
                                        <p:attrNameLst>
                                          <p:attrName>ppt_w</p:attrName>
                                        </p:attrNameLst>
                                      </p:cBhvr>
                                      <p:tavLst>
                                        <p:tav tm="0">
                                          <p:val>
                                            <p:fltVal val="0"/>
                                          </p:val>
                                        </p:tav>
                                        <p:tav tm="100000">
                                          <p:val>
                                            <p:strVal val="#ppt_w"/>
                                          </p:val>
                                        </p:tav>
                                      </p:tavLst>
                                    </p:anim>
                                    <p:anim calcmode="lin" valueType="num">
                                      <p:cBhvr>
                                        <p:cTn id="20" dur="500" fill="hold"/>
                                        <p:tgtEl>
                                          <p:spTgt spid="34"/>
                                        </p:tgtEl>
                                        <p:attrNameLst>
                                          <p:attrName>ppt_h</p:attrName>
                                        </p:attrNameLst>
                                      </p:cBhvr>
                                      <p:tavLst>
                                        <p:tav tm="0">
                                          <p:val>
                                            <p:fltVal val="0"/>
                                          </p:val>
                                        </p:tav>
                                        <p:tav tm="100000">
                                          <p:val>
                                            <p:strVal val="#ppt_h"/>
                                          </p:val>
                                        </p:tav>
                                      </p:tavLst>
                                    </p:anim>
                                    <p:animEffect transition="in" filter="fade">
                                      <p:cBhvr>
                                        <p:cTn id="21" dur="500"/>
                                        <p:tgtEl>
                                          <p:spTgt spid="34"/>
                                        </p:tgtEl>
                                      </p:cBhvr>
                                    </p:animEffect>
                                  </p:childTnLst>
                                </p:cTn>
                              </p:par>
                              <p:par>
                                <p:cTn id="22" presetID="53" presetClass="entr" presetSubtype="16" fill="hold" nodeType="withEffect">
                                  <p:stCondLst>
                                    <p:cond delay="0"/>
                                  </p:stCondLst>
                                  <p:childTnLst>
                                    <p:set>
                                      <p:cBhvr>
                                        <p:cTn id="23" dur="1" fill="hold">
                                          <p:stCondLst>
                                            <p:cond delay="0"/>
                                          </p:stCondLst>
                                        </p:cTn>
                                        <p:tgtEl>
                                          <p:spTgt spid="33"/>
                                        </p:tgtEl>
                                        <p:attrNameLst>
                                          <p:attrName>style.visibility</p:attrName>
                                        </p:attrNameLst>
                                      </p:cBhvr>
                                      <p:to>
                                        <p:strVal val="visible"/>
                                      </p:to>
                                    </p:set>
                                    <p:anim calcmode="lin" valueType="num">
                                      <p:cBhvr>
                                        <p:cTn id="24" dur="500" fill="hold"/>
                                        <p:tgtEl>
                                          <p:spTgt spid="33"/>
                                        </p:tgtEl>
                                        <p:attrNameLst>
                                          <p:attrName>ppt_w</p:attrName>
                                        </p:attrNameLst>
                                      </p:cBhvr>
                                      <p:tavLst>
                                        <p:tav tm="0">
                                          <p:val>
                                            <p:fltVal val="0"/>
                                          </p:val>
                                        </p:tav>
                                        <p:tav tm="100000">
                                          <p:val>
                                            <p:strVal val="#ppt_w"/>
                                          </p:val>
                                        </p:tav>
                                      </p:tavLst>
                                    </p:anim>
                                    <p:anim calcmode="lin" valueType="num">
                                      <p:cBhvr>
                                        <p:cTn id="25" dur="500" fill="hold"/>
                                        <p:tgtEl>
                                          <p:spTgt spid="33"/>
                                        </p:tgtEl>
                                        <p:attrNameLst>
                                          <p:attrName>ppt_h</p:attrName>
                                        </p:attrNameLst>
                                      </p:cBhvr>
                                      <p:tavLst>
                                        <p:tav tm="0">
                                          <p:val>
                                            <p:fltVal val="0"/>
                                          </p:val>
                                        </p:tav>
                                        <p:tav tm="100000">
                                          <p:val>
                                            <p:strVal val="#ppt_h"/>
                                          </p:val>
                                        </p:tav>
                                      </p:tavLst>
                                    </p:anim>
                                    <p:animEffect transition="in" filter="fade">
                                      <p:cBhvr>
                                        <p:cTn id="2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3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a:ln>
            <a:solidFill>
              <a:schemeClr val="accent1">
                <a:shade val="50000"/>
              </a:schemeClr>
            </a:solidFill>
          </a:ln>
        </p:spPr>
        <p:txBody>
          <a:bodyPr>
            <a:normAutofit/>
          </a:bodyPr>
          <a:lstStyle/>
          <a:p>
            <a:r>
              <a:rPr lang="en-US" dirty="0" smtClean="0"/>
              <a:t>ATTITUDES OF A CHRISTIAN – P3</a:t>
            </a:r>
            <a:endParaRPr lang="en-US" dirty="0"/>
          </a:p>
        </p:txBody>
      </p:sp>
      <p:sp>
        <p:nvSpPr>
          <p:cNvPr id="8" name="TextBox 7"/>
          <p:cNvSpPr txBox="1"/>
          <p:nvPr/>
        </p:nvSpPr>
        <p:spPr>
          <a:xfrm>
            <a:off x="457200" y="1600200"/>
            <a:ext cx="8229600" cy="4524315"/>
          </a:xfrm>
          <a:prstGeom prst="rect">
            <a:avLst/>
          </a:prstGeom>
          <a:noFill/>
        </p:spPr>
        <p:txBody>
          <a:bodyPr wrap="square" rtlCol="0">
            <a:spAutoFit/>
          </a:bodyPr>
          <a:lstStyle/>
          <a:p>
            <a:pPr algn="ctr"/>
            <a:r>
              <a:rPr lang="en-US" sz="3200" dirty="0" smtClean="0"/>
              <a:t>The </a:t>
            </a:r>
            <a:r>
              <a:rPr lang="en-US" sz="3200" dirty="0"/>
              <a:t>Blue Letter Greek Lexicon defines </a:t>
            </a:r>
            <a:r>
              <a:rPr lang="en-US" sz="3200" dirty="0" smtClean="0"/>
              <a:t>the Greek word for </a:t>
            </a:r>
            <a:r>
              <a:rPr lang="en-US" sz="3200" dirty="0"/>
              <a:t>“</a:t>
            </a:r>
            <a:r>
              <a:rPr lang="en-US" sz="3200" b="1" dirty="0"/>
              <a:t>kind</a:t>
            </a:r>
            <a:r>
              <a:rPr lang="en-US" sz="3200" dirty="0"/>
              <a:t>” as “</a:t>
            </a:r>
            <a:r>
              <a:rPr lang="en-US" sz="3200" b="1" dirty="0"/>
              <a:t>fit, fit for use, useful, virtuous, good, manageable, mild, pleasant, kind, benevolent</a:t>
            </a:r>
            <a:r>
              <a:rPr lang="en-US" sz="3200" dirty="0"/>
              <a:t>”. </a:t>
            </a:r>
            <a:r>
              <a:rPr lang="en-US" sz="3200" dirty="0" smtClean="0"/>
              <a:t>This same word “</a:t>
            </a:r>
            <a:r>
              <a:rPr lang="en-US" sz="3200" b="1" dirty="0" smtClean="0"/>
              <a:t>kind</a:t>
            </a:r>
            <a:r>
              <a:rPr lang="en-US" sz="3200" dirty="0" smtClean="0"/>
              <a:t>” in </a:t>
            </a:r>
            <a:r>
              <a:rPr lang="en-US" sz="3200" b="1" dirty="0"/>
              <a:t>Luke 6:35 </a:t>
            </a:r>
            <a:r>
              <a:rPr lang="en-US" sz="3200" dirty="0"/>
              <a:t>and </a:t>
            </a:r>
            <a:r>
              <a:rPr lang="en-US" sz="3200" b="1" dirty="0"/>
              <a:t>Ephesians 4:32 </a:t>
            </a:r>
            <a:r>
              <a:rPr lang="en-US" sz="3200" dirty="0"/>
              <a:t>is translated “</a:t>
            </a:r>
            <a:r>
              <a:rPr lang="en-US" sz="3200" b="1" dirty="0"/>
              <a:t>easy</a:t>
            </a:r>
            <a:r>
              <a:rPr lang="en-US" sz="3200" dirty="0"/>
              <a:t>” in </a:t>
            </a:r>
            <a:r>
              <a:rPr lang="en-US" sz="3200" b="1" dirty="0"/>
              <a:t>Matthew 11:30 </a:t>
            </a:r>
            <a:r>
              <a:rPr lang="en-US" sz="3200" dirty="0"/>
              <a:t>with regard to the yoke the Lord has for His children, “</a:t>
            </a:r>
            <a:r>
              <a:rPr lang="en-US" sz="3200" b="1" dirty="0"/>
              <a:t>good</a:t>
            </a:r>
            <a:r>
              <a:rPr lang="en-US" sz="3200" dirty="0"/>
              <a:t>” as opposed to evil in </a:t>
            </a:r>
            <a:r>
              <a:rPr lang="en-US" sz="3200" b="1" dirty="0"/>
              <a:t>1 Corinthians 15:33</a:t>
            </a:r>
            <a:r>
              <a:rPr lang="en-US" sz="3200" dirty="0"/>
              <a:t>, and “</a:t>
            </a:r>
            <a:r>
              <a:rPr lang="en-US" sz="3200" b="1" dirty="0"/>
              <a:t>the goodness of God</a:t>
            </a:r>
            <a:r>
              <a:rPr lang="en-US" sz="3200" dirty="0"/>
              <a:t>” in </a:t>
            </a:r>
            <a:r>
              <a:rPr lang="en-US" sz="3200" b="1" dirty="0"/>
              <a:t>Romans 2:4</a:t>
            </a:r>
            <a:r>
              <a:rPr lang="en-US" sz="3200" dirty="0"/>
              <a:t>. </a:t>
            </a:r>
            <a:endParaRPr lang="en-US" dirty="0"/>
          </a:p>
        </p:txBody>
      </p:sp>
    </p:spTree>
    <p:extLst>
      <p:ext uri="{BB962C8B-B14F-4D97-AF65-F5344CB8AC3E}">
        <p14:creationId xmlns:p14="http://schemas.microsoft.com/office/powerpoint/2010/main" val="1745007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a:ln>
            <a:solidFill>
              <a:schemeClr val="accent1">
                <a:shade val="50000"/>
              </a:schemeClr>
            </a:solidFill>
          </a:ln>
        </p:spPr>
        <p:txBody>
          <a:bodyPr>
            <a:normAutofit/>
          </a:bodyPr>
          <a:lstStyle/>
          <a:p>
            <a:r>
              <a:rPr lang="en-US" dirty="0" smtClean="0"/>
              <a:t>ATTITUDES OF A CHRISTIAN – P3</a:t>
            </a:r>
            <a:endParaRPr lang="en-US" dirty="0"/>
          </a:p>
        </p:txBody>
      </p:sp>
      <p:sp>
        <p:nvSpPr>
          <p:cNvPr id="8" name="TextBox 7"/>
          <p:cNvSpPr txBox="1"/>
          <p:nvPr/>
        </p:nvSpPr>
        <p:spPr>
          <a:xfrm>
            <a:off x="457200" y="1600200"/>
            <a:ext cx="8229600" cy="1754326"/>
          </a:xfrm>
          <a:prstGeom prst="rect">
            <a:avLst/>
          </a:prstGeom>
          <a:noFill/>
        </p:spPr>
        <p:txBody>
          <a:bodyPr wrap="square" rtlCol="0">
            <a:spAutoFit/>
          </a:bodyPr>
          <a:lstStyle/>
          <a:p>
            <a:pPr algn="ctr"/>
            <a:r>
              <a:rPr lang="en-US" sz="3600" dirty="0"/>
              <a:t>The Greek word for “</a:t>
            </a:r>
            <a:r>
              <a:rPr lang="en-US" sz="3600" b="1" dirty="0"/>
              <a:t>tenderhearted</a:t>
            </a:r>
            <a:r>
              <a:rPr lang="en-US" sz="3600" dirty="0"/>
              <a:t>” could also be translated as “</a:t>
            </a:r>
            <a:r>
              <a:rPr lang="en-US" sz="3600" b="1" dirty="0"/>
              <a:t>having strong bowels</a:t>
            </a:r>
            <a:r>
              <a:rPr lang="en-US" sz="3600" dirty="0"/>
              <a:t>” or “</a:t>
            </a:r>
            <a:r>
              <a:rPr lang="en-US" sz="3600" b="1" dirty="0"/>
              <a:t>compassionate</a:t>
            </a:r>
            <a:r>
              <a:rPr lang="en-US" sz="3600" dirty="0"/>
              <a:t>”. </a:t>
            </a:r>
          </a:p>
        </p:txBody>
      </p:sp>
    </p:spTree>
    <p:extLst>
      <p:ext uri="{BB962C8B-B14F-4D97-AF65-F5344CB8AC3E}">
        <p14:creationId xmlns:p14="http://schemas.microsoft.com/office/powerpoint/2010/main" val="389200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a:ln>
            <a:solidFill>
              <a:schemeClr val="accent1">
                <a:shade val="50000"/>
              </a:schemeClr>
            </a:solidFill>
          </a:ln>
        </p:spPr>
        <p:txBody>
          <a:bodyPr>
            <a:normAutofit/>
          </a:bodyPr>
          <a:lstStyle/>
          <a:p>
            <a:r>
              <a:rPr lang="en-US" dirty="0" smtClean="0"/>
              <a:t>ATTITUDES OF A CHRISTIAN – P3</a:t>
            </a:r>
            <a:endParaRPr lang="en-US" dirty="0"/>
          </a:p>
        </p:txBody>
      </p:sp>
      <p:sp>
        <p:nvSpPr>
          <p:cNvPr id="8" name="TextBox 7"/>
          <p:cNvSpPr txBox="1"/>
          <p:nvPr/>
        </p:nvSpPr>
        <p:spPr>
          <a:xfrm>
            <a:off x="457200" y="1600200"/>
            <a:ext cx="8229600" cy="3416320"/>
          </a:xfrm>
          <a:prstGeom prst="rect">
            <a:avLst/>
          </a:prstGeom>
          <a:noFill/>
        </p:spPr>
        <p:txBody>
          <a:bodyPr wrap="square" rtlCol="0">
            <a:spAutoFit/>
          </a:bodyPr>
          <a:lstStyle/>
          <a:p>
            <a:pPr algn="ctr"/>
            <a:r>
              <a:rPr lang="en-US" sz="3600" dirty="0" smtClean="0"/>
              <a:t>The </a:t>
            </a:r>
            <a:r>
              <a:rPr lang="en-US" sz="3600" dirty="0"/>
              <a:t>Lord knows what our perfect yoke is. That yoke includes showing goodness to an evil world. And that goodness will require us to have an attitude of compassion, kindness, and tenderheartedness, even to those who may not deserve it. </a:t>
            </a:r>
          </a:p>
        </p:txBody>
      </p:sp>
    </p:spTree>
    <p:extLst>
      <p:ext uri="{BB962C8B-B14F-4D97-AF65-F5344CB8AC3E}">
        <p14:creationId xmlns:p14="http://schemas.microsoft.com/office/powerpoint/2010/main" val="4075273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loud 6"/>
          <p:cNvSpPr/>
          <p:nvPr/>
        </p:nvSpPr>
        <p:spPr>
          <a:xfrm>
            <a:off x="2608580" y="1895474"/>
            <a:ext cx="3918585" cy="2134551"/>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ATTITUDES OF A CHRISTIAN</a:t>
            </a:r>
            <a:endParaRPr lang="en-US" sz="3600" dirty="0"/>
          </a:p>
        </p:txBody>
      </p:sp>
      <p:cxnSp>
        <p:nvCxnSpPr>
          <p:cNvPr id="9" name="Straight Arrow Connector 8"/>
          <p:cNvCxnSpPr/>
          <p:nvPr/>
        </p:nvCxnSpPr>
        <p:spPr>
          <a:xfrm>
            <a:off x="2403758" y="1718441"/>
            <a:ext cx="985482" cy="5357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444407" y="919236"/>
            <a:ext cx="2705794" cy="105137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Humble &amp; Submissive</a:t>
            </a:r>
            <a:endParaRPr lang="en-US" sz="2800" b="1" dirty="0"/>
          </a:p>
        </p:txBody>
      </p:sp>
      <p:cxnSp>
        <p:nvCxnSpPr>
          <p:cNvPr id="30" name="Straight Arrow Connector 29"/>
          <p:cNvCxnSpPr/>
          <p:nvPr/>
        </p:nvCxnSpPr>
        <p:spPr>
          <a:xfrm flipH="1">
            <a:off x="3048000" y="3810000"/>
            <a:ext cx="470536" cy="5684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214130" y="3962400"/>
            <a:ext cx="3287376" cy="1143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Zealous/Eager &amp; Diligent</a:t>
            </a:r>
            <a:endParaRPr lang="en-US" sz="2800" b="1" dirty="0"/>
          </a:p>
        </p:txBody>
      </p:sp>
      <p:cxnSp>
        <p:nvCxnSpPr>
          <p:cNvPr id="35" name="Straight Arrow Connector 34"/>
          <p:cNvCxnSpPr>
            <a:stCxn id="38" idx="2"/>
          </p:cNvCxnSpPr>
          <p:nvPr/>
        </p:nvCxnSpPr>
        <p:spPr>
          <a:xfrm flipH="1" flipV="1">
            <a:off x="5985953" y="2536180"/>
            <a:ext cx="902406" cy="106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6888359" y="2110993"/>
            <a:ext cx="1718537" cy="87161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Joyful</a:t>
            </a:r>
            <a:endParaRPr lang="en-US" sz="3200" b="1" dirty="0"/>
          </a:p>
        </p:txBody>
      </p:sp>
      <p:cxnSp>
        <p:nvCxnSpPr>
          <p:cNvPr id="43" name="Straight Arrow Connector 42"/>
          <p:cNvCxnSpPr/>
          <p:nvPr/>
        </p:nvCxnSpPr>
        <p:spPr>
          <a:xfrm>
            <a:off x="5568392" y="3440100"/>
            <a:ext cx="1061008" cy="9383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6142032" y="4067570"/>
            <a:ext cx="2464864" cy="108505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Thankful &amp; Grateful</a:t>
            </a:r>
            <a:endParaRPr lang="en-US" sz="2800" b="1" dirty="0"/>
          </a:p>
        </p:txBody>
      </p:sp>
      <p:sp>
        <p:nvSpPr>
          <p:cNvPr id="47" name="TextBox 46"/>
          <p:cNvSpPr txBox="1"/>
          <p:nvPr/>
        </p:nvSpPr>
        <p:spPr>
          <a:xfrm>
            <a:off x="7315200" y="305098"/>
            <a:ext cx="1308756" cy="461665"/>
          </a:xfrm>
          <a:prstGeom prst="rect">
            <a:avLst/>
          </a:prstGeom>
          <a:noFill/>
          <a:ln>
            <a:solidFill>
              <a:schemeClr val="accent1">
                <a:shade val="50000"/>
              </a:schemeClr>
            </a:solidFill>
          </a:ln>
        </p:spPr>
        <p:txBody>
          <a:bodyPr wrap="none" rtlCol="0">
            <a:spAutoFit/>
          </a:bodyPr>
          <a:lstStyle/>
          <a:p>
            <a:r>
              <a:rPr lang="en-US" sz="2400" b="1" dirty="0" smtClean="0"/>
              <a:t>Parts 1-3</a:t>
            </a:r>
            <a:endParaRPr lang="en-US" sz="2400" b="1" dirty="0"/>
          </a:p>
        </p:txBody>
      </p:sp>
      <p:cxnSp>
        <p:nvCxnSpPr>
          <p:cNvPr id="12" name="Straight Arrow Connector 11"/>
          <p:cNvCxnSpPr/>
          <p:nvPr/>
        </p:nvCxnSpPr>
        <p:spPr>
          <a:xfrm flipH="1" flipV="1">
            <a:off x="2019300" y="2611554"/>
            <a:ext cx="838200" cy="663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134594" y="1986319"/>
            <a:ext cx="2288214" cy="92264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Content</a:t>
            </a:r>
            <a:endParaRPr lang="en-US" sz="3200" b="1" dirty="0"/>
          </a:p>
        </p:txBody>
      </p:sp>
      <p:cxnSp>
        <p:nvCxnSpPr>
          <p:cNvPr id="21" name="Straight Arrow Connector 20"/>
          <p:cNvCxnSpPr/>
          <p:nvPr/>
        </p:nvCxnSpPr>
        <p:spPr>
          <a:xfrm flipH="1">
            <a:off x="2291118" y="3390457"/>
            <a:ext cx="75688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105024" y="2982610"/>
            <a:ext cx="2333376" cy="9149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Giving &amp; Generous</a:t>
            </a:r>
            <a:endParaRPr lang="en-US" sz="2800" b="1" dirty="0"/>
          </a:p>
        </p:txBody>
      </p:sp>
      <p:cxnSp>
        <p:nvCxnSpPr>
          <p:cNvPr id="29" name="Straight Arrow Connector 28"/>
          <p:cNvCxnSpPr/>
          <p:nvPr/>
        </p:nvCxnSpPr>
        <p:spPr>
          <a:xfrm>
            <a:off x="5003057" y="3809999"/>
            <a:ext cx="1095839" cy="16002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5410202" y="1806329"/>
            <a:ext cx="838198" cy="5357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5067552" y="5181131"/>
            <a:ext cx="3162048" cy="12453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Patient &amp; Longsuffering </a:t>
            </a:r>
            <a:endParaRPr lang="en-US" sz="3200" b="1" dirty="0"/>
          </a:p>
        </p:txBody>
      </p:sp>
      <p:cxnSp>
        <p:nvCxnSpPr>
          <p:cNvPr id="23" name="Straight Arrow Connector 22"/>
          <p:cNvCxnSpPr/>
          <p:nvPr/>
        </p:nvCxnSpPr>
        <p:spPr>
          <a:xfrm flipH="1" flipV="1">
            <a:off x="5818656" y="3217784"/>
            <a:ext cx="1050608" cy="3158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3962400" y="3732049"/>
            <a:ext cx="542926" cy="15257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1164481" y="5090685"/>
            <a:ext cx="3838576" cy="16296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Compassionate/Tenderhearted/</a:t>
            </a:r>
          </a:p>
          <a:p>
            <a:pPr algn="ctr"/>
            <a:r>
              <a:rPr lang="en-US" sz="2800" b="1" dirty="0" smtClean="0"/>
              <a:t>Kind</a:t>
            </a:r>
            <a:endParaRPr lang="en-US" sz="2800" b="1" dirty="0"/>
          </a:p>
        </p:txBody>
      </p:sp>
      <p:sp>
        <p:nvSpPr>
          <p:cNvPr id="36" name="Oval 35"/>
          <p:cNvSpPr/>
          <p:nvPr/>
        </p:nvSpPr>
        <p:spPr>
          <a:xfrm>
            <a:off x="6629400" y="3037341"/>
            <a:ext cx="2327050" cy="99268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Bold &amp; Confident</a:t>
            </a:r>
            <a:endParaRPr lang="en-US" sz="2800" b="1" dirty="0"/>
          </a:p>
        </p:txBody>
      </p:sp>
      <p:sp>
        <p:nvSpPr>
          <p:cNvPr id="55" name="Oval 54"/>
          <p:cNvSpPr/>
          <p:nvPr/>
        </p:nvSpPr>
        <p:spPr>
          <a:xfrm>
            <a:off x="5795948" y="997469"/>
            <a:ext cx="3038504" cy="106680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Peaceful &amp; Peacemaking</a:t>
            </a:r>
            <a:endParaRPr lang="en-US" sz="2800" b="1" dirty="0"/>
          </a:p>
        </p:txBody>
      </p:sp>
    </p:spTree>
    <p:extLst>
      <p:ext uri="{BB962C8B-B14F-4D97-AF65-F5344CB8AC3E}">
        <p14:creationId xmlns:p14="http://schemas.microsoft.com/office/powerpoint/2010/main" val="138917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par>
                                <p:cTn id="10" presetID="53" presetClass="entr" presetSubtype="16" fill="hold" nodeType="with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p:cTn id="12" dur="500" fill="hold"/>
                                        <p:tgtEl>
                                          <p:spTgt spid="23"/>
                                        </p:tgtEl>
                                        <p:attrNameLst>
                                          <p:attrName>ppt_w</p:attrName>
                                        </p:attrNameLst>
                                      </p:cBhvr>
                                      <p:tavLst>
                                        <p:tav tm="0">
                                          <p:val>
                                            <p:fltVal val="0"/>
                                          </p:val>
                                        </p:tav>
                                        <p:tav tm="100000">
                                          <p:val>
                                            <p:strVal val="#ppt_w"/>
                                          </p:val>
                                        </p:tav>
                                      </p:tavLst>
                                    </p:anim>
                                    <p:anim calcmode="lin" valueType="num">
                                      <p:cBhvr>
                                        <p:cTn id="13" dur="500" fill="hold"/>
                                        <p:tgtEl>
                                          <p:spTgt spid="23"/>
                                        </p:tgtEl>
                                        <p:attrNameLst>
                                          <p:attrName>ppt_h</p:attrName>
                                        </p:attrNameLst>
                                      </p:cBhvr>
                                      <p:tavLst>
                                        <p:tav tm="0">
                                          <p:val>
                                            <p:fltVal val="0"/>
                                          </p:val>
                                        </p:tav>
                                        <p:tav tm="100000">
                                          <p:val>
                                            <p:strVal val="#ppt_h"/>
                                          </p:val>
                                        </p:tav>
                                      </p:tavLst>
                                    </p:anim>
                                    <p:animEffect transition="in" filter="fade">
                                      <p:cBhvr>
                                        <p:cTn id="1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a:ln>
            <a:solidFill>
              <a:schemeClr val="accent1">
                <a:shade val="50000"/>
              </a:schemeClr>
            </a:solidFill>
          </a:ln>
        </p:spPr>
        <p:txBody>
          <a:bodyPr>
            <a:normAutofit/>
          </a:bodyPr>
          <a:lstStyle/>
          <a:p>
            <a:r>
              <a:rPr lang="en-US" dirty="0" smtClean="0"/>
              <a:t>ATTITUDES OF A CHRISTIAN – P3</a:t>
            </a:r>
            <a:endParaRPr lang="en-US" dirty="0"/>
          </a:p>
        </p:txBody>
      </p:sp>
      <p:sp>
        <p:nvSpPr>
          <p:cNvPr id="8" name="TextBox 7"/>
          <p:cNvSpPr txBox="1"/>
          <p:nvPr/>
        </p:nvSpPr>
        <p:spPr>
          <a:xfrm>
            <a:off x="457200" y="1600200"/>
            <a:ext cx="8229600" cy="3416320"/>
          </a:xfrm>
          <a:prstGeom prst="rect">
            <a:avLst/>
          </a:prstGeom>
          <a:noFill/>
        </p:spPr>
        <p:txBody>
          <a:bodyPr wrap="square" rtlCol="0">
            <a:spAutoFit/>
          </a:bodyPr>
          <a:lstStyle/>
          <a:p>
            <a:pPr algn="ctr"/>
            <a:r>
              <a:rPr lang="en-US" sz="3600" dirty="0"/>
              <a:t>How about you Christians here this morning? </a:t>
            </a:r>
            <a:endParaRPr lang="en-US" sz="3600" dirty="0" smtClean="0"/>
          </a:p>
          <a:p>
            <a:pPr algn="ctr"/>
            <a:endParaRPr lang="en-US" sz="3600" dirty="0" smtClean="0"/>
          </a:p>
          <a:p>
            <a:pPr algn="ctr"/>
            <a:r>
              <a:rPr lang="en-US" sz="3600" b="1" dirty="0" smtClean="0"/>
              <a:t>Can </a:t>
            </a:r>
            <a:r>
              <a:rPr lang="en-US" sz="3600" b="1" dirty="0"/>
              <a:t>you with boldness and confidence say that you are shining the attitudes of Jesus in your life (Matthew 5:13-16)?  </a:t>
            </a:r>
          </a:p>
        </p:txBody>
      </p:sp>
    </p:spTree>
    <p:extLst>
      <p:ext uri="{BB962C8B-B14F-4D97-AF65-F5344CB8AC3E}">
        <p14:creationId xmlns:p14="http://schemas.microsoft.com/office/powerpoint/2010/main" val="3651879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a:ln>
            <a:solidFill>
              <a:schemeClr val="accent1">
                <a:shade val="50000"/>
              </a:schemeClr>
            </a:solidFill>
          </a:ln>
        </p:spPr>
        <p:txBody>
          <a:bodyPr>
            <a:normAutofit/>
          </a:bodyPr>
          <a:lstStyle/>
          <a:p>
            <a:r>
              <a:rPr lang="en-US" dirty="0" smtClean="0"/>
              <a:t>ATTITUDES OF A CHRISTIAN – P3</a:t>
            </a:r>
            <a:endParaRPr lang="en-US" dirty="0"/>
          </a:p>
        </p:txBody>
      </p:sp>
      <p:sp>
        <p:nvSpPr>
          <p:cNvPr id="8" name="TextBox 7"/>
          <p:cNvSpPr txBox="1"/>
          <p:nvPr/>
        </p:nvSpPr>
        <p:spPr>
          <a:xfrm>
            <a:off x="457200" y="1600200"/>
            <a:ext cx="8229600" cy="3477875"/>
          </a:xfrm>
          <a:prstGeom prst="rect">
            <a:avLst/>
          </a:prstGeom>
          <a:noFill/>
        </p:spPr>
        <p:txBody>
          <a:bodyPr wrap="square" rtlCol="0">
            <a:spAutoFit/>
          </a:bodyPr>
          <a:lstStyle/>
          <a:p>
            <a:pPr algn="ctr"/>
            <a:r>
              <a:rPr lang="en-US" sz="4400" dirty="0" smtClean="0"/>
              <a:t>How about you </a:t>
            </a:r>
            <a:r>
              <a:rPr lang="en-US" sz="4400" dirty="0"/>
              <a:t>who are not </a:t>
            </a:r>
            <a:r>
              <a:rPr lang="en-US" sz="4400" dirty="0" smtClean="0"/>
              <a:t>Christians this morning? </a:t>
            </a:r>
          </a:p>
          <a:p>
            <a:pPr algn="ctr"/>
            <a:endParaRPr lang="en-US" sz="4400" b="1" dirty="0"/>
          </a:p>
          <a:p>
            <a:pPr algn="ctr"/>
            <a:r>
              <a:rPr lang="en-US" sz="4400" b="1" dirty="0" smtClean="0"/>
              <a:t>Do </a:t>
            </a:r>
            <a:r>
              <a:rPr lang="en-US" sz="4400" b="1" dirty="0"/>
              <a:t>you feel confident if you were to face the Lord today? </a:t>
            </a:r>
          </a:p>
        </p:txBody>
      </p:sp>
    </p:spTree>
    <p:extLst>
      <p:ext uri="{BB962C8B-B14F-4D97-AF65-F5344CB8AC3E}">
        <p14:creationId xmlns:p14="http://schemas.microsoft.com/office/powerpoint/2010/main" val="315911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p:cTn id="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TotalTime>
  <Words>328</Words>
  <Application>Microsoft Office PowerPoint</Application>
  <PresentationFormat>On-screen Show (4:3)</PresentationFormat>
  <Paragraphs>48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ATTITUDES OF A CHRISTIAN – P3</vt:lpstr>
      <vt:lpstr>ATTITUDES OF A CHRISTIAN – P3</vt:lpstr>
      <vt:lpstr>ATTITUDES OF A CHRISTIAN – P3</vt:lpstr>
      <vt:lpstr>PowerPoint Presentation</vt:lpstr>
      <vt:lpstr>ATTITUDES OF A CHRISTIAN – P3</vt:lpstr>
      <vt:lpstr>ATTITUDES OF A CHRISTIAN – P3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dc:creator>
  <cp:lastModifiedBy>Murray</cp:lastModifiedBy>
  <cp:revision>27</cp:revision>
  <dcterms:created xsi:type="dcterms:W3CDTF">2014-02-22T02:38:11Z</dcterms:created>
  <dcterms:modified xsi:type="dcterms:W3CDTF">2014-04-19T12:11:28Z</dcterms:modified>
</cp:coreProperties>
</file>