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18" r:id="rId2"/>
    <p:sldId id="315" r:id="rId3"/>
    <p:sldId id="317" r:id="rId4"/>
    <p:sldId id="313" r:id="rId5"/>
    <p:sldId id="310" r:id="rId6"/>
    <p:sldId id="316" r:id="rId7"/>
    <p:sldId id="319" r:id="rId8"/>
    <p:sldId id="320" r:id="rId9"/>
  </p:sldIdLst>
  <p:sldSz cx="9144000" cy="6858000" type="screen4x3"/>
  <p:notesSz cx="7077075" cy="90773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0000"/>
    <a:srgbClr val="EFFC42"/>
    <a:srgbClr val="FA553A"/>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9" autoAdjust="0"/>
    <p:restoredTop sz="94660"/>
  </p:normalViewPr>
  <p:slideViewPr>
    <p:cSldViewPr>
      <p:cViewPr varScale="1">
        <p:scale>
          <a:sx n="69" d="100"/>
          <a:sy n="69" d="100"/>
        </p:scale>
        <p:origin x="-154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6705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sz="quarter" idx="1"/>
          </p:nvPr>
        </p:nvSpPr>
        <p:spPr bwMode="auto">
          <a:xfrm>
            <a:off x="4010025" y="0"/>
            <a:ext cx="306705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8676" name="Rectangle 4"/>
          <p:cNvSpPr>
            <a:spLocks noGrp="1" noChangeArrowheads="1"/>
          </p:cNvSpPr>
          <p:nvPr>
            <p:ph type="ftr" sz="quarter" idx="2"/>
          </p:nvPr>
        </p:nvSpPr>
        <p:spPr bwMode="auto">
          <a:xfrm>
            <a:off x="0" y="8623300"/>
            <a:ext cx="306705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7" name="Rectangle 5"/>
          <p:cNvSpPr>
            <a:spLocks noGrp="1" noChangeArrowheads="1"/>
          </p:cNvSpPr>
          <p:nvPr>
            <p:ph type="sldNum" sz="quarter" idx="3"/>
          </p:nvPr>
        </p:nvSpPr>
        <p:spPr bwMode="auto">
          <a:xfrm>
            <a:off x="4010025" y="8623300"/>
            <a:ext cx="306705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DED9B48-E534-4430-9AB7-843B2F985549}" type="slidenum">
              <a:rPr lang="en-US"/>
              <a:pPr>
                <a:defRPr/>
              </a:pPr>
              <a:t>‹#›</a:t>
            </a:fld>
            <a:endParaRPr lang="en-US"/>
          </a:p>
        </p:txBody>
      </p:sp>
    </p:spTree>
    <p:extLst>
      <p:ext uri="{BB962C8B-B14F-4D97-AF65-F5344CB8AC3E}">
        <p14:creationId xmlns:p14="http://schemas.microsoft.com/office/powerpoint/2010/main" val="22968124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6705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4339" name="Rectangle 3"/>
          <p:cNvSpPr>
            <a:spLocks noGrp="1" noChangeArrowheads="1"/>
          </p:cNvSpPr>
          <p:nvPr>
            <p:ph type="dt" idx="1"/>
          </p:nvPr>
        </p:nvSpPr>
        <p:spPr bwMode="auto">
          <a:xfrm>
            <a:off x="4008438" y="0"/>
            <a:ext cx="306705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124" name="Rectangle 4"/>
          <p:cNvSpPr>
            <a:spLocks noGrp="1" noRot="1" noChangeAspect="1" noChangeArrowheads="1" noTextEdit="1"/>
          </p:cNvSpPr>
          <p:nvPr>
            <p:ph type="sldImg" idx="2"/>
          </p:nvPr>
        </p:nvSpPr>
        <p:spPr bwMode="auto">
          <a:xfrm>
            <a:off x="1270000" y="681038"/>
            <a:ext cx="4538663" cy="34036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708025" y="4311650"/>
            <a:ext cx="5661025" cy="40846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621713"/>
            <a:ext cx="306705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4343" name="Rectangle 7"/>
          <p:cNvSpPr>
            <a:spLocks noGrp="1" noChangeArrowheads="1"/>
          </p:cNvSpPr>
          <p:nvPr>
            <p:ph type="sldNum" sz="quarter" idx="5"/>
          </p:nvPr>
        </p:nvSpPr>
        <p:spPr bwMode="auto">
          <a:xfrm>
            <a:off x="4008438" y="8621713"/>
            <a:ext cx="306705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7C67E99-2C52-4277-A8A7-DE5B691C59F8}" type="slidenum">
              <a:rPr lang="en-US"/>
              <a:pPr>
                <a:defRPr/>
              </a:pPr>
              <a:t>‹#›</a:t>
            </a:fld>
            <a:endParaRPr lang="en-US"/>
          </a:p>
        </p:txBody>
      </p:sp>
    </p:spTree>
    <p:extLst>
      <p:ext uri="{BB962C8B-B14F-4D97-AF65-F5344CB8AC3E}">
        <p14:creationId xmlns:p14="http://schemas.microsoft.com/office/powerpoint/2010/main" val="32826652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5354F0-ED53-49F2-8DD1-DE65A1F728CD}" type="slidenum">
              <a:rPr lang="en-US"/>
              <a:pPr>
                <a:defRPr/>
              </a:pPr>
              <a:t>‹#›</a:t>
            </a:fld>
            <a:endParaRPr lang="en-US"/>
          </a:p>
        </p:txBody>
      </p:sp>
    </p:spTree>
    <p:extLst>
      <p:ext uri="{BB962C8B-B14F-4D97-AF65-F5344CB8AC3E}">
        <p14:creationId xmlns:p14="http://schemas.microsoft.com/office/powerpoint/2010/main" val="242076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799D09-088B-41A0-9E6E-6ECA07DB08AC}" type="slidenum">
              <a:rPr lang="en-US"/>
              <a:pPr>
                <a:defRPr/>
              </a:pPr>
              <a:t>‹#›</a:t>
            </a:fld>
            <a:endParaRPr lang="en-US"/>
          </a:p>
        </p:txBody>
      </p:sp>
    </p:spTree>
    <p:extLst>
      <p:ext uri="{BB962C8B-B14F-4D97-AF65-F5344CB8AC3E}">
        <p14:creationId xmlns:p14="http://schemas.microsoft.com/office/powerpoint/2010/main" val="1856886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679595-A6C2-4E9F-9241-DCEE51782421}" type="slidenum">
              <a:rPr lang="en-US"/>
              <a:pPr>
                <a:defRPr/>
              </a:pPr>
              <a:t>‹#›</a:t>
            </a:fld>
            <a:endParaRPr lang="en-US"/>
          </a:p>
        </p:txBody>
      </p:sp>
    </p:spTree>
    <p:extLst>
      <p:ext uri="{BB962C8B-B14F-4D97-AF65-F5344CB8AC3E}">
        <p14:creationId xmlns:p14="http://schemas.microsoft.com/office/powerpoint/2010/main" val="4275002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61481C-A5FE-42E1-85F2-3C0D0FB1C891}" type="slidenum">
              <a:rPr lang="en-US"/>
              <a:pPr>
                <a:defRPr/>
              </a:pPr>
              <a:t>‹#›</a:t>
            </a:fld>
            <a:endParaRPr lang="en-US"/>
          </a:p>
        </p:txBody>
      </p:sp>
    </p:spTree>
    <p:extLst>
      <p:ext uri="{BB962C8B-B14F-4D97-AF65-F5344CB8AC3E}">
        <p14:creationId xmlns:p14="http://schemas.microsoft.com/office/powerpoint/2010/main" val="3000462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C5E52F-8214-4095-86B9-7F1269BB7CFF}" type="slidenum">
              <a:rPr lang="en-US"/>
              <a:pPr>
                <a:defRPr/>
              </a:pPr>
              <a:t>‹#›</a:t>
            </a:fld>
            <a:endParaRPr lang="en-US"/>
          </a:p>
        </p:txBody>
      </p:sp>
    </p:spTree>
    <p:extLst>
      <p:ext uri="{BB962C8B-B14F-4D97-AF65-F5344CB8AC3E}">
        <p14:creationId xmlns:p14="http://schemas.microsoft.com/office/powerpoint/2010/main" val="923881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3C582CC-D03B-4D5C-B0F6-67B4FF6146D8}" type="slidenum">
              <a:rPr lang="en-US"/>
              <a:pPr>
                <a:defRPr/>
              </a:pPr>
              <a:t>‹#›</a:t>
            </a:fld>
            <a:endParaRPr lang="en-US"/>
          </a:p>
        </p:txBody>
      </p:sp>
    </p:spTree>
    <p:extLst>
      <p:ext uri="{BB962C8B-B14F-4D97-AF65-F5344CB8AC3E}">
        <p14:creationId xmlns:p14="http://schemas.microsoft.com/office/powerpoint/2010/main" val="1406432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5C04A11-750C-4E8E-9661-6C0463969A7A}" type="slidenum">
              <a:rPr lang="en-US"/>
              <a:pPr>
                <a:defRPr/>
              </a:pPr>
              <a:t>‹#›</a:t>
            </a:fld>
            <a:endParaRPr lang="en-US"/>
          </a:p>
        </p:txBody>
      </p:sp>
    </p:spTree>
    <p:extLst>
      <p:ext uri="{BB962C8B-B14F-4D97-AF65-F5344CB8AC3E}">
        <p14:creationId xmlns:p14="http://schemas.microsoft.com/office/powerpoint/2010/main" val="3993579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5E8336A-D69F-4734-9A9F-1CA0A30850A5}" type="slidenum">
              <a:rPr lang="en-US"/>
              <a:pPr>
                <a:defRPr/>
              </a:pPr>
              <a:t>‹#›</a:t>
            </a:fld>
            <a:endParaRPr lang="en-US"/>
          </a:p>
        </p:txBody>
      </p:sp>
    </p:spTree>
    <p:extLst>
      <p:ext uri="{BB962C8B-B14F-4D97-AF65-F5344CB8AC3E}">
        <p14:creationId xmlns:p14="http://schemas.microsoft.com/office/powerpoint/2010/main" val="2549060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C433D38-E621-4BFE-8B00-2564940057EA}" type="slidenum">
              <a:rPr lang="en-US"/>
              <a:pPr>
                <a:defRPr/>
              </a:pPr>
              <a:t>‹#›</a:t>
            </a:fld>
            <a:endParaRPr lang="en-US"/>
          </a:p>
        </p:txBody>
      </p:sp>
    </p:spTree>
    <p:extLst>
      <p:ext uri="{BB962C8B-B14F-4D97-AF65-F5344CB8AC3E}">
        <p14:creationId xmlns:p14="http://schemas.microsoft.com/office/powerpoint/2010/main" val="643422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DDC673C-EEA0-42B4-A74B-5EF11F5D766D}" type="slidenum">
              <a:rPr lang="en-US"/>
              <a:pPr>
                <a:defRPr/>
              </a:pPr>
              <a:t>‹#›</a:t>
            </a:fld>
            <a:endParaRPr lang="en-US"/>
          </a:p>
        </p:txBody>
      </p:sp>
    </p:spTree>
    <p:extLst>
      <p:ext uri="{BB962C8B-B14F-4D97-AF65-F5344CB8AC3E}">
        <p14:creationId xmlns:p14="http://schemas.microsoft.com/office/powerpoint/2010/main" val="116947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B3CA7FA-106E-45F3-A6BB-E0BE97D3CFE0}" type="slidenum">
              <a:rPr lang="en-US"/>
              <a:pPr>
                <a:defRPr/>
              </a:pPr>
              <a:t>‹#›</a:t>
            </a:fld>
            <a:endParaRPr lang="en-US"/>
          </a:p>
        </p:txBody>
      </p:sp>
    </p:spTree>
    <p:extLst>
      <p:ext uri="{BB962C8B-B14F-4D97-AF65-F5344CB8AC3E}">
        <p14:creationId xmlns:p14="http://schemas.microsoft.com/office/powerpoint/2010/main" val="1400095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0C1FF80-614D-4883-8ECA-9EF785A1BE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ctrTitle" idx="4294967295"/>
          </p:nvPr>
        </p:nvSpPr>
        <p:spPr>
          <a:xfrm>
            <a:off x="381000" y="1905000"/>
            <a:ext cx="8382000" cy="1524000"/>
          </a:xfrm>
        </p:spPr>
        <p:txBody>
          <a:bodyPr/>
          <a:lstStyle/>
          <a:p>
            <a:pPr eaLnBrk="1" hangingPunct="1"/>
            <a:r>
              <a:rPr lang="en-US" b="1" dirty="0" smtClean="0">
                <a:solidFill>
                  <a:srgbClr val="00B0F0"/>
                </a:solidFill>
                <a:effectLst>
                  <a:outerShdw blurRad="38100" dist="38100" dir="2700000" algn="tl">
                    <a:srgbClr val="000000">
                      <a:alpha val="43137"/>
                    </a:srgbClr>
                  </a:outerShdw>
                </a:effectLst>
              </a:rPr>
              <a:t>“CALLING ON THE NAME OF THE LORD” (Part 2)</a:t>
            </a:r>
          </a:p>
        </p:txBody>
      </p:sp>
    </p:spTree>
    <p:extLst>
      <p:ext uri="{BB962C8B-B14F-4D97-AF65-F5344CB8AC3E}">
        <p14:creationId xmlns:p14="http://schemas.microsoft.com/office/powerpoint/2010/main" val="3019090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266700" y="1447800"/>
            <a:ext cx="8610600" cy="4267200"/>
          </a:xfrm>
          <a:extLst>
            <a:ext uri="{909E8E84-426E-40DD-AFC4-6F175D3DCCD1}">
              <a14:hiddenFill xmlns:a14="http://schemas.microsoft.com/office/drawing/2010/main">
                <a:solidFill>
                  <a:srgbClr val="EFFC42"/>
                </a:solidFill>
              </a14:hiddenFill>
            </a:ext>
          </a:extLst>
        </p:spPr>
        <p:txBody>
          <a:bodyPr/>
          <a:lstStyle/>
          <a:p>
            <a:pPr>
              <a:lnSpc>
                <a:spcPct val="114000"/>
              </a:lnSpc>
            </a:pPr>
            <a:r>
              <a:rPr lang="en-US" sz="2400" b="1" dirty="0" smtClean="0">
                <a:solidFill>
                  <a:srgbClr val="EFFC42"/>
                </a:solidFill>
              </a:rPr>
              <a:t>“call on the name of Jesus Christ our Lord”                   	</a:t>
            </a:r>
            <a:r>
              <a:rPr lang="en-US" sz="2400" b="1" dirty="0" smtClean="0">
                <a:solidFill>
                  <a:schemeClr val="bg1"/>
                </a:solidFill>
              </a:rPr>
              <a:t>(1 Corinthians 1:2)</a:t>
            </a:r>
            <a:r>
              <a:rPr lang="en-US" sz="2400" b="1" dirty="0" smtClean="0"/>
              <a:t> </a:t>
            </a:r>
          </a:p>
          <a:p>
            <a:pPr lvl="1">
              <a:lnSpc>
                <a:spcPct val="114000"/>
              </a:lnSpc>
            </a:pPr>
            <a:r>
              <a:rPr lang="en-US" sz="2000" b="1" dirty="0" smtClean="0">
                <a:solidFill>
                  <a:srgbClr val="FFFF00"/>
                </a:solidFill>
              </a:rPr>
              <a:t>the calling included sanctification </a:t>
            </a:r>
            <a:r>
              <a:rPr lang="en-US" sz="2000" b="1" dirty="0" smtClean="0">
                <a:solidFill>
                  <a:schemeClr val="bg1"/>
                </a:solidFill>
              </a:rPr>
              <a:t>(1 Cor. 6:11) </a:t>
            </a:r>
            <a:r>
              <a:rPr lang="en-US" sz="2000" b="1" dirty="0" smtClean="0">
                <a:solidFill>
                  <a:srgbClr val="FFFF00"/>
                </a:solidFill>
              </a:rPr>
              <a:t>, belief </a:t>
            </a:r>
            <a:r>
              <a:rPr lang="en-US" sz="2000" b="1" dirty="0" smtClean="0">
                <a:solidFill>
                  <a:schemeClr val="bg1"/>
                </a:solidFill>
              </a:rPr>
              <a:t>(1 Cor. 3:5)</a:t>
            </a:r>
            <a:r>
              <a:rPr lang="en-US" sz="2000" b="1" dirty="0" smtClean="0">
                <a:solidFill>
                  <a:srgbClr val="FFFF00"/>
                </a:solidFill>
              </a:rPr>
              <a:t>, repentance </a:t>
            </a:r>
            <a:r>
              <a:rPr lang="en-US" sz="2000" b="1" dirty="0" smtClean="0">
                <a:solidFill>
                  <a:schemeClr val="bg1"/>
                </a:solidFill>
              </a:rPr>
              <a:t>(2 Cor. 7:9-10)</a:t>
            </a:r>
            <a:r>
              <a:rPr lang="en-US" sz="2000" b="1" dirty="0" smtClean="0">
                <a:solidFill>
                  <a:srgbClr val="FFFF00"/>
                </a:solidFill>
              </a:rPr>
              <a:t>, and baptism </a:t>
            </a:r>
            <a:r>
              <a:rPr lang="en-US" sz="2000" b="1" dirty="0" smtClean="0">
                <a:solidFill>
                  <a:schemeClr val="bg1"/>
                </a:solidFill>
              </a:rPr>
              <a:t>(1 Cor. 12:13)</a:t>
            </a:r>
            <a:r>
              <a:rPr lang="en-US" sz="2000" b="1" dirty="0" smtClean="0">
                <a:solidFill>
                  <a:srgbClr val="FFFF00"/>
                </a:solidFill>
              </a:rPr>
              <a:t>.    </a:t>
            </a:r>
          </a:p>
          <a:p>
            <a:pPr>
              <a:lnSpc>
                <a:spcPct val="114000"/>
              </a:lnSpc>
            </a:pPr>
            <a:r>
              <a:rPr lang="en-US" sz="2400" b="1" dirty="0" smtClean="0">
                <a:solidFill>
                  <a:srgbClr val="EFFC42"/>
                </a:solidFill>
              </a:rPr>
              <a:t>“call on the Lord”</a:t>
            </a:r>
            <a:r>
              <a:rPr lang="en-US" sz="2400" b="1" dirty="0" smtClean="0"/>
              <a:t> </a:t>
            </a:r>
            <a:r>
              <a:rPr lang="en-US" sz="2400" b="1" dirty="0" smtClean="0">
                <a:solidFill>
                  <a:schemeClr val="bg1"/>
                </a:solidFill>
              </a:rPr>
              <a:t>(2 Timothy 2:22)</a:t>
            </a:r>
          </a:p>
          <a:p>
            <a:pPr>
              <a:lnSpc>
                <a:spcPct val="114000"/>
              </a:lnSpc>
            </a:pPr>
            <a:r>
              <a:rPr lang="en-US" sz="2400" b="1" dirty="0" smtClean="0">
                <a:solidFill>
                  <a:srgbClr val="EFFC42"/>
                </a:solidFill>
              </a:rPr>
              <a:t>“call on the Father”</a:t>
            </a:r>
            <a:r>
              <a:rPr lang="en-US" sz="2400" b="1" dirty="0" smtClean="0"/>
              <a:t> </a:t>
            </a:r>
            <a:r>
              <a:rPr lang="en-US" sz="2400" b="1" dirty="0" smtClean="0">
                <a:solidFill>
                  <a:schemeClr val="bg1"/>
                </a:solidFill>
              </a:rPr>
              <a:t>(1 Peter 1:17-23) </a:t>
            </a:r>
          </a:p>
          <a:p>
            <a:pPr>
              <a:lnSpc>
                <a:spcPct val="114000"/>
              </a:lnSpc>
            </a:pPr>
            <a:r>
              <a:rPr lang="en-US" sz="2400" b="1" dirty="0" smtClean="0">
                <a:solidFill>
                  <a:srgbClr val="EFFC42"/>
                </a:solidFill>
              </a:rPr>
              <a:t>“Him who called us”</a:t>
            </a:r>
            <a:r>
              <a:rPr lang="en-US" sz="2400" b="1" dirty="0" smtClean="0"/>
              <a:t> </a:t>
            </a:r>
            <a:r>
              <a:rPr lang="en-US" sz="2400" b="1" dirty="0" smtClean="0">
                <a:solidFill>
                  <a:schemeClr val="bg1"/>
                </a:solidFill>
              </a:rPr>
              <a:t>(2 Peter 1:1-11)</a:t>
            </a:r>
            <a:r>
              <a:rPr lang="en-US" sz="2400" b="1" dirty="0" smtClean="0"/>
              <a:t>   </a:t>
            </a:r>
          </a:p>
          <a:p>
            <a:pPr lvl="1">
              <a:lnSpc>
                <a:spcPct val="114000"/>
              </a:lnSpc>
            </a:pPr>
            <a:r>
              <a:rPr lang="en-US" sz="2000" b="1" dirty="0" smtClean="0">
                <a:solidFill>
                  <a:srgbClr val="EFFC42"/>
                </a:solidFill>
              </a:rPr>
              <a:t>“make your call and election sure” </a:t>
            </a:r>
            <a:r>
              <a:rPr lang="en-US" sz="2000" b="1" dirty="0" smtClean="0">
                <a:solidFill>
                  <a:schemeClr val="bg1"/>
                </a:solidFill>
              </a:rPr>
              <a:t>(verse 10) </a:t>
            </a:r>
          </a:p>
          <a:p>
            <a:pPr>
              <a:lnSpc>
                <a:spcPct val="114000"/>
              </a:lnSpc>
            </a:pPr>
            <a:r>
              <a:rPr lang="en-US" sz="2400" b="1" dirty="0" smtClean="0">
                <a:solidFill>
                  <a:srgbClr val="EFFC42"/>
                </a:solidFill>
              </a:rPr>
              <a:t>“call of God in Christ Jesus” </a:t>
            </a:r>
            <a:r>
              <a:rPr lang="en-US" sz="2400" b="1" dirty="0" smtClean="0">
                <a:solidFill>
                  <a:schemeClr val="bg1"/>
                </a:solidFill>
              </a:rPr>
              <a:t>(Philippians 3:8-4:1, 9)</a:t>
            </a:r>
            <a:r>
              <a:rPr lang="en-US" sz="2400" b="1" dirty="0" smtClean="0"/>
              <a:t> </a:t>
            </a:r>
          </a:p>
        </p:txBody>
      </p:sp>
      <p:sp>
        <p:nvSpPr>
          <p:cNvPr id="4" name="Rectangle 4"/>
          <p:cNvSpPr>
            <a:spLocks noChangeArrowheads="1"/>
          </p:cNvSpPr>
          <p:nvPr/>
        </p:nvSpPr>
        <p:spPr bwMode="auto">
          <a:xfrm>
            <a:off x="0" y="5334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3200" b="1" dirty="0" smtClean="0">
                <a:solidFill>
                  <a:srgbClr val="00B0F0"/>
                </a:solidFill>
                <a:effectLst>
                  <a:outerShdw blurRad="38100" dist="38100" dir="2700000" algn="tl">
                    <a:srgbClr val="000000">
                      <a:alpha val="43137"/>
                    </a:srgbClr>
                  </a:outerShdw>
                </a:effectLst>
              </a:rPr>
              <a:t>CALLING ON THE NAME OF THE LORD</a:t>
            </a:r>
            <a:endParaRPr lang="en-US" sz="3200" b="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3369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0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0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120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120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5334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3200" b="1" dirty="0" smtClean="0">
                <a:solidFill>
                  <a:srgbClr val="00B0F0"/>
                </a:solidFill>
                <a:effectLst>
                  <a:outerShdw blurRad="38100" dist="38100" dir="2700000" algn="tl">
                    <a:srgbClr val="000000">
                      <a:alpha val="43137"/>
                    </a:srgbClr>
                  </a:outerShdw>
                </a:effectLst>
              </a:rPr>
              <a:t>CALLING ON THE NAME OF THE LORD</a:t>
            </a:r>
            <a:endParaRPr lang="en-US" sz="3200" b="1" dirty="0">
              <a:solidFill>
                <a:srgbClr val="00B0F0"/>
              </a:solidFill>
              <a:effectLst>
                <a:outerShdw blurRad="38100" dist="38100" dir="2700000" algn="tl">
                  <a:srgbClr val="000000">
                    <a:alpha val="43137"/>
                  </a:srgbClr>
                </a:outerShdw>
              </a:effectLst>
            </a:endParaRPr>
          </a:p>
        </p:txBody>
      </p:sp>
      <p:sp>
        <p:nvSpPr>
          <p:cNvPr id="5" name="Text Box 5"/>
          <p:cNvSpPr txBox="1">
            <a:spLocks noChangeArrowheads="1"/>
          </p:cNvSpPr>
          <p:nvPr/>
        </p:nvSpPr>
        <p:spPr bwMode="auto">
          <a:xfrm>
            <a:off x="367002" y="1524000"/>
            <a:ext cx="83058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800" b="1" dirty="0" smtClean="0">
                <a:solidFill>
                  <a:schemeClr val="bg1"/>
                </a:solidFill>
              </a:rPr>
              <a:t>From these passages we all can see that </a:t>
            </a:r>
            <a:r>
              <a:rPr lang="en-US" sz="2800" b="1" dirty="0" smtClean="0">
                <a:solidFill>
                  <a:srgbClr val="FFFF00"/>
                </a:solidFill>
              </a:rPr>
              <a:t>“calling on the name of the Lord” </a:t>
            </a:r>
            <a:r>
              <a:rPr lang="en-US" sz="2800" b="1" dirty="0" smtClean="0">
                <a:solidFill>
                  <a:schemeClr val="bg1"/>
                </a:solidFill>
              </a:rPr>
              <a:t>is much more than simply saying a prayer, accepting Jesus into your heart, or just acknowledging that He is the Son of God. Calling on the name of the Lord means that we call on Him as our authority and we will do whatever he says we must to do be saved (</a:t>
            </a:r>
            <a:r>
              <a:rPr lang="en-US" sz="2800" b="1" u="sng" dirty="0" smtClean="0">
                <a:solidFill>
                  <a:schemeClr val="bg1"/>
                </a:solidFill>
              </a:rPr>
              <a:t>1 Corinthians 11:1</a:t>
            </a:r>
            <a:r>
              <a:rPr lang="en-US" sz="2800" b="1" dirty="0" smtClean="0">
                <a:solidFill>
                  <a:schemeClr val="bg1"/>
                </a:solidFill>
              </a:rPr>
              <a:t>). </a:t>
            </a:r>
            <a:endParaRPr lang="en-US" sz="2800" b="1" dirty="0"/>
          </a:p>
        </p:txBody>
      </p:sp>
    </p:spTree>
    <p:extLst>
      <p:ext uri="{BB962C8B-B14F-4D97-AF65-F5344CB8AC3E}">
        <p14:creationId xmlns:p14="http://schemas.microsoft.com/office/powerpoint/2010/main" val="1638464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5334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3200" b="1" dirty="0" smtClean="0">
                <a:solidFill>
                  <a:srgbClr val="00B0F0"/>
                </a:solidFill>
                <a:effectLst>
                  <a:outerShdw blurRad="38100" dist="38100" dir="2700000" algn="tl">
                    <a:srgbClr val="000000">
                      <a:alpha val="43137"/>
                    </a:srgbClr>
                  </a:outerShdw>
                </a:effectLst>
              </a:rPr>
              <a:t>CALLING ON THE NAME OF THE LORD</a:t>
            </a:r>
            <a:endParaRPr lang="en-US" sz="3200" b="1" dirty="0">
              <a:solidFill>
                <a:srgbClr val="00B0F0"/>
              </a:solidFill>
              <a:effectLst>
                <a:outerShdw blurRad="38100" dist="38100" dir="2700000" algn="tl">
                  <a:srgbClr val="000000">
                    <a:alpha val="43137"/>
                  </a:srgbClr>
                </a:outerShdw>
              </a:effectLst>
            </a:endParaRPr>
          </a:p>
        </p:txBody>
      </p:sp>
      <p:sp>
        <p:nvSpPr>
          <p:cNvPr id="5" name="Text Box 5"/>
          <p:cNvSpPr txBox="1">
            <a:spLocks noChangeArrowheads="1"/>
          </p:cNvSpPr>
          <p:nvPr/>
        </p:nvSpPr>
        <p:spPr bwMode="auto">
          <a:xfrm>
            <a:off x="394711" y="1524000"/>
            <a:ext cx="83058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800" b="1" dirty="0" smtClean="0">
                <a:solidFill>
                  <a:schemeClr val="bg1"/>
                </a:solidFill>
              </a:rPr>
              <a:t>Paul sums up what calling on the name of the Lord means when he said in </a:t>
            </a:r>
            <a:r>
              <a:rPr lang="en-US" sz="2800" b="1" u="sng" dirty="0" smtClean="0">
                <a:solidFill>
                  <a:schemeClr val="bg1"/>
                </a:solidFill>
              </a:rPr>
              <a:t>Galatians 2:20</a:t>
            </a:r>
            <a:r>
              <a:rPr lang="en-US" sz="2800" b="1" dirty="0" smtClean="0">
                <a:solidFill>
                  <a:schemeClr val="bg1"/>
                </a:solidFill>
              </a:rPr>
              <a:t>,     </a:t>
            </a:r>
            <a:r>
              <a:rPr lang="en-US" sz="2800" b="1" dirty="0" smtClean="0">
                <a:solidFill>
                  <a:srgbClr val="FFFF00"/>
                </a:solidFill>
              </a:rPr>
              <a:t>“I have been crucified with Christ; it is no longer I who live, but Christ lives in me; and the life which I now live in the flesh I live by faith in the Son of God, who loved me and gave Himself for me.”</a:t>
            </a:r>
            <a:endParaRPr lang="en-US" sz="2800" b="1" dirty="0">
              <a:solidFill>
                <a:srgbClr val="FFFF00"/>
              </a:solidFill>
            </a:endParaRPr>
          </a:p>
        </p:txBody>
      </p:sp>
    </p:spTree>
    <p:extLst>
      <p:ext uri="{BB962C8B-B14F-4D97-AF65-F5344CB8AC3E}">
        <p14:creationId xmlns:p14="http://schemas.microsoft.com/office/powerpoint/2010/main" val="28279122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533400" y="1447800"/>
            <a:ext cx="8077200" cy="3657600"/>
          </a:xfrm>
          <a:extLst>
            <a:ext uri="{909E8E84-426E-40DD-AFC4-6F175D3DCCD1}">
              <a14:hiddenFill xmlns:a14="http://schemas.microsoft.com/office/drawing/2010/main">
                <a:solidFill>
                  <a:srgbClr val="EFFC42"/>
                </a:solidFill>
              </a14:hiddenFill>
            </a:ext>
          </a:extLst>
        </p:spPr>
        <p:txBody>
          <a:bodyPr/>
          <a:lstStyle/>
          <a:p>
            <a:pPr marL="0" indent="0">
              <a:buNone/>
            </a:pPr>
            <a:r>
              <a:rPr lang="en-US" sz="2800" b="1" u="sng" dirty="0">
                <a:solidFill>
                  <a:schemeClr val="bg1"/>
                </a:solidFill>
              </a:rPr>
              <a:t>For those of us who are </a:t>
            </a:r>
            <a:r>
              <a:rPr lang="en-US" sz="2800" b="1" u="sng" dirty="0" smtClean="0">
                <a:solidFill>
                  <a:schemeClr val="bg1"/>
                </a:solidFill>
              </a:rPr>
              <a:t>Christians:                        </a:t>
            </a:r>
          </a:p>
          <a:p>
            <a:pPr marL="0" indent="0">
              <a:buNone/>
            </a:pPr>
            <a:endParaRPr lang="en-US" sz="2800" b="1" i="1" dirty="0">
              <a:solidFill>
                <a:schemeClr val="bg1"/>
              </a:solidFill>
            </a:endParaRPr>
          </a:p>
          <a:p>
            <a:pPr marL="0" indent="0">
              <a:buNone/>
            </a:pPr>
            <a:r>
              <a:rPr lang="en-US" sz="2800" b="1" i="1" dirty="0" smtClean="0">
                <a:solidFill>
                  <a:srgbClr val="FFFF00"/>
                </a:solidFill>
              </a:rPr>
              <a:t>Do </a:t>
            </a:r>
            <a:r>
              <a:rPr lang="en-US" sz="2800" b="1" i="1" dirty="0">
                <a:solidFill>
                  <a:srgbClr val="FFFF00"/>
                </a:solidFill>
              </a:rPr>
              <a:t>we take our calling seriously?</a:t>
            </a:r>
            <a:r>
              <a:rPr lang="en-US" sz="2800" dirty="0">
                <a:solidFill>
                  <a:srgbClr val="FFFF00"/>
                </a:solidFill>
              </a:rPr>
              <a:t> </a:t>
            </a:r>
            <a:endParaRPr lang="en-US" sz="2800" dirty="0" smtClean="0">
              <a:solidFill>
                <a:srgbClr val="FFFF00"/>
              </a:solidFill>
            </a:endParaRPr>
          </a:p>
          <a:p>
            <a:pPr marL="0" indent="0">
              <a:buNone/>
            </a:pPr>
            <a:endParaRPr lang="en-US" sz="2800" b="1" i="1" dirty="0" smtClean="0">
              <a:solidFill>
                <a:srgbClr val="FFFF00"/>
              </a:solidFill>
            </a:endParaRPr>
          </a:p>
          <a:p>
            <a:pPr marL="0" indent="0">
              <a:buNone/>
            </a:pPr>
            <a:r>
              <a:rPr lang="en-US" sz="2800" b="1" i="1" dirty="0" smtClean="0">
                <a:solidFill>
                  <a:srgbClr val="FFFF00"/>
                </a:solidFill>
              </a:rPr>
              <a:t>Are </a:t>
            </a:r>
            <a:r>
              <a:rPr lang="en-US" sz="2800" b="1" i="1" dirty="0">
                <a:solidFill>
                  <a:srgbClr val="FFFF00"/>
                </a:solidFill>
              </a:rPr>
              <a:t>we doing our best to encourage and teach </a:t>
            </a:r>
            <a:r>
              <a:rPr lang="en-US" sz="2800" b="1" i="1" dirty="0" smtClean="0">
                <a:solidFill>
                  <a:srgbClr val="FFFF00"/>
                </a:solidFill>
              </a:rPr>
              <a:t>our lost friends </a:t>
            </a:r>
            <a:r>
              <a:rPr lang="en-US" sz="2800" b="1" i="1" dirty="0">
                <a:solidFill>
                  <a:srgbClr val="FFFF00"/>
                </a:solidFill>
              </a:rPr>
              <a:t>to call on the name of the Lord</a:t>
            </a:r>
            <a:r>
              <a:rPr lang="en-US" sz="2800" b="1" i="1" dirty="0" smtClean="0">
                <a:solidFill>
                  <a:srgbClr val="FFFF00"/>
                </a:solidFill>
              </a:rPr>
              <a:t>?</a:t>
            </a:r>
            <a:endParaRPr lang="en-US" sz="2800" b="1" dirty="0" smtClean="0"/>
          </a:p>
        </p:txBody>
      </p:sp>
      <p:sp>
        <p:nvSpPr>
          <p:cNvPr id="4" name="Rectangle 4"/>
          <p:cNvSpPr>
            <a:spLocks noChangeArrowheads="1"/>
          </p:cNvSpPr>
          <p:nvPr/>
        </p:nvSpPr>
        <p:spPr bwMode="auto">
          <a:xfrm>
            <a:off x="0" y="5334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3200" b="1" dirty="0" smtClean="0">
                <a:solidFill>
                  <a:srgbClr val="00B0F0"/>
                </a:solidFill>
                <a:effectLst>
                  <a:outerShdw blurRad="38100" dist="38100" dir="2700000" algn="tl">
                    <a:srgbClr val="000000">
                      <a:alpha val="43137"/>
                    </a:srgbClr>
                  </a:outerShdw>
                </a:effectLst>
              </a:rPr>
              <a:t>CALLING ON THE NAME OF THE LORD</a:t>
            </a:r>
            <a:endParaRPr lang="en-US" sz="3200" b="1" dirty="0">
              <a:solidFill>
                <a:srgbClr val="00B0F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533400" y="1447800"/>
            <a:ext cx="8077200" cy="3962400"/>
          </a:xfrm>
          <a:extLst>
            <a:ext uri="{909E8E84-426E-40DD-AFC4-6F175D3DCCD1}">
              <a14:hiddenFill xmlns:a14="http://schemas.microsoft.com/office/drawing/2010/main">
                <a:solidFill>
                  <a:srgbClr val="EFFC42"/>
                </a:solidFill>
              </a14:hiddenFill>
            </a:ext>
          </a:extLst>
        </p:spPr>
        <p:txBody>
          <a:bodyPr/>
          <a:lstStyle/>
          <a:p>
            <a:pPr marL="0" indent="0">
              <a:buNone/>
            </a:pPr>
            <a:r>
              <a:rPr lang="en-US" sz="2800" b="1" u="sng" dirty="0" smtClean="0">
                <a:solidFill>
                  <a:schemeClr val="bg1"/>
                </a:solidFill>
              </a:rPr>
              <a:t>For those here this morning who are not Christians:                        </a:t>
            </a:r>
          </a:p>
          <a:p>
            <a:pPr marL="0" indent="0">
              <a:buNone/>
            </a:pPr>
            <a:endParaRPr lang="en-US" sz="2800" b="1" i="1" dirty="0">
              <a:solidFill>
                <a:schemeClr val="bg1"/>
              </a:solidFill>
            </a:endParaRPr>
          </a:p>
          <a:p>
            <a:pPr marL="0" indent="0">
              <a:buNone/>
            </a:pPr>
            <a:r>
              <a:rPr lang="en-US" sz="2800" b="1" i="1" dirty="0" smtClean="0">
                <a:solidFill>
                  <a:srgbClr val="FFFF00"/>
                </a:solidFill>
              </a:rPr>
              <a:t>Why not truly call on the name of the Lord, before it is too late?</a:t>
            </a:r>
            <a:r>
              <a:rPr lang="en-US" sz="2800" dirty="0" smtClean="0">
                <a:solidFill>
                  <a:srgbClr val="FFFF00"/>
                </a:solidFill>
              </a:rPr>
              <a:t> </a:t>
            </a:r>
          </a:p>
          <a:p>
            <a:pPr marL="0" indent="0">
              <a:buNone/>
            </a:pPr>
            <a:endParaRPr lang="en-US" sz="2800" b="1" i="1" dirty="0" smtClean="0">
              <a:solidFill>
                <a:srgbClr val="FFFF00"/>
              </a:solidFill>
            </a:endParaRPr>
          </a:p>
        </p:txBody>
      </p:sp>
      <p:sp>
        <p:nvSpPr>
          <p:cNvPr id="4" name="Rectangle 4"/>
          <p:cNvSpPr>
            <a:spLocks noChangeArrowheads="1"/>
          </p:cNvSpPr>
          <p:nvPr/>
        </p:nvSpPr>
        <p:spPr bwMode="auto">
          <a:xfrm>
            <a:off x="0" y="5334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3200" b="1" dirty="0" smtClean="0">
                <a:solidFill>
                  <a:srgbClr val="00B0F0"/>
                </a:solidFill>
                <a:effectLst>
                  <a:outerShdw blurRad="38100" dist="38100" dir="2700000" algn="tl">
                    <a:srgbClr val="000000">
                      <a:alpha val="43137"/>
                    </a:srgbClr>
                  </a:outerShdw>
                </a:effectLst>
              </a:rPr>
              <a:t>CALLING ON THE NAME OF THE LORD</a:t>
            </a:r>
            <a:endParaRPr lang="en-US" sz="3200" b="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5445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301336"/>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3200" b="1" dirty="0" smtClean="0">
                <a:solidFill>
                  <a:srgbClr val="00B0F0"/>
                </a:solidFill>
                <a:effectLst>
                  <a:outerShdw blurRad="38100" dist="38100" dir="2700000" algn="tl">
                    <a:srgbClr val="000000">
                      <a:alpha val="43137"/>
                    </a:srgbClr>
                  </a:outerShdw>
                </a:effectLst>
              </a:rPr>
              <a:t>CALLING ON THE NAME OF THE LORD</a:t>
            </a:r>
            <a:endParaRPr lang="en-US" sz="3200" b="1" dirty="0">
              <a:solidFill>
                <a:srgbClr val="00B0F0"/>
              </a:solidFill>
              <a:effectLst>
                <a:outerShdw blurRad="38100" dist="38100" dir="2700000" algn="tl">
                  <a:srgbClr val="000000">
                    <a:alpha val="43137"/>
                  </a:srgbClr>
                </a:outerShdw>
              </a:effectLst>
            </a:endParaRPr>
          </a:p>
        </p:txBody>
      </p:sp>
      <p:sp>
        <p:nvSpPr>
          <p:cNvPr id="5" name="Text Box 5"/>
          <p:cNvSpPr txBox="1">
            <a:spLocks noChangeArrowheads="1"/>
          </p:cNvSpPr>
          <p:nvPr/>
        </p:nvSpPr>
        <p:spPr bwMode="auto">
          <a:xfrm>
            <a:off x="367002" y="990600"/>
            <a:ext cx="83058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800" b="1" dirty="0" smtClean="0">
                <a:solidFill>
                  <a:schemeClr val="bg1"/>
                </a:solidFill>
              </a:rPr>
              <a:t>This </a:t>
            </a:r>
            <a:r>
              <a:rPr lang="en-US" sz="2800" b="1" dirty="0">
                <a:solidFill>
                  <a:schemeClr val="bg1"/>
                </a:solidFill>
              </a:rPr>
              <a:t>calling requires faith and action. You must </a:t>
            </a:r>
            <a:r>
              <a:rPr lang="en-US" sz="2800" b="1" dirty="0">
                <a:solidFill>
                  <a:srgbClr val="FFFF00"/>
                </a:solidFill>
              </a:rPr>
              <a:t>Believe</a:t>
            </a:r>
            <a:r>
              <a:rPr lang="en-US" sz="2800" b="1" dirty="0">
                <a:solidFill>
                  <a:schemeClr val="bg1"/>
                </a:solidFill>
              </a:rPr>
              <a:t> that Jesus is the Son of God and be willing to </a:t>
            </a:r>
            <a:r>
              <a:rPr lang="en-US" sz="2800" b="1" dirty="0">
                <a:solidFill>
                  <a:srgbClr val="FFFF00"/>
                </a:solidFill>
              </a:rPr>
              <a:t>Confess</a:t>
            </a:r>
            <a:r>
              <a:rPr lang="en-US" sz="2800" b="1" dirty="0">
                <a:solidFill>
                  <a:schemeClr val="bg1"/>
                </a:solidFill>
              </a:rPr>
              <a:t> that before men, </a:t>
            </a:r>
            <a:r>
              <a:rPr lang="en-US" sz="2800" b="1" dirty="0">
                <a:solidFill>
                  <a:srgbClr val="FFFF00"/>
                </a:solidFill>
              </a:rPr>
              <a:t>Repent</a:t>
            </a:r>
            <a:r>
              <a:rPr lang="en-US" sz="2800" b="1" dirty="0">
                <a:solidFill>
                  <a:schemeClr val="bg1"/>
                </a:solidFill>
              </a:rPr>
              <a:t> of your sins (turn away from our sins and desire to walk in the path God wants us to take), and then be </a:t>
            </a:r>
            <a:r>
              <a:rPr lang="en-US" sz="2800" b="1" dirty="0">
                <a:solidFill>
                  <a:srgbClr val="FFFF00"/>
                </a:solidFill>
              </a:rPr>
              <a:t>Baptized</a:t>
            </a:r>
            <a:r>
              <a:rPr lang="en-US" sz="2800" b="1" dirty="0">
                <a:solidFill>
                  <a:schemeClr val="bg1"/>
                </a:solidFill>
              </a:rPr>
              <a:t> in the name of the Father, Son, and Holy Spirit to have your sins washed away. Then you have called on the name of the Lord and become a </a:t>
            </a:r>
            <a:r>
              <a:rPr lang="en-US" sz="2800" b="1" dirty="0" smtClean="0">
                <a:solidFill>
                  <a:schemeClr val="bg1"/>
                </a:solidFill>
              </a:rPr>
              <a:t>Christian</a:t>
            </a:r>
            <a:r>
              <a:rPr lang="en-US" sz="2800" b="1" dirty="0">
                <a:solidFill>
                  <a:schemeClr val="bg1"/>
                </a:solidFill>
              </a:rPr>
              <a:t>! Without obeying the pattern given in the scriptures, </a:t>
            </a:r>
            <a:r>
              <a:rPr lang="en-US" sz="2800" b="1" dirty="0" smtClean="0">
                <a:solidFill>
                  <a:schemeClr val="bg1"/>
                </a:solidFill>
              </a:rPr>
              <a:t>you </a:t>
            </a:r>
            <a:r>
              <a:rPr lang="en-US" sz="2800" b="1" dirty="0">
                <a:solidFill>
                  <a:schemeClr val="bg1"/>
                </a:solidFill>
              </a:rPr>
              <a:t>will not have the hope of being in Heaven for eternity! </a:t>
            </a:r>
            <a:endParaRPr lang="en-US" sz="2800" b="1" i="1" dirty="0">
              <a:solidFill>
                <a:srgbClr val="FFFF00"/>
              </a:solidFill>
            </a:endParaRPr>
          </a:p>
        </p:txBody>
      </p:sp>
    </p:spTree>
    <p:extLst>
      <p:ext uri="{BB962C8B-B14F-4D97-AF65-F5344CB8AC3E}">
        <p14:creationId xmlns:p14="http://schemas.microsoft.com/office/powerpoint/2010/main" val="6318537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301336"/>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3200" b="1" dirty="0" smtClean="0">
                <a:solidFill>
                  <a:srgbClr val="00B0F0"/>
                </a:solidFill>
                <a:effectLst>
                  <a:outerShdw blurRad="38100" dist="38100" dir="2700000" algn="tl">
                    <a:srgbClr val="000000">
                      <a:alpha val="43137"/>
                    </a:srgbClr>
                  </a:outerShdw>
                </a:effectLst>
              </a:rPr>
              <a:t>CALLING ON THE NAME OF THE LORD</a:t>
            </a:r>
            <a:endParaRPr lang="en-US" sz="3200" b="1" dirty="0">
              <a:solidFill>
                <a:srgbClr val="00B0F0"/>
              </a:solidFill>
              <a:effectLst>
                <a:outerShdw blurRad="38100" dist="38100" dir="2700000" algn="tl">
                  <a:srgbClr val="000000">
                    <a:alpha val="43137"/>
                  </a:srgbClr>
                </a:outerShdw>
              </a:effectLst>
            </a:endParaRPr>
          </a:p>
        </p:txBody>
      </p:sp>
      <p:sp>
        <p:nvSpPr>
          <p:cNvPr id="5" name="Text Box 5"/>
          <p:cNvSpPr txBox="1">
            <a:spLocks noChangeArrowheads="1"/>
          </p:cNvSpPr>
          <p:nvPr/>
        </p:nvSpPr>
        <p:spPr bwMode="auto">
          <a:xfrm>
            <a:off x="367002" y="1981200"/>
            <a:ext cx="83058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5400" b="1" i="1" dirty="0" smtClean="0">
                <a:solidFill>
                  <a:srgbClr val="FFFF00"/>
                </a:solidFill>
              </a:rPr>
              <a:t>Why </a:t>
            </a:r>
            <a:r>
              <a:rPr lang="en-US" sz="5400" b="1" i="1" dirty="0">
                <a:solidFill>
                  <a:srgbClr val="FFFF00"/>
                </a:solidFill>
              </a:rPr>
              <a:t>not come forward and obey the Lord now</a:t>
            </a:r>
            <a:r>
              <a:rPr lang="en-US" sz="5400" b="1" i="1" dirty="0" smtClean="0">
                <a:solidFill>
                  <a:srgbClr val="FFFF00"/>
                </a:solidFill>
              </a:rPr>
              <a:t>?</a:t>
            </a:r>
            <a:endParaRPr lang="en-US" sz="5400" b="1" i="1" dirty="0">
              <a:solidFill>
                <a:srgbClr val="FFFF00"/>
              </a:solidFill>
            </a:endParaRPr>
          </a:p>
        </p:txBody>
      </p:sp>
    </p:spTree>
    <p:extLst>
      <p:ext uri="{BB962C8B-B14F-4D97-AF65-F5344CB8AC3E}">
        <p14:creationId xmlns:p14="http://schemas.microsoft.com/office/powerpoint/2010/main" val="409237178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1799</TotalTime>
  <Words>402</Words>
  <Application>Microsoft Office PowerPoint</Application>
  <PresentationFormat>On-screen Show (4:3)</PresentationFormat>
  <Paragraphs>27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“CALLING ON THE NAME OF THE LORD” (Part 2)</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cdm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cdm</dc:creator>
  <cp:lastModifiedBy>Murray</cp:lastModifiedBy>
  <cp:revision>137</cp:revision>
  <dcterms:created xsi:type="dcterms:W3CDTF">2007-08-15T17:41:47Z</dcterms:created>
  <dcterms:modified xsi:type="dcterms:W3CDTF">2013-05-18T14:01:45Z</dcterms:modified>
</cp:coreProperties>
</file>