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6" r:id="rId3"/>
    <p:sldId id="258" r:id="rId4"/>
    <p:sldId id="259" r:id="rId5"/>
    <p:sldId id="260" r:id="rId6"/>
    <p:sldId id="261" r:id="rId7"/>
    <p:sldId id="262" r:id="rId8"/>
    <p:sldId id="263" r:id="rId9"/>
    <p:sldId id="277" r:id="rId10"/>
    <p:sldId id="276" r:id="rId11"/>
    <p:sldId id="264" r:id="rId12"/>
    <p:sldId id="265" r:id="rId13"/>
    <p:sldId id="266" r:id="rId14"/>
    <p:sldId id="267" r:id="rId15"/>
    <p:sldId id="268" r:id="rId16"/>
    <p:sldId id="269" r:id="rId17"/>
    <p:sldId id="270" r:id="rId18"/>
    <p:sldId id="278" r:id="rId19"/>
    <p:sldId id="271" r:id="rId20"/>
    <p:sldId id="272" r:id="rId21"/>
    <p:sldId id="274" r:id="rId22"/>
    <p:sldId id="275"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49" autoAdjust="0"/>
    <p:restoredTop sz="94660"/>
  </p:normalViewPr>
  <p:slideViewPr>
    <p:cSldViewPr>
      <p:cViewPr varScale="1">
        <p:scale>
          <a:sx n="73" d="100"/>
          <a:sy n="73" d="100"/>
        </p:scale>
        <p:origin x="-3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DC42C-61BC-45EB-944D-6B06815010FF}" type="datetimeFigureOut">
              <a:rPr lang="en-US" smtClean="0"/>
              <a:t>10/25/2014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EAACE0-E4E9-4FFA-AC68-DCEF5599860B}" type="slidenum">
              <a:rPr lang="en-US" smtClean="0"/>
              <a:t>‹#›</a:t>
            </a:fld>
            <a:endParaRPr lang="en-US"/>
          </a:p>
        </p:txBody>
      </p:sp>
    </p:spTree>
    <p:extLst>
      <p:ext uri="{BB962C8B-B14F-4D97-AF65-F5344CB8AC3E}">
        <p14:creationId xmlns:p14="http://schemas.microsoft.com/office/powerpoint/2010/main" val="1204456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EAACE0-E4E9-4FFA-AC68-DCEF5599860B}" type="slidenum">
              <a:rPr lang="en-US" smtClean="0"/>
              <a:t>3</a:t>
            </a:fld>
            <a:endParaRPr lang="en-US"/>
          </a:p>
        </p:txBody>
      </p:sp>
    </p:spTree>
    <p:extLst>
      <p:ext uri="{BB962C8B-B14F-4D97-AF65-F5344CB8AC3E}">
        <p14:creationId xmlns:p14="http://schemas.microsoft.com/office/powerpoint/2010/main" val="196652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46E676-AF39-431E-AF64-0A2D228C3B53}" type="datetimeFigureOut">
              <a:rPr lang="en-US" smtClean="0"/>
              <a:t>10/25/2014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4813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46E676-AF39-431E-AF64-0A2D228C3B53}" type="datetimeFigureOut">
              <a:rPr lang="en-US" smtClean="0"/>
              <a:t>10/25/2014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304907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46E676-AF39-431E-AF64-0A2D228C3B53}" type="datetimeFigureOut">
              <a:rPr lang="en-US" smtClean="0"/>
              <a:t>10/25/2014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54705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46E676-AF39-431E-AF64-0A2D228C3B53}" type="datetimeFigureOut">
              <a:rPr lang="en-US" smtClean="0"/>
              <a:t>10/25/2014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402786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6E676-AF39-431E-AF64-0A2D228C3B53}" type="datetimeFigureOut">
              <a:rPr lang="en-US" smtClean="0"/>
              <a:t>10/25/2014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3556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46E676-AF39-431E-AF64-0A2D228C3B53}" type="datetimeFigureOut">
              <a:rPr lang="en-US" smtClean="0"/>
              <a:t>10/25/2014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1968704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46E676-AF39-431E-AF64-0A2D228C3B53}" type="datetimeFigureOut">
              <a:rPr lang="en-US" smtClean="0"/>
              <a:t>10/25/2014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357663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46E676-AF39-431E-AF64-0A2D228C3B53}" type="datetimeFigureOut">
              <a:rPr lang="en-US" smtClean="0"/>
              <a:t>10/25/2014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359731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6E676-AF39-431E-AF64-0A2D228C3B53}" type="datetimeFigureOut">
              <a:rPr lang="en-US" smtClean="0"/>
              <a:t>10/25/2014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246184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6E676-AF39-431E-AF64-0A2D228C3B53}" type="datetimeFigureOut">
              <a:rPr lang="en-US" smtClean="0"/>
              <a:t>10/25/2014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157508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6E676-AF39-431E-AF64-0A2D228C3B53}" type="datetimeFigureOut">
              <a:rPr lang="en-US" smtClean="0"/>
              <a:t>10/25/2014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F75F5-7690-46B6-867A-606A2C45A468}" type="slidenum">
              <a:rPr lang="en-US" smtClean="0"/>
              <a:t>‹#›</a:t>
            </a:fld>
            <a:endParaRPr lang="en-US"/>
          </a:p>
        </p:txBody>
      </p:sp>
    </p:spTree>
    <p:extLst>
      <p:ext uri="{BB962C8B-B14F-4D97-AF65-F5344CB8AC3E}">
        <p14:creationId xmlns:p14="http://schemas.microsoft.com/office/powerpoint/2010/main" val="338578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6E676-AF39-431E-AF64-0A2D228C3B53}" type="datetimeFigureOut">
              <a:rPr lang="en-US" smtClean="0"/>
              <a:t>10/25/2014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F75F5-7690-46B6-867A-606A2C45A468}" type="slidenum">
              <a:rPr lang="en-US" smtClean="0"/>
              <a:t>‹#›</a:t>
            </a:fld>
            <a:endParaRPr lang="en-US"/>
          </a:p>
        </p:txBody>
      </p:sp>
    </p:spTree>
    <p:extLst>
      <p:ext uri="{BB962C8B-B14F-4D97-AF65-F5344CB8AC3E}">
        <p14:creationId xmlns:p14="http://schemas.microsoft.com/office/powerpoint/2010/main" val="3921233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Examining the Faith of Abraham</a:t>
            </a:r>
            <a:endParaRPr lang="en-US" b="1" dirty="0">
              <a:solidFill>
                <a:schemeClr val="bg1"/>
              </a:solidFill>
            </a:endParaRPr>
          </a:p>
        </p:txBody>
      </p:sp>
    </p:spTree>
    <p:extLst>
      <p:ext uri="{BB962C8B-B14F-4D97-AF65-F5344CB8AC3E}">
        <p14:creationId xmlns:p14="http://schemas.microsoft.com/office/powerpoint/2010/main" val="93873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152400" y="841801"/>
            <a:ext cx="8839200" cy="4893647"/>
          </a:xfrm>
          <a:prstGeom prst="rect">
            <a:avLst/>
          </a:prstGeom>
          <a:noFill/>
        </p:spPr>
        <p:txBody>
          <a:bodyPr wrap="square" rtlCol="0">
            <a:spAutoFit/>
          </a:bodyPr>
          <a:lstStyle/>
          <a:p>
            <a:r>
              <a:rPr lang="en-US" sz="2400" b="1" dirty="0" smtClean="0"/>
              <a:t>Romans </a:t>
            </a:r>
            <a:r>
              <a:rPr lang="en-US" sz="2400" b="1" dirty="0"/>
              <a:t>4:3-4 </a:t>
            </a:r>
            <a:r>
              <a:rPr lang="en-US" sz="2400" b="1" dirty="0" smtClean="0"/>
              <a:t>(ESV</a:t>
            </a:r>
            <a:r>
              <a:rPr lang="en-US" sz="2400" b="1" dirty="0"/>
              <a:t>) </a:t>
            </a:r>
            <a:r>
              <a:rPr lang="en-US" sz="2400" dirty="0" smtClean="0"/>
              <a:t>For </a:t>
            </a:r>
            <a:r>
              <a:rPr lang="en-US" sz="2400" dirty="0"/>
              <a:t>what does the Scripture say? "Abraham believed God, and it was </a:t>
            </a:r>
            <a:r>
              <a:rPr lang="en-US" sz="2400" dirty="0" smtClean="0"/>
              <a:t>counted </a:t>
            </a:r>
            <a:r>
              <a:rPr lang="en-US" sz="2400" dirty="0"/>
              <a:t>to him </a:t>
            </a:r>
            <a:r>
              <a:rPr lang="en-US" sz="2400" dirty="0" smtClean="0"/>
              <a:t>as </a:t>
            </a:r>
            <a:r>
              <a:rPr lang="en-US" sz="2400" dirty="0"/>
              <a:t>righteousness." Now to him who works, </a:t>
            </a:r>
            <a:r>
              <a:rPr lang="en-US" sz="2400" dirty="0" smtClean="0"/>
              <a:t>his </a:t>
            </a:r>
            <a:r>
              <a:rPr lang="en-US" sz="2400" dirty="0"/>
              <a:t>wages are not counted as </a:t>
            </a:r>
            <a:r>
              <a:rPr lang="en-US" sz="2400" dirty="0" smtClean="0"/>
              <a:t>a gift </a:t>
            </a:r>
            <a:r>
              <a:rPr lang="en-US" sz="2400" dirty="0"/>
              <a:t>but as </a:t>
            </a:r>
            <a:r>
              <a:rPr lang="en-US" sz="2400" dirty="0" smtClean="0"/>
              <a:t>his due.</a:t>
            </a:r>
          </a:p>
          <a:p>
            <a:endParaRPr lang="en-US" sz="2400" b="1" dirty="0" smtClean="0"/>
          </a:p>
          <a:p>
            <a:r>
              <a:rPr lang="en-US" sz="2400" b="1" dirty="0" smtClean="0"/>
              <a:t>Romans </a:t>
            </a:r>
            <a:r>
              <a:rPr lang="en-US" sz="2400" b="1" dirty="0"/>
              <a:t>4:3-4 </a:t>
            </a:r>
            <a:r>
              <a:rPr lang="en-US" sz="2400" b="1" dirty="0" smtClean="0"/>
              <a:t>(HCS) </a:t>
            </a:r>
            <a:r>
              <a:rPr lang="en-US" sz="2400" dirty="0" smtClean="0"/>
              <a:t>For </a:t>
            </a:r>
            <a:r>
              <a:rPr lang="en-US" sz="2400" dirty="0"/>
              <a:t>what does the Scripture say? "Abraham believed God, and it was </a:t>
            </a:r>
            <a:r>
              <a:rPr lang="en-US" sz="2400" dirty="0" smtClean="0"/>
              <a:t>credited </a:t>
            </a:r>
            <a:r>
              <a:rPr lang="en-US" sz="2400" dirty="0"/>
              <a:t>to him as righteousness." Now to </a:t>
            </a:r>
            <a:r>
              <a:rPr lang="en-US" sz="2400" dirty="0" smtClean="0"/>
              <a:t>the one </a:t>
            </a:r>
            <a:r>
              <a:rPr lang="en-US" sz="2400" dirty="0"/>
              <a:t>who works, </a:t>
            </a:r>
            <a:r>
              <a:rPr lang="en-US" sz="2400" dirty="0" smtClean="0"/>
              <a:t>pay is not considered </a:t>
            </a:r>
            <a:r>
              <a:rPr lang="en-US" sz="2400" dirty="0"/>
              <a:t>as a </a:t>
            </a:r>
            <a:r>
              <a:rPr lang="en-US" sz="2400" dirty="0" smtClean="0"/>
              <a:t>gift, </a:t>
            </a:r>
            <a:r>
              <a:rPr lang="en-US" sz="2400" dirty="0"/>
              <a:t>but as </a:t>
            </a:r>
            <a:r>
              <a:rPr lang="en-US" sz="2400" dirty="0" smtClean="0"/>
              <a:t>something owed.</a:t>
            </a:r>
          </a:p>
          <a:p>
            <a:endParaRPr lang="en-US" sz="2400" b="1" dirty="0" smtClean="0"/>
          </a:p>
          <a:p>
            <a:r>
              <a:rPr lang="en-US" sz="2400" b="1" dirty="0" smtClean="0"/>
              <a:t>Romans </a:t>
            </a:r>
            <a:r>
              <a:rPr lang="en-US" sz="2400" b="1" dirty="0"/>
              <a:t>4:3-4 </a:t>
            </a:r>
            <a:r>
              <a:rPr lang="en-US" sz="2400" b="1" dirty="0" smtClean="0"/>
              <a:t>(NIV) </a:t>
            </a:r>
            <a:r>
              <a:rPr lang="en-US" sz="2400" dirty="0" smtClean="0"/>
              <a:t>What </a:t>
            </a:r>
            <a:r>
              <a:rPr lang="en-US" sz="2400" dirty="0"/>
              <a:t>does the Scripture say? "Abraham believed God, and it was credited to him as righteousness." Now </a:t>
            </a:r>
            <a:r>
              <a:rPr lang="en-US" sz="2400" dirty="0" smtClean="0"/>
              <a:t>when a man works</a:t>
            </a:r>
            <a:r>
              <a:rPr lang="en-US" sz="2400" dirty="0"/>
              <a:t>, </a:t>
            </a:r>
            <a:r>
              <a:rPr lang="en-US" sz="2400" dirty="0" smtClean="0"/>
              <a:t>his wages are </a:t>
            </a:r>
            <a:r>
              <a:rPr lang="en-US" sz="2400" dirty="0"/>
              <a:t>not </a:t>
            </a:r>
            <a:r>
              <a:rPr lang="en-US" sz="2400" dirty="0" smtClean="0"/>
              <a:t>credited to him </a:t>
            </a:r>
            <a:r>
              <a:rPr lang="en-US" sz="2400" dirty="0"/>
              <a:t>as a gift, but as </a:t>
            </a:r>
            <a:r>
              <a:rPr lang="en-US" sz="2400" dirty="0" smtClean="0"/>
              <a:t>an obligation.</a:t>
            </a:r>
            <a:endParaRPr lang="en-US" sz="2400" dirty="0" smtClean="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841020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3046988"/>
          </a:xfrm>
          <a:prstGeom prst="rect">
            <a:avLst/>
          </a:prstGeom>
          <a:noFill/>
        </p:spPr>
        <p:txBody>
          <a:bodyPr wrap="square" rtlCol="0">
            <a:spAutoFit/>
          </a:bodyPr>
          <a:lstStyle/>
          <a:p>
            <a:r>
              <a:rPr lang="en-US" sz="2400" b="1" dirty="0" smtClean="0"/>
              <a:t>Titus </a:t>
            </a:r>
            <a:r>
              <a:rPr lang="en-US" sz="2400" b="1" dirty="0" smtClean="0"/>
              <a:t>3:4-7 </a:t>
            </a:r>
            <a:r>
              <a:rPr lang="en-US" sz="2400" b="1" dirty="0" smtClean="0"/>
              <a:t>(NKJV) </a:t>
            </a:r>
            <a:r>
              <a:rPr lang="en-US" sz="2400" b="1" dirty="0" smtClean="0"/>
              <a:t>“</a:t>
            </a:r>
            <a:r>
              <a:rPr lang="en-US" sz="2400" dirty="0" smtClean="0"/>
              <a:t>But </a:t>
            </a:r>
            <a:r>
              <a:rPr lang="en-US" sz="2400" dirty="0" smtClean="0"/>
              <a:t>when the kindness and the love of God our Savior toward man appeared, </a:t>
            </a:r>
            <a:r>
              <a:rPr lang="en-US" sz="2400" u="sng" dirty="0" smtClean="0"/>
              <a:t>not by works of righteousness which we have done</a:t>
            </a:r>
            <a:r>
              <a:rPr lang="en-US" sz="2400" dirty="0" smtClean="0"/>
              <a:t>, but according to His mercy He saved us, through the washing of regeneration and renewing of the Holy Spirit, whom He poured out on us abundantly through Jesus Christ our Savior, that having been justified by His grace we should become heirs according to the hope of eternal life</a:t>
            </a:r>
            <a:r>
              <a:rPr lang="en-US" sz="2400" dirty="0" smtClean="0"/>
              <a:t>.” </a:t>
            </a:r>
            <a:endParaRPr lang="en-US" sz="2400" dirty="0" smtClean="0"/>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4. His faith did not earn his salvation</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028546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3416320"/>
          </a:xfrm>
          <a:prstGeom prst="rect">
            <a:avLst/>
          </a:prstGeom>
          <a:noFill/>
        </p:spPr>
        <p:txBody>
          <a:bodyPr wrap="square" rtlCol="0">
            <a:spAutoFit/>
          </a:bodyPr>
          <a:lstStyle/>
          <a:p>
            <a:r>
              <a:rPr lang="en-US" sz="2400" b="1" dirty="0" smtClean="0"/>
              <a:t>James 2:21-24 (NKJV) </a:t>
            </a:r>
          </a:p>
          <a:p>
            <a:r>
              <a:rPr lang="en-US" sz="2400" dirty="0" smtClean="0"/>
              <a:t>“Was not Abraham our father justified by works when he offered Isaac his son on the altar? Do you see that faith was working together with his works, and by works faith was made perfect? And the Scripture was fulfilled which says, "Abraham believed God, and it was accounted </a:t>
            </a:r>
            <a:r>
              <a:rPr lang="en-US" sz="2400" dirty="0" smtClean="0"/>
              <a:t>(credited, counted) to </a:t>
            </a:r>
            <a:r>
              <a:rPr lang="en-US" sz="2400" dirty="0" smtClean="0"/>
              <a:t>him for righteousness." And he was called the friend of God. You see then that a man is justified by works, and not by faith only.</a:t>
            </a:r>
            <a:r>
              <a:rPr lang="en-US" sz="2400" b="1" dirty="0" smtClean="0"/>
              <a:t> </a:t>
            </a:r>
            <a:endParaRPr lang="en-US" sz="2400" dirty="0" smtClean="0"/>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4. His faith did not earn his salvation</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850308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3416320"/>
          </a:xfrm>
          <a:prstGeom prst="rect">
            <a:avLst/>
          </a:prstGeom>
          <a:noFill/>
        </p:spPr>
        <p:txBody>
          <a:bodyPr wrap="square" rtlCol="0">
            <a:spAutoFit/>
          </a:bodyPr>
          <a:lstStyle/>
          <a:p>
            <a:r>
              <a:rPr lang="en-US" sz="2400" b="1" dirty="0" smtClean="0"/>
              <a:t>James 2:21-24 (NKJV) </a:t>
            </a:r>
          </a:p>
          <a:p>
            <a:r>
              <a:rPr lang="en-US" sz="2400" dirty="0" smtClean="0"/>
              <a:t>“Was not Abraham our father justified by works when he offered Isaac his son on the altar? Do you see that faith was working together with his works, and by works faith was made perfect? And the Scripture was fulfilled which says, "Abraham believed God, and it was </a:t>
            </a:r>
            <a:r>
              <a:rPr lang="en-US" sz="2400" dirty="0" smtClean="0"/>
              <a:t>accounted (credited, counted) </a:t>
            </a:r>
            <a:r>
              <a:rPr lang="en-US" sz="2400" dirty="0" smtClean="0"/>
              <a:t>to him for righteousness." And he was called the friend of God. You see then that a man is justified by works, and not by faith only.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5. His faith was a Bible faith of works of righteousness</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189144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2677656"/>
          </a:xfrm>
          <a:prstGeom prst="rect">
            <a:avLst/>
          </a:prstGeom>
          <a:noFill/>
        </p:spPr>
        <p:txBody>
          <a:bodyPr wrap="square" rtlCol="0">
            <a:spAutoFit/>
          </a:bodyPr>
          <a:lstStyle/>
          <a:p>
            <a:r>
              <a:rPr lang="en-US" sz="2400" b="1" dirty="0" smtClean="0"/>
              <a:t>Hebrews 11:17-19 (NKJV) </a:t>
            </a:r>
          </a:p>
          <a:p>
            <a:r>
              <a:rPr lang="en-US" sz="2400" dirty="0" smtClean="0"/>
              <a:t>By faith Abraham, when he was tested, offered up Isaac, and he who had received the promises offered up his only begotten son, of whom it was said, "In Isaac your seed shall be called," concluding that God was able to raise him up, even from the dead, from which he also received him in a figurative sense.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5. His faith was a Bible faith of works of righteousness</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159804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1938992"/>
          </a:xfrm>
          <a:prstGeom prst="rect">
            <a:avLst/>
          </a:prstGeom>
          <a:noFill/>
        </p:spPr>
        <p:txBody>
          <a:bodyPr wrap="square" rtlCol="0">
            <a:spAutoFit/>
          </a:bodyPr>
          <a:lstStyle/>
          <a:p>
            <a:r>
              <a:rPr lang="en-US" sz="2400" b="1" dirty="0" smtClean="0"/>
              <a:t>Acts 10:34-35 (NKJV) </a:t>
            </a:r>
          </a:p>
          <a:p>
            <a:r>
              <a:rPr lang="en-US" sz="2400" dirty="0" smtClean="0"/>
              <a:t>Then Peter opened his mouth and said: "In truth I perceive that God shows no partiality. But in every nation </a:t>
            </a:r>
            <a:r>
              <a:rPr lang="en-US" sz="2400" u="sng" dirty="0" smtClean="0"/>
              <a:t>whoever fears Him and works righteousness </a:t>
            </a:r>
            <a:r>
              <a:rPr lang="en-US" sz="2400" dirty="0" smtClean="0"/>
              <a:t>is accepted by Him.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5. His faith was a Bible faith of works of righteousness</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1166150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3416320"/>
          </a:xfrm>
          <a:prstGeom prst="rect">
            <a:avLst/>
          </a:prstGeom>
          <a:noFill/>
        </p:spPr>
        <p:txBody>
          <a:bodyPr wrap="square" rtlCol="0">
            <a:spAutoFit/>
          </a:bodyPr>
          <a:lstStyle/>
          <a:p>
            <a:r>
              <a:rPr lang="en-US" sz="2400" b="1" dirty="0" smtClean="0"/>
              <a:t>Titus 2:11-14 (NKJV) </a:t>
            </a:r>
          </a:p>
          <a:p>
            <a:r>
              <a:rPr lang="en-US" sz="2400" dirty="0" smtClean="0"/>
              <a:t>For the grace of God that brings salvation has appeared to all men, teaching us that, </a:t>
            </a:r>
            <a:r>
              <a:rPr lang="en-US" sz="2400" u="sng" dirty="0" smtClean="0"/>
              <a:t>denying ungodliness and worldly lusts, we should live soberly, righteously, and godly in the present age</a:t>
            </a:r>
            <a:r>
              <a:rPr lang="en-US" sz="2400" dirty="0" smtClean="0"/>
              <a:t>, looking for the blessed hope and glorious appearing of our great God and Savior Jesus Christ, who gave Himself for us, that </a:t>
            </a:r>
            <a:r>
              <a:rPr lang="en-US" sz="2400" u="sng" dirty="0" smtClean="0"/>
              <a:t>He might redeem us </a:t>
            </a:r>
            <a:r>
              <a:rPr lang="en-US" sz="2400" dirty="0" smtClean="0"/>
              <a:t>from every lawless deed and purify for Himself His own special people, </a:t>
            </a:r>
            <a:r>
              <a:rPr lang="en-US" sz="2400" u="sng" dirty="0" smtClean="0"/>
              <a:t>zealous </a:t>
            </a:r>
            <a:r>
              <a:rPr lang="en-US" sz="2400" u="sng" dirty="0" smtClean="0"/>
              <a:t>(eager) for </a:t>
            </a:r>
            <a:r>
              <a:rPr lang="en-US" sz="2400" u="sng" dirty="0" smtClean="0"/>
              <a:t>good works</a:t>
            </a:r>
            <a:r>
              <a:rPr lang="en-US" sz="2400" dirty="0" smtClean="0"/>
              <a:t>.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5. His faith was a Bible faith of works of righteousness</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1225720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4493538"/>
          </a:xfrm>
          <a:prstGeom prst="rect">
            <a:avLst/>
          </a:prstGeom>
          <a:noFill/>
        </p:spPr>
        <p:txBody>
          <a:bodyPr wrap="square" rtlCol="0">
            <a:spAutoFit/>
          </a:bodyPr>
          <a:lstStyle/>
          <a:p>
            <a:r>
              <a:rPr lang="en-US" sz="2200" b="1" dirty="0" smtClean="0"/>
              <a:t>Romans 4:9-12 (NKJV) </a:t>
            </a:r>
            <a:r>
              <a:rPr lang="en-US" sz="2200" dirty="0" smtClean="0"/>
              <a:t>Does this blessedness then come upon the circumcised only, or upon the uncircumcised also? For we say that faith was accounted to Abraham for righteousness. How then was it accounted? While he was circumcised, or uncircumcised? Not while circumcised, but while uncircumcised. And he received the sign of circumcision, a seal of the righteousness of the faith which he had while still uncircumcised, that he might be the father of all those who believe, though they are uncircumcised, that righteousness might be imputed </a:t>
            </a:r>
            <a:r>
              <a:rPr lang="en-US" sz="2200" dirty="0" smtClean="0"/>
              <a:t> (ESV counted , NIV credited) to </a:t>
            </a:r>
            <a:r>
              <a:rPr lang="en-US" sz="2200" dirty="0" smtClean="0"/>
              <a:t>them also </a:t>
            </a:r>
            <a:r>
              <a:rPr lang="en-US" sz="2200" dirty="0" smtClean="0"/>
              <a:t>, </a:t>
            </a:r>
            <a:r>
              <a:rPr lang="en-US" sz="2200" dirty="0" smtClean="0"/>
              <a:t>and the father of circumcision to those who not only are of the circumcision, but who also walk in the steps of the faith which our father Abraham had while still uncircumcised.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6. Abraham is the father of all (Jew &amp; Gentile) the faithful</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193631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4493538"/>
          </a:xfrm>
          <a:prstGeom prst="rect">
            <a:avLst/>
          </a:prstGeom>
          <a:noFill/>
        </p:spPr>
        <p:txBody>
          <a:bodyPr wrap="square" rtlCol="0">
            <a:spAutoFit/>
          </a:bodyPr>
          <a:lstStyle/>
          <a:p>
            <a:r>
              <a:rPr lang="en-US" sz="2200" b="1" dirty="0" smtClean="0"/>
              <a:t>Romans 4:9-12 (NKJV) </a:t>
            </a:r>
            <a:r>
              <a:rPr lang="en-US" sz="2200" dirty="0" smtClean="0"/>
              <a:t>Does this blessedness then come upon the circumcised only, or upon the uncircumcised also? </a:t>
            </a:r>
            <a:r>
              <a:rPr lang="en-US" sz="2200" u="sng" dirty="0" smtClean="0"/>
              <a:t>For we say that faith was accounted to Abraham for righteousness. </a:t>
            </a:r>
            <a:r>
              <a:rPr lang="en-US" sz="2200" dirty="0" smtClean="0"/>
              <a:t>How then was it accounted? While he was circumcised, or uncircumcised? Not while circumcised, but while uncircumcised. And he received the sign of circumcision, a seal of the righteousness of the faith which he had while still uncircumcised, that he might be the </a:t>
            </a:r>
            <a:r>
              <a:rPr lang="en-US" sz="2200" u="sng" dirty="0" smtClean="0"/>
              <a:t>father of all those who believe</a:t>
            </a:r>
            <a:r>
              <a:rPr lang="en-US" sz="2200" dirty="0" smtClean="0"/>
              <a:t>, though they are uncircumcised, </a:t>
            </a:r>
            <a:r>
              <a:rPr lang="en-US" sz="2200" u="sng" dirty="0" smtClean="0"/>
              <a:t>that righteousness might be imputed </a:t>
            </a:r>
            <a:r>
              <a:rPr lang="en-US" sz="2200" u="sng" dirty="0" smtClean="0"/>
              <a:t> (ESV counted , NIV credited) to </a:t>
            </a:r>
            <a:r>
              <a:rPr lang="en-US" sz="2200" u="sng" dirty="0" smtClean="0"/>
              <a:t>them also </a:t>
            </a:r>
            <a:r>
              <a:rPr lang="en-US" sz="2200" dirty="0" smtClean="0"/>
              <a:t>, </a:t>
            </a:r>
            <a:r>
              <a:rPr lang="en-US" sz="2200" dirty="0" smtClean="0"/>
              <a:t>and the father of circumcision to those who not only are of the circumcision, </a:t>
            </a:r>
            <a:r>
              <a:rPr lang="en-US" sz="2200" u="sng" dirty="0" smtClean="0"/>
              <a:t>but who also walk in the steps of the faith which our father Abraham</a:t>
            </a:r>
            <a:r>
              <a:rPr lang="en-US" sz="2200" dirty="0" smtClean="0"/>
              <a:t> had while still uncircumcised.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6. Abraham is the father of all (Jew &amp; Gentile) the faithful</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98076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2677656"/>
          </a:xfrm>
          <a:prstGeom prst="rect">
            <a:avLst/>
          </a:prstGeom>
          <a:noFill/>
        </p:spPr>
        <p:txBody>
          <a:bodyPr wrap="square" rtlCol="0">
            <a:spAutoFit/>
          </a:bodyPr>
          <a:lstStyle/>
          <a:p>
            <a:r>
              <a:rPr lang="en-US" sz="2400" b="1" dirty="0" smtClean="0"/>
              <a:t>Galatians </a:t>
            </a:r>
            <a:r>
              <a:rPr lang="en-US" sz="2400" b="1" dirty="0" smtClean="0"/>
              <a:t>3:7-9 </a:t>
            </a:r>
            <a:r>
              <a:rPr lang="en-US" sz="2400" b="1" dirty="0" smtClean="0"/>
              <a:t>(NKJV) </a:t>
            </a:r>
          </a:p>
          <a:p>
            <a:r>
              <a:rPr lang="en-US" sz="2400" u="sng" dirty="0" smtClean="0"/>
              <a:t>Therefore </a:t>
            </a:r>
            <a:r>
              <a:rPr lang="en-US" sz="2400" u="sng" dirty="0" smtClean="0"/>
              <a:t>know that only those who are of faith are sons of Abraham. </a:t>
            </a:r>
            <a:r>
              <a:rPr lang="en-US" sz="2400" dirty="0" smtClean="0"/>
              <a:t>And the Scripture, foreseeing that God would justify the Gentiles by faith, preached the gospel to Abraham beforehand, saying, "In you all the nations shall be blessed." </a:t>
            </a:r>
            <a:r>
              <a:rPr lang="en-US" sz="2400" u="sng" dirty="0" smtClean="0"/>
              <a:t>So then those who are of faith are blessed with believing Abraham.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6. Abraham is the father of all (Jew &amp; Gentile) the faithful</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2300561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76300" y="1528822"/>
            <a:ext cx="7391400" cy="4154984"/>
          </a:xfrm>
          <a:prstGeom prst="rect">
            <a:avLst/>
          </a:prstGeom>
          <a:noFill/>
        </p:spPr>
        <p:txBody>
          <a:bodyPr wrap="square" rtlCol="0">
            <a:spAutoFit/>
          </a:bodyPr>
          <a:lstStyle/>
          <a:p>
            <a:r>
              <a:rPr lang="en-US" sz="2400" b="1" dirty="0" smtClean="0"/>
              <a:t>Galatians 3:15-18 (NKJV) “</a:t>
            </a:r>
            <a:r>
              <a:rPr lang="en-US" sz="2400" dirty="0" smtClean="0"/>
              <a:t>Brethren, I speak in the manner of men: Though </a:t>
            </a:r>
            <a:r>
              <a:rPr lang="en-US" sz="2400" i="1" dirty="0" smtClean="0"/>
              <a:t>it is</a:t>
            </a:r>
            <a:r>
              <a:rPr lang="en-US" sz="2400" dirty="0" smtClean="0"/>
              <a:t> only a man's covenant, yet </a:t>
            </a:r>
            <a:r>
              <a:rPr lang="en-US" sz="2400" i="1" dirty="0" smtClean="0"/>
              <a:t>if it is</a:t>
            </a:r>
            <a:r>
              <a:rPr lang="en-US" sz="2400" dirty="0" smtClean="0"/>
              <a:t> confirmed, no one annuls or adds to it. Now to Abraham and his Seed were the promises made. He does not say, "And to seeds," as of many, but as of one, </a:t>
            </a:r>
            <a:r>
              <a:rPr lang="en-US" sz="2400" i="1" dirty="0" smtClean="0"/>
              <a:t>"And to your Seed,"</a:t>
            </a:r>
            <a:r>
              <a:rPr lang="en-US" sz="2400" dirty="0" smtClean="0"/>
              <a:t> who is Christ. And this I say, </a:t>
            </a:r>
            <a:r>
              <a:rPr lang="en-US" sz="2400" i="1" dirty="0" smtClean="0"/>
              <a:t>that</a:t>
            </a:r>
            <a:r>
              <a:rPr lang="en-US" sz="2400" dirty="0" smtClean="0"/>
              <a:t> the law, which was </a:t>
            </a:r>
            <a:r>
              <a:rPr lang="en-US" sz="2400" b="1" u="sng" dirty="0" smtClean="0"/>
              <a:t>four hundred and thirty years later</a:t>
            </a:r>
            <a:r>
              <a:rPr lang="en-US" sz="2400" dirty="0" smtClean="0"/>
              <a:t>, cannot annul the covenant that was confirmed before by God in Christ, that it should make the promise of no effect. For if the inheritance </a:t>
            </a:r>
            <a:r>
              <a:rPr lang="en-US" sz="2400" i="1" dirty="0" smtClean="0"/>
              <a:t>is</a:t>
            </a:r>
            <a:r>
              <a:rPr lang="en-US" sz="2400" dirty="0" smtClean="0"/>
              <a:t> of the law, </a:t>
            </a:r>
            <a:r>
              <a:rPr lang="en-US" sz="2400" i="1" dirty="0" smtClean="0"/>
              <a:t>it is</a:t>
            </a:r>
            <a:r>
              <a:rPr lang="en-US" sz="2400" dirty="0" smtClean="0"/>
              <a:t> no longer of promise; but God gave </a:t>
            </a:r>
            <a:r>
              <a:rPr lang="en-US" sz="2400" i="1" dirty="0" smtClean="0"/>
              <a:t>it</a:t>
            </a:r>
            <a:r>
              <a:rPr lang="en-US" sz="2400" dirty="0" smtClean="0"/>
              <a:t> to Abraham by promise.”</a:t>
            </a:r>
            <a:endParaRPr lang="en-US" sz="2400" dirty="0"/>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1. His faith is one that predates the OT law by 430 years</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47467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Examining the Faith of Abraham</a:t>
            </a:r>
            <a:endParaRPr lang="en-US" b="1" dirty="0"/>
          </a:p>
        </p:txBody>
      </p:sp>
      <p:sp>
        <p:nvSpPr>
          <p:cNvPr id="3" name="TextBox 2"/>
          <p:cNvSpPr txBox="1"/>
          <p:nvPr/>
        </p:nvSpPr>
        <p:spPr>
          <a:xfrm>
            <a:off x="914400" y="1371600"/>
            <a:ext cx="7315201" cy="3046988"/>
          </a:xfrm>
          <a:prstGeom prst="rect">
            <a:avLst/>
          </a:prstGeom>
          <a:solidFill>
            <a:schemeClr val="accent6">
              <a:lumMod val="20000"/>
              <a:lumOff val="80000"/>
            </a:schemeClr>
          </a:solidFill>
        </p:spPr>
        <p:txBody>
          <a:bodyPr wrap="square" rtlCol="0">
            <a:spAutoFit/>
          </a:bodyPr>
          <a:lstStyle/>
          <a:p>
            <a:r>
              <a:rPr lang="en-US" sz="2400" b="1" dirty="0" smtClean="0"/>
              <a:t>Galatians 3:26-29 (NKJV) </a:t>
            </a:r>
          </a:p>
          <a:p>
            <a:r>
              <a:rPr lang="en-US" sz="2400" b="1" dirty="0" smtClean="0"/>
              <a:t>For you are all sons of God through faith in Christ Jesus. </a:t>
            </a:r>
            <a:r>
              <a:rPr lang="en-US" sz="2400" b="1" u="sng" dirty="0" smtClean="0"/>
              <a:t>For as many of you as were baptized into Christ have put on Christ. </a:t>
            </a:r>
            <a:r>
              <a:rPr lang="en-US" sz="2400" b="1" dirty="0" smtClean="0"/>
              <a:t>There is neither Jew nor Greek, there is neither slave nor free, there is neither male nor female; for you are all one in Christ Jesus. And if you are Christ's, then you are Abraham's seed, and heirs according to the promise. </a:t>
            </a:r>
            <a:endParaRPr lang="en-US" sz="2400" b="1" dirty="0"/>
          </a:p>
        </p:txBody>
      </p:sp>
      <p:sp>
        <p:nvSpPr>
          <p:cNvPr id="4" name="TextBox 3"/>
          <p:cNvSpPr txBox="1"/>
          <p:nvPr/>
        </p:nvSpPr>
        <p:spPr>
          <a:xfrm>
            <a:off x="0" y="4572000"/>
            <a:ext cx="9144000" cy="584775"/>
          </a:xfrm>
          <a:prstGeom prst="rect">
            <a:avLst/>
          </a:prstGeom>
          <a:noFill/>
        </p:spPr>
        <p:txBody>
          <a:bodyPr wrap="square" rtlCol="0">
            <a:spAutoFit/>
          </a:bodyPr>
          <a:lstStyle/>
          <a:p>
            <a:pPr algn="ctr"/>
            <a:r>
              <a:rPr lang="en-US" sz="3200" b="1" dirty="0"/>
              <a:t>Have you put on Jesus in baptism? </a:t>
            </a:r>
            <a:endParaRPr lang="en-US" sz="3200" dirty="0"/>
          </a:p>
        </p:txBody>
      </p:sp>
    </p:spTree>
    <p:extLst>
      <p:ext uri="{BB962C8B-B14F-4D97-AF65-F5344CB8AC3E}">
        <p14:creationId xmlns:p14="http://schemas.microsoft.com/office/powerpoint/2010/main" val="186757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Examining the Faith of Abraham</a:t>
            </a:r>
            <a:endParaRPr lang="en-US" b="1" dirty="0"/>
          </a:p>
        </p:txBody>
      </p:sp>
      <p:sp>
        <p:nvSpPr>
          <p:cNvPr id="3" name="TextBox 2"/>
          <p:cNvSpPr txBox="1"/>
          <p:nvPr/>
        </p:nvSpPr>
        <p:spPr>
          <a:xfrm>
            <a:off x="914400" y="1371600"/>
            <a:ext cx="7315201" cy="1569660"/>
          </a:xfrm>
          <a:prstGeom prst="rect">
            <a:avLst/>
          </a:prstGeom>
          <a:solidFill>
            <a:schemeClr val="accent6">
              <a:lumMod val="20000"/>
              <a:lumOff val="80000"/>
            </a:schemeClr>
          </a:solidFill>
        </p:spPr>
        <p:txBody>
          <a:bodyPr wrap="square" rtlCol="0">
            <a:spAutoFit/>
          </a:bodyPr>
          <a:lstStyle/>
          <a:p>
            <a:r>
              <a:rPr lang="en-US" sz="2400" b="1" dirty="0" smtClean="0"/>
              <a:t>Hebrews 11:6 (NKJV) </a:t>
            </a:r>
          </a:p>
          <a:p>
            <a:r>
              <a:rPr lang="en-US" sz="2400" b="1" dirty="0" smtClean="0"/>
              <a:t>But without faith it is impossible to please Him, for he who comes to God must believe that He is, and that </a:t>
            </a:r>
            <a:r>
              <a:rPr lang="en-US" sz="2400" b="1" u="sng" dirty="0" smtClean="0"/>
              <a:t>He is a </a:t>
            </a:r>
            <a:r>
              <a:rPr lang="en-US" sz="2400" b="1" u="sng" dirty="0" err="1" smtClean="0"/>
              <a:t>rewarder</a:t>
            </a:r>
            <a:r>
              <a:rPr lang="en-US" sz="2400" b="1" u="sng" dirty="0" smtClean="0"/>
              <a:t> of those who diligently seek Him.  </a:t>
            </a:r>
            <a:endParaRPr lang="en-US" sz="2400" b="1" u="sng" dirty="0"/>
          </a:p>
        </p:txBody>
      </p:sp>
      <p:sp>
        <p:nvSpPr>
          <p:cNvPr id="4" name="TextBox 3"/>
          <p:cNvSpPr txBox="1"/>
          <p:nvPr/>
        </p:nvSpPr>
        <p:spPr>
          <a:xfrm>
            <a:off x="457200" y="4343400"/>
            <a:ext cx="8229600" cy="1077218"/>
          </a:xfrm>
          <a:prstGeom prst="rect">
            <a:avLst/>
          </a:prstGeom>
          <a:noFill/>
        </p:spPr>
        <p:txBody>
          <a:bodyPr wrap="square" rtlCol="0">
            <a:spAutoFit/>
          </a:bodyPr>
          <a:lstStyle/>
          <a:p>
            <a:pPr algn="ctr"/>
            <a:r>
              <a:rPr lang="en-US" sz="3200" b="1" dirty="0" smtClean="0"/>
              <a:t>If you are a Christian this morning, are you living a life of faith like Abraham?</a:t>
            </a:r>
            <a:endParaRPr lang="en-US" sz="3200" dirty="0"/>
          </a:p>
        </p:txBody>
      </p:sp>
    </p:spTree>
    <p:extLst>
      <p:ext uri="{BB962C8B-B14F-4D97-AF65-F5344CB8AC3E}">
        <p14:creationId xmlns:p14="http://schemas.microsoft.com/office/powerpoint/2010/main" val="348419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Examining the Faith of Abraham</a:t>
            </a:r>
            <a:endParaRPr lang="en-US" b="1" dirty="0"/>
          </a:p>
        </p:txBody>
      </p:sp>
      <p:sp>
        <p:nvSpPr>
          <p:cNvPr id="3" name="TextBox 2"/>
          <p:cNvSpPr txBox="1"/>
          <p:nvPr/>
        </p:nvSpPr>
        <p:spPr>
          <a:xfrm>
            <a:off x="228600" y="1219200"/>
            <a:ext cx="8686800" cy="3139321"/>
          </a:xfrm>
          <a:prstGeom prst="rect">
            <a:avLst/>
          </a:prstGeom>
          <a:solidFill>
            <a:schemeClr val="accent6">
              <a:lumMod val="20000"/>
              <a:lumOff val="80000"/>
            </a:schemeClr>
          </a:solidFill>
        </p:spPr>
        <p:txBody>
          <a:bodyPr wrap="square" rtlCol="0">
            <a:spAutoFit/>
          </a:bodyPr>
          <a:lstStyle/>
          <a:p>
            <a:r>
              <a:rPr lang="en-US" sz="2200" b="1" dirty="0" smtClean="0"/>
              <a:t>Romans 15:18 (NKJV) </a:t>
            </a:r>
            <a:r>
              <a:rPr lang="en-US" sz="2200" dirty="0" smtClean="0"/>
              <a:t>For I will not dare to speak of any of those things which Christ has not accomplished through me, </a:t>
            </a:r>
            <a:r>
              <a:rPr lang="en-US" sz="2200" u="sng" dirty="0" smtClean="0"/>
              <a:t>in word and deed</a:t>
            </a:r>
            <a:r>
              <a:rPr lang="en-US" sz="2200" dirty="0" smtClean="0"/>
              <a:t>, to make the Gentiles obedient-- </a:t>
            </a:r>
          </a:p>
          <a:p>
            <a:endParaRPr lang="en-US" sz="2200" b="1" dirty="0" smtClean="0"/>
          </a:p>
          <a:p>
            <a:r>
              <a:rPr lang="en-US" sz="2200" b="1" dirty="0" smtClean="0"/>
              <a:t>Colossians 3:17 (NKJV)</a:t>
            </a:r>
            <a:r>
              <a:rPr lang="en-US" sz="2200" dirty="0" smtClean="0"/>
              <a:t> </a:t>
            </a:r>
            <a:r>
              <a:rPr lang="en-US" sz="2200" u="sng" dirty="0" smtClean="0"/>
              <a:t>And whatever you do in word or deed, do all in the name of the Lord Jesus</a:t>
            </a:r>
            <a:r>
              <a:rPr lang="en-US" sz="2200" dirty="0" smtClean="0"/>
              <a:t>, giving thanks to God the Father through Him. </a:t>
            </a:r>
          </a:p>
          <a:p>
            <a:endParaRPr lang="en-US" sz="2200" b="1" dirty="0" smtClean="0"/>
          </a:p>
          <a:p>
            <a:r>
              <a:rPr lang="en-US" sz="2200" b="1" dirty="0" smtClean="0"/>
              <a:t>1 John 3:18 (NKJV)</a:t>
            </a:r>
            <a:r>
              <a:rPr lang="en-US" sz="2200" dirty="0" smtClean="0"/>
              <a:t> My little children, let us not love in word or in tongue, </a:t>
            </a:r>
            <a:r>
              <a:rPr lang="en-US" sz="2200" u="sng" dirty="0" smtClean="0"/>
              <a:t>but in deed and in truth</a:t>
            </a:r>
            <a:r>
              <a:rPr lang="en-US" sz="2200" dirty="0" smtClean="0"/>
              <a:t>. </a:t>
            </a:r>
            <a:r>
              <a:rPr lang="en-US" sz="2200" u="sng" dirty="0" smtClean="0"/>
              <a:t> </a:t>
            </a:r>
            <a:endParaRPr lang="en-US" sz="2200" u="sng" dirty="0"/>
          </a:p>
        </p:txBody>
      </p:sp>
      <p:sp>
        <p:nvSpPr>
          <p:cNvPr id="4" name="TextBox 3"/>
          <p:cNvSpPr txBox="1"/>
          <p:nvPr/>
        </p:nvSpPr>
        <p:spPr>
          <a:xfrm>
            <a:off x="228600" y="4387037"/>
            <a:ext cx="8686800" cy="1384995"/>
          </a:xfrm>
          <a:prstGeom prst="rect">
            <a:avLst/>
          </a:prstGeom>
          <a:solidFill>
            <a:schemeClr val="tx1"/>
          </a:solidFill>
        </p:spPr>
        <p:txBody>
          <a:bodyPr wrap="square" rtlCol="0">
            <a:spAutoFit/>
          </a:bodyPr>
          <a:lstStyle/>
          <a:p>
            <a:pPr algn="ctr"/>
            <a:r>
              <a:rPr lang="en-US" sz="2800" b="1" dirty="0" smtClean="0">
                <a:solidFill>
                  <a:srgbClr val="FFFF00"/>
                </a:solidFill>
              </a:rPr>
              <a:t>There is a difference between going to church and living your life each day for the Lord. I think we know which type of person Abraham would be.</a:t>
            </a:r>
            <a:endParaRPr lang="en-US" sz="2800" dirty="0">
              <a:solidFill>
                <a:srgbClr val="FFFF00"/>
              </a:solidFill>
            </a:endParaRPr>
          </a:p>
        </p:txBody>
      </p:sp>
    </p:spTree>
    <p:extLst>
      <p:ext uri="{BB962C8B-B14F-4D97-AF65-F5344CB8AC3E}">
        <p14:creationId xmlns:p14="http://schemas.microsoft.com/office/powerpoint/2010/main" val="201697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Examining the Faith of Abraham</a:t>
            </a:r>
            <a:endParaRPr lang="en-US" b="1" dirty="0">
              <a:solidFill>
                <a:schemeClr val="bg1"/>
              </a:solidFill>
            </a:endParaRPr>
          </a:p>
        </p:txBody>
      </p:sp>
      <p:sp>
        <p:nvSpPr>
          <p:cNvPr id="3" name="TextBox 2"/>
          <p:cNvSpPr txBox="1"/>
          <p:nvPr/>
        </p:nvSpPr>
        <p:spPr>
          <a:xfrm>
            <a:off x="0" y="1371600"/>
            <a:ext cx="9144000" cy="769441"/>
          </a:xfrm>
          <a:prstGeom prst="rect">
            <a:avLst/>
          </a:prstGeom>
          <a:noFill/>
        </p:spPr>
        <p:txBody>
          <a:bodyPr wrap="square" rtlCol="0">
            <a:spAutoFit/>
          </a:bodyPr>
          <a:lstStyle/>
          <a:p>
            <a:pPr algn="ctr"/>
            <a:r>
              <a:rPr lang="en-US" sz="4400" b="1" dirty="0" smtClean="0">
                <a:solidFill>
                  <a:srgbClr val="FFFF00"/>
                </a:solidFill>
              </a:rPr>
              <a:t>How about you?</a:t>
            </a:r>
            <a:endParaRPr lang="en-US" sz="4400" b="1" dirty="0">
              <a:solidFill>
                <a:srgbClr val="FFFF00"/>
              </a:solidFill>
            </a:endParaRPr>
          </a:p>
        </p:txBody>
      </p:sp>
    </p:spTree>
    <p:extLst>
      <p:ext uri="{BB962C8B-B14F-4D97-AF65-F5344CB8AC3E}">
        <p14:creationId xmlns:p14="http://schemas.microsoft.com/office/powerpoint/2010/main" val="38063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87730" y="1517392"/>
            <a:ext cx="7391400" cy="4832092"/>
          </a:xfrm>
          <a:prstGeom prst="rect">
            <a:avLst/>
          </a:prstGeom>
          <a:noFill/>
        </p:spPr>
        <p:txBody>
          <a:bodyPr wrap="square" rtlCol="0">
            <a:spAutoFit/>
          </a:bodyPr>
          <a:lstStyle/>
          <a:p>
            <a:r>
              <a:rPr lang="en-US" sz="2200" b="1" dirty="0" smtClean="0"/>
              <a:t>Hebrews 7:4-10 (NKJV) </a:t>
            </a:r>
            <a:r>
              <a:rPr lang="en-US" sz="2200" dirty="0" smtClean="0"/>
              <a:t>“Now consider how great this man was, to whom even the patriarch Abraham gave a tenth of the spoils. And indeed those who are of the sons of Levi, who receive the priesthood, have a commandment to receive tithes from the people according to the law, that is, from their brethren, though they have come </a:t>
            </a:r>
            <a:r>
              <a:rPr lang="en-US" sz="2200" b="1" u="sng" dirty="0" smtClean="0"/>
              <a:t>from the loins of Abraham</a:t>
            </a:r>
            <a:r>
              <a:rPr lang="en-US" sz="2200" dirty="0" smtClean="0"/>
              <a:t>; but he whose genealogy is not derived from them received tithes from Abraham and blessed him who had the promises. Now beyond all contradiction the lesser is blessed by the better. Here mortal men receive tithes, but there he receives them, of whom it is witnessed that he lives. Even Levi, who receives tithes, paid tithes through Abraham, so to speak, for he was still in the </a:t>
            </a:r>
            <a:r>
              <a:rPr lang="en-US" sz="2200" b="1" u="sng" dirty="0" smtClean="0"/>
              <a:t>loins of his father </a:t>
            </a:r>
            <a:r>
              <a:rPr lang="en-US" sz="2200" dirty="0" smtClean="0"/>
              <a:t>when Melchizedek met him.”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1. His faith is one that predates the OT law by 430 years</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691596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76300" y="1528822"/>
            <a:ext cx="7391400" cy="4493538"/>
          </a:xfrm>
          <a:prstGeom prst="rect">
            <a:avLst/>
          </a:prstGeom>
          <a:noFill/>
        </p:spPr>
        <p:txBody>
          <a:bodyPr wrap="square" rtlCol="0">
            <a:spAutoFit/>
          </a:bodyPr>
          <a:lstStyle/>
          <a:p>
            <a:r>
              <a:rPr lang="en-US" sz="2200" b="1" dirty="0" smtClean="0"/>
              <a:t>Genesis 12:1-5 (NKJV) </a:t>
            </a:r>
            <a:r>
              <a:rPr lang="en-US" sz="2200" dirty="0" smtClean="0"/>
              <a:t>“Now the LORD had said to Abram: "Get out of your country, From your family And from your father's house, To a land that I will show you. I will make you a great nation; I will bless you And make your name great; And you shall be a blessing. I will bless those who bless you, And I will curse him who curses you; And in you all the families of the earth shall be blessed. So Abram departed as the LORD had spoken to him, and Lot went with him. And Abram was seventy-five years old when he departed from Haran. Then Abram took Sarai his wife and Lot his brother's son, and all their possessions that they had gathered, and the people whom they had acquired in Haran, and they departed to go to the land of Canaan. So they came to the land of Canaan.”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2. His faith was based on something not seen</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127318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76300" y="1528822"/>
            <a:ext cx="7391400" cy="3046988"/>
          </a:xfrm>
          <a:prstGeom prst="rect">
            <a:avLst/>
          </a:prstGeom>
          <a:noFill/>
        </p:spPr>
        <p:txBody>
          <a:bodyPr wrap="square" rtlCol="0">
            <a:spAutoFit/>
          </a:bodyPr>
          <a:lstStyle/>
          <a:p>
            <a:r>
              <a:rPr lang="en-US" sz="2200" b="1" dirty="0" smtClean="0"/>
              <a:t>Hebrews 11:8-10 (NKJV) </a:t>
            </a:r>
          </a:p>
          <a:p>
            <a:r>
              <a:rPr lang="en-US" sz="2400" dirty="0" smtClean="0"/>
              <a:t>“By faith Abraham obeyed when he was called to go out to the place which he would receive as an inheritance. And he went out, </a:t>
            </a:r>
            <a:r>
              <a:rPr lang="en-US" sz="2400" u="sng" dirty="0" smtClean="0"/>
              <a:t>not knowing where he was going</a:t>
            </a:r>
            <a:r>
              <a:rPr lang="en-US" sz="2400" dirty="0" smtClean="0"/>
              <a:t>. By faith he dwelt in the land of promise as in a foreign country, dwelling in tents with Isaac and Jacob, the heirs with him of the same promise; </a:t>
            </a:r>
            <a:r>
              <a:rPr lang="en-US" sz="2400" u="sng" dirty="0" smtClean="0"/>
              <a:t>for he waited for the city which has foundations, whose builder and maker is God</a:t>
            </a:r>
            <a:r>
              <a:rPr lang="en-US" sz="2400" dirty="0" smtClean="0"/>
              <a:t>.”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2. His faith was based on something not seen</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60973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4524315"/>
          </a:xfrm>
          <a:prstGeom prst="rect">
            <a:avLst/>
          </a:prstGeom>
          <a:noFill/>
        </p:spPr>
        <p:txBody>
          <a:bodyPr wrap="square" rtlCol="0">
            <a:spAutoFit/>
          </a:bodyPr>
          <a:lstStyle/>
          <a:p>
            <a:r>
              <a:rPr lang="en-US" sz="2400" b="1" dirty="0" smtClean="0"/>
              <a:t>Genesis 12:8 (NKJV) </a:t>
            </a:r>
            <a:r>
              <a:rPr lang="en-US" sz="2400" dirty="0" smtClean="0"/>
              <a:t>“And he moved from there to the mountain east of Bethel, and </a:t>
            </a:r>
            <a:r>
              <a:rPr lang="en-US" sz="2400" u="sng" dirty="0" smtClean="0"/>
              <a:t>he pitched his tent </a:t>
            </a:r>
            <a:r>
              <a:rPr lang="en-US" sz="2400" dirty="0" smtClean="0"/>
              <a:t>with Bethel on the west and Ai on the east; there he built an altar to the LORD and called on the name of the LORD. </a:t>
            </a:r>
          </a:p>
          <a:p>
            <a:endParaRPr lang="en-US" sz="2400" b="1" dirty="0" smtClean="0"/>
          </a:p>
          <a:p>
            <a:r>
              <a:rPr lang="en-US" sz="2400" b="1" dirty="0" smtClean="0"/>
              <a:t>Genesis </a:t>
            </a:r>
            <a:r>
              <a:rPr lang="en-US" sz="2400" b="1" dirty="0" smtClean="0"/>
              <a:t>13:18 (NKJV) </a:t>
            </a:r>
            <a:r>
              <a:rPr lang="en-US" sz="2400" dirty="0" smtClean="0"/>
              <a:t>“Then Abram </a:t>
            </a:r>
            <a:r>
              <a:rPr lang="en-US" sz="2400" u="sng" dirty="0" smtClean="0"/>
              <a:t>moved his tent</a:t>
            </a:r>
            <a:r>
              <a:rPr lang="en-US" sz="2400" dirty="0" smtClean="0"/>
              <a:t>, and went and dwelt by the </a:t>
            </a:r>
            <a:r>
              <a:rPr lang="en-US" sz="2400" dirty="0" err="1" smtClean="0"/>
              <a:t>terebinth</a:t>
            </a:r>
            <a:r>
              <a:rPr lang="en-US" sz="2400" dirty="0" smtClean="0"/>
              <a:t> trees of </a:t>
            </a:r>
            <a:r>
              <a:rPr lang="en-US" sz="2400" dirty="0" err="1" smtClean="0"/>
              <a:t>Mamre</a:t>
            </a:r>
            <a:r>
              <a:rPr lang="en-US" sz="2400" dirty="0" smtClean="0"/>
              <a:t>, which are in Hebron, and built an altar there to the LORD.” </a:t>
            </a:r>
          </a:p>
          <a:p>
            <a:endParaRPr lang="en-US" sz="2400" b="1" dirty="0" smtClean="0"/>
          </a:p>
          <a:p>
            <a:r>
              <a:rPr lang="en-US" sz="2400" b="1" dirty="0" smtClean="0"/>
              <a:t>Genesis </a:t>
            </a:r>
            <a:r>
              <a:rPr lang="en-US" sz="2400" b="1" dirty="0" smtClean="0"/>
              <a:t>18:1 (NKJV)</a:t>
            </a:r>
            <a:r>
              <a:rPr lang="en-US" sz="2400" dirty="0" smtClean="0"/>
              <a:t> “Then the LORD appeared to him by the </a:t>
            </a:r>
            <a:r>
              <a:rPr lang="en-US" sz="2400" dirty="0" err="1" smtClean="0"/>
              <a:t>terebinth</a:t>
            </a:r>
            <a:r>
              <a:rPr lang="en-US" sz="2400" dirty="0" smtClean="0"/>
              <a:t> trees of </a:t>
            </a:r>
            <a:r>
              <a:rPr lang="en-US" sz="2400" dirty="0" err="1" smtClean="0"/>
              <a:t>Mamre</a:t>
            </a:r>
            <a:r>
              <a:rPr lang="en-US" sz="2400" dirty="0" smtClean="0"/>
              <a:t>, as </a:t>
            </a:r>
            <a:r>
              <a:rPr lang="en-US" sz="2400" u="sng" dirty="0" smtClean="0"/>
              <a:t>he was sitting in the tent door in the heat of the day. </a:t>
            </a:r>
            <a:r>
              <a:rPr lang="en-US" sz="2400" dirty="0" smtClean="0"/>
              <a:t>“ </a:t>
            </a:r>
            <a:endParaRPr lang="en-US" sz="2400" dirty="0" smtClean="0"/>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3. His faith and life was one of sacrifice for the Lord</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14194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1908215"/>
          </a:xfrm>
          <a:prstGeom prst="rect">
            <a:avLst/>
          </a:prstGeom>
          <a:noFill/>
        </p:spPr>
        <p:txBody>
          <a:bodyPr wrap="square" rtlCol="0">
            <a:spAutoFit/>
          </a:bodyPr>
          <a:lstStyle/>
          <a:p>
            <a:r>
              <a:rPr lang="en-US" sz="2200" b="1" dirty="0" smtClean="0"/>
              <a:t>Hebrews </a:t>
            </a:r>
            <a:r>
              <a:rPr lang="en-US" sz="2200" b="1" dirty="0" smtClean="0"/>
              <a:t>11:9-10 </a:t>
            </a:r>
            <a:r>
              <a:rPr lang="en-US" sz="2200" b="1" dirty="0" smtClean="0"/>
              <a:t>(NKJV) </a:t>
            </a:r>
          </a:p>
          <a:p>
            <a:r>
              <a:rPr lang="en-US" sz="2400" dirty="0" smtClean="0"/>
              <a:t>“By faith he dwelt in the land of promise as in a foreign country, </a:t>
            </a:r>
            <a:r>
              <a:rPr lang="en-US" sz="2400" u="sng" dirty="0" smtClean="0"/>
              <a:t>dwelling in tents with Isaac and Jacob</a:t>
            </a:r>
            <a:r>
              <a:rPr lang="en-US" sz="2400" dirty="0" smtClean="0"/>
              <a:t>, the heirs with him of the same promise; for he waited for the city which has foundations, whose builder and maker is God.”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3. His faith and life was one of sacrifice for the Lord</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642050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3046988"/>
          </a:xfrm>
          <a:prstGeom prst="rect">
            <a:avLst/>
          </a:prstGeom>
          <a:noFill/>
        </p:spPr>
        <p:txBody>
          <a:bodyPr wrap="square" rtlCol="0">
            <a:spAutoFit/>
          </a:bodyPr>
          <a:lstStyle/>
          <a:p>
            <a:r>
              <a:rPr lang="en-US" sz="2400" b="1" dirty="0" smtClean="0"/>
              <a:t>Romans 4:1-4 (NKJV) </a:t>
            </a:r>
          </a:p>
          <a:p>
            <a:r>
              <a:rPr lang="en-US" sz="2400" dirty="0" smtClean="0"/>
              <a:t>“What then shall we say that Abraham our father has found according to the flesh? For if Abraham was justified by works, he has something to boast about, but not before God. For what does the Scripture say? "Abraham believed God, and it was accounted to him for righteousness." Now to him who works, the wages are not counted as grace but as debt.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4. His faith did not earn his salvation</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68859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64870" y="1502152"/>
            <a:ext cx="7391400" cy="3046988"/>
          </a:xfrm>
          <a:prstGeom prst="rect">
            <a:avLst/>
          </a:prstGeom>
          <a:noFill/>
        </p:spPr>
        <p:txBody>
          <a:bodyPr wrap="square" rtlCol="0">
            <a:spAutoFit/>
          </a:bodyPr>
          <a:lstStyle/>
          <a:p>
            <a:r>
              <a:rPr lang="en-US" sz="2400" b="1" dirty="0" smtClean="0"/>
              <a:t>Romans 4:1-4 (NKJV) </a:t>
            </a:r>
          </a:p>
          <a:p>
            <a:r>
              <a:rPr lang="en-US" sz="2400" dirty="0" smtClean="0"/>
              <a:t>“What then shall we say that Abraham our father has found according to the flesh? For if Abraham was justified by works, he has something to boast about, but not before God. </a:t>
            </a:r>
            <a:r>
              <a:rPr lang="en-US" sz="2400" u="sng" dirty="0" smtClean="0"/>
              <a:t>For what does the Scripture say? "Abraham believed God, and it was accounted to him for righteousness." Now to him who works, the wages are not counted as grace but as debt. </a:t>
            </a:r>
          </a:p>
        </p:txBody>
      </p:sp>
      <p:sp>
        <p:nvSpPr>
          <p:cNvPr id="6" name="TextBox 5"/>
          <p:cNvSpPr txBox="1"/>
          <p:nvPr/>
        </p:nvSpPr>
        <p:spPr>
          <a:xfrm>
            <a:off x="0" y="978932"/>
            <a:ext cx="9144000" cy="523220"/>
          </a:xfrm>
          <a:prstGeom prst="rect">
            <a:avLst/>
          </a:prstGeom>
          <a:noFill/>
          <a:ln>
            <a:solidFill>
              <a:schemeClr val="tx1"/>
            </a:solidFill>
          </a:ln>
        </p:spPr>
        <p:txBody>
          <a:bodyPr wrap="square" rtlCol="0">
            <a:spAutoFit/>
          </a:bodyPr>
          <a:lstStyle/>
          <a:p>
            <a:pPr algn="ctr"/>
            <a:r>
              <a:rPr lang="en-US" sz="2800" b="1" dirty="0" smtClean="0"/>
              <a:t>4. His faith did not earn his salvation</a:t>
            </a:r>
            <a:endParaRPr lang="en-US" sz="2800" b="1" dirty="0"/>
          </a:p>
        </p:txBody>
      </p:sp>
      <p:sp>
        <p:nvSpPr>
          <p:cNvPr id="7" name="TextBox 6"/>
          <p:cNvSpPr txBox="1"/>
          <p:nvPr/>
        </p:nvSpPr>
        <p:spPr>
          <a:xfrm>
            <a:off x="2133600" y="609600"/>
            <a:ext cx="184731" cy="369332"/>
          </a:xfrm>
          <a:prstGeom prst="rect">
            <a:avLst/>
          </a:prstGeom>
          <a:noFill/>
        </p:spPr>
        <p:txBody>
          <a:bodyPr wrap="none" rtlCol="0">
            <a:spAutoFit/>
          </a:bodyPr>
          <a:lstStyle/>
          <a:p>
            <a:endParaRPr lang="en-US" dirty="0"/>
          </a:p>
        </p:txBody>
      </p:sp>
      <p:sp>
        <p:nvSpPr>
          <p:cNvPr id="8" name="Title 2"/>
          <p:cNvSpPr txBox="1">
            <a:spLocks/>
          </p:cNvSpPr>
          <p:nvPr/>
        </p:nvSpPr>
        <p:spPr>
          <a:xfrm>
            <a:off x="0" y="228600"/>
            <a:ext cx="9144000" cy="685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Examining the Faith of Abraham</a:t>
            </a:r>
            <a:endParaRPr lang="en-US" dirty="0"/>
          </a:p>
        </p:txBody>
      </p:sp>
    </p:spTree>
    <p:extLst>
      <p:ext uri="{BB962C8B-B14F-4D97-AF65-F5344CB8AC3E}">
        <p14:creationId xmlns:p14="http://schemas.microsoft.com/office/powerpoint/2010/main" val="3690200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2410</Words>
  <Application>Microsoft Office PowerPoint</Application>
  <PresentationFormat>On-screen Show (4:3)</PresentationFormat>
  <Paragraphs>90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Examining the Faith of Abraham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Examining the Faith of Abraham</vt:lpstr>
      <vt:lpstr>Examining the Faith of Abraham</vt:lpstr>
      <vt:lpstr>Examining the Faith of Abraham</vt:lpstr>
      <vt:lpstr>Examining the Faith of Abraham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the Faith of Abraham</dc:title>
  <dc:creator>Murray</dc:creator>
  <cp:lastModifiedBy>Murray</cp:lastModifiedBy>
  <cp:revision>7</cp:revision>
  <dcterms:created xsi:type="dcterms:W3CDTF">2014-10-23T23:53:49Z</dcterms:created>
  <dcterms:modified xsi:type="dcterms:W3CDTF">2014-10-25T14:08:23Z</dcterms:modified>
</cp:coreProperties>
</file>