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0"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AA49B1-6F33-4751-9979-5D065EACA7D7}"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257323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A49B1-6F33-4751-9979-5D065EACA7D7}"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2313035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A49B1-6F33-4751-9979-5D065EACA7D7}"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200400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A49B1-6F33-4751-9979-5D065EACA7D7}"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3682316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A49B1-6F33-4751-9979-5D065EACA7D7}" type="datetimeFigureOut">
              <a:rPr lang="en-US" smtClean="0"/>
              <a:t>5/31/2014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3951807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AA49B1-6F33-4751-9979-5D065EACA7D7}"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3909464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AA49B1-6F33-4751-9979-5D065EACA7D7}" type="datetimeFigureOut">
              <a:rPr lang="en-US" smtClean="0"/>
              <a:t>5/31/2014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247713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AA49B1-6F33-4751-9979-5D065EACA7D7}" type="datetimeFigureOut">
              <a:rPr lang="en-US" smtClean="0"/>
              <a:t>5/31/2014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2981486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A49B1-6F33-4751-9979-5D065EACA7D7}" type="datetimeFigureOut">
              <a:rPr lang="en-US" smtClean="0"/>
              <a:t>5/31/2014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307487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A49B1-6F33-4751-9979-5D065EACA7D7}"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310275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A49B1-6F33-4751-9979-5D065EACA7D7}" type="datetimeFigureOut">
              <a:rPr lang="en-US" smtClean="0"/>
              <a:t>5/31/2014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68575-65FF-417B-8A6E-A31048113924}" type="slidenum">
              <a:rPr lang="en-US" smtClean="0"/>
              <a:t>‹#›</a:t>
            </a:fld>
            <a:endParaRPr lang="en-US"/>
          </a:p>
        </p:txBody>
      </p:sp>
    </p:spTree>
    <p:extLst>
      <p:ext uri="{BB962C8B-B14F-4D97-AF65-F5344CB8AC3E}">
        <p14:creationId xmlns:p14="http://schemas.microsoft.com/office/powerpoint/2010/main" val="27829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A49B1-6F33-4751-9979-5D065EACA7D7}" type="datetimeFigureOut">
              <a:rPr lang="en-US" smtClean="0"/>
              <a:t>5/31/2014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68575-65FF-417B-8A6E-A31048113924}" type="slidenum">
              <a:rPr lang="en-US" smtClean="0"/>
              <a:t>‹#›</a:t>
            </a:fld>
            <a:endParaRPr lang="en-US"/>
          </a:p>
        </p:txBody>
      </p:sp>
    </p:spTree>
    <p:extLst>
      <p:ext uri="{BB962C8B-B14F-4D97-AF65-F5344CB8AC3E}">
        <p14:creationId xmlns:p14="http://schemas.microsoft.com/office/powerpoint/2010/main" val="4268239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381000"/>
            <a:ext cx="7143238" cy="584775"/>
          </a:xfrm>
          <a:prstGeom prst="rect">
            <a:avLst/>
          </a:prstGeom>
          <a:noFill/>
        </p:spPr>
        <p:txBody>
          <a:bodyPr wrap="none" rtlCol="0">
            <a:spAutoFit/>
          </a:bodyPr>
          <a:lstStyle/>
          <a:p>
            <a:r>
              <a:rPr lang="en-US" sz="3200" b="1" dirty="0"/>
              <a:t>We Will “Glorify”&amp; Bring “Glory” (part 1</a:t>
            </a:r>
            <a:r>
              <a:rPr lang="en-US" sz="3200" b="1" dirty="0" smtClean="0"/>
              <a:t>)</a:t>
            </a:r>
            <a:endParaRPr lang="en-US" sz="3200" dirty="0"/>
          </a:p>
        </p:txBody>
      </p:sp>
      <p:sp>
        <p:nvSpPr>
          <p:cNvPr id="5" name="TextBox 4"/>
          <p:cNvSpPr txBox="1"/>
          <p:nvPr/>
        </p:nvSpPr>
        <p:spPr>
          <a:xfrm>
            <a:off x="1057019" y="1524000"/>
            <a:ext cx="7010399" cy="3970318"/>
          </a:xfrm>
          <a:prstGeom prst="rect">
            <a:avLst/>
          </a:prstGeom>
          <a:noFill/>
        </p:spPr>
        <p:txBody>
          <a:bodyPr wrap="square" rtlCol="0">
            <a:spAutoFit/>
          </a:bodyPr>
          <a:lstStyle/>
          <a:p>
            <a:r>
              <a:rPr lang="en-US" sz="2800" dirty="0" smtClean="0"/>
              <a:t>The KJV translates </a:t>
            </a:r>
            <a:r>
              <a:rPr lang="en-US" sz="2800" dirty="0" smtClean="0"/>
              <a:t>“</a:t>
            </a:r>
            <a:r>
              <a:rPr lang="en-US" sz="2800" dirty="0" err="1" smtClean="0"/>
              <a:t>doxazō</a:t>
            </a:r>
            <a:r>
              <a:rPr lang="en-US" sz="2800" dirty="0" smtClean="0"/>
              <a:t>” (Strong’s G1392) 62 times in the following manner: glorify (54x), </a:t>
            </a:r>
            <a:r>
              <a:rPr lang="en-US" sz="2800" dirty="0" err="1" smtClean="0"/>
              <a:t>honour</a:t>
            </a:r>
            <a:r>
              <a:rPr lang="en-US" sz="2800" dirty="0" smtClean="0"/>
              <a:t> (3x), have glory (2x), magnify (1x), make glorious (1x), full of glory (1x). </a:t>
            </a:r>
          </a:p>
          <a:p>
            <a:endParaRPr lang="en-US" sz="2800" dirty="0"/>
          </a:p>
          <a:p>
            <a:r>
              <a:rPr lang="en-US" sz="2800" dirty="0" smtClean="0"/>
              <a:t>Closely related is “</a:t>
            </a:r>
            <a:r>
              <a:rPr lang="en-US" sz="2800" dirty="0" err="1" smtClean="0"/>
              <a:t>doxa</a:t>
            </a:r>
            <a:r>
              <a:rPr lang="en-US" sz="2800" dirty="0" smtClean="0"/>
              <a:t> ” (Strong’s G1391): The KJV translates G1391 in the following manner: glory (145x), glorious (10x), </a:t>
            </a:r>
            <a:r>
              <a:rPr lang="en-US" sz="2800" dirty="0" err="1" smtClean="0"/>
              <a:t>honour</a:t>
            </a:r>
            <a:r>
              <a:rPr lang="en-US" sz="2800" dirty="0" smtClean="0"/>
              <a:t> (6x), praise (4x), dignity (2x), worship (1x).</a:t>
            </a:r>
            <a:endParaRPr lang="en-US" dirty="0"/>
          </a:p>
        </p:txBody>
      </p:sp>
    </p:spTree>
    <p:extLst>
      <p:ext uri="{BB962C8B-B14F-4D97-AF65-F5344CB8AC3E}">
        <p14:creationId xmlns:p14="http://schemas.microsoft.com/office/powerpoint/2010/main" val="58948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03852"/>
            <a:ext cx="7143238" cy="584775"/>
          </a:xfrm>
          <a:prstGeom prst="rect">
            <a:avLst/>
          </a:prstGeom>
          <a:noFill/>
        </p:spPr>
        <p:txBody>
          <a:bodyPr wrap="none" rtlCol="0">
            <a:spAutoFit/>
          </a:bodyPr>
          <a:lstStyle/>
          <a:p>
            <a:r>
              <a:rPr lang="en-US" sz="3200" b="1" dirty="0"/>
              <a:t>We Will “Glorify”&amp; Bring “Glory” (part 1</a:t>
            </a:r>
            <a:r>
              <a:rPr lang="en-US" sz="3200" b="1" dirty="0" smtClean="0"/>
              <a:t>)</a:t>
            </a:r>
            <a:endParaRPr lang="en-US" sz="3200" dirty="0"/>
          </a:p>
        </p:txBody>
      </p:sp>
      <p:sp>
        <p:nvSpPr>
          <p:cNvPr id="5" name="TextBox 4"/>
          <p:cNvSpPr txBox="1"/>
          <p:nvPr/>
        </p:nvSpPr>
        <p:spPr>
          <a:xfrm>
            <a:off x="685800" y="838200"/>
            <a:ext cx="7848599" cy="4401205"/>
          </a:xfrm>
          <a:prstGeom prst="rect">
            <a:avLst/>
          </a:prstGeom>
          <a:noFill/>
        </p:spPr>
        <p:txBody>
          <a:bodyPr wrap="square" rtlCol="0">
            <a:spAutoFit/>
          </a:bodyPr>
          <a:lstStyle/>
          <a:p>
            <a:r>
              <a:rPr lang="en-US" sz="2800" u="sng" dirty="0" smtClean="0"/>
              <a:t>M. </a:t>
            </a:r>
            <a:r>
              <a:rPr lang="en-US" sz="2800" u="sng" dirty="0" err="1" smtClean="0"/>
              <a:t>Websters</a:t>
            </a:r>
            <a:r>
              <a:rPr lang="en-US" sz="2800" u="sng" dirty="0" smtClean="0"/>
              <a:t>: Definition of GLORIFY; transitive verb</a:t>
            </a:r>
          </a:p>
          <a:p>
            <a:r>
              <a:rPr lang="en-US" sz="2800" dirty="0" smtClean="0"/>
              <a:t>1a. to make glorious by bestowing honor, praise, or admiration 1b. to elevate to celestial glory </a:t>
            </a:r>
          </a:p>
          <a:p>
            <a:r>
              <a:rPr lang="en-US" sz="2800" dirty="0" smtClean="0"/>
              <a:t>2. to light up brilliantly </a:t>
            </a:r>
          </a:p>
          <a:p>
            <a:r>
              <a:rPr lang="en-US" sz="2800" dirty="0" smtClean="0"/>
              <a:t>3a. to represent as glorious: extol &lt;a song glorifying romantic love&gt;3b. to cause to be or seem to be better than the actual condition &lt;the new position is just a glorified version of the old stockroom job&gt;</a:t>
            </a:r>
          </a:p>
          <a:p>
            <a:r>
              <a:rPr lang="en-US" sz="2800" dirty="0" smtClean="0"/>
              <a:t>4. to give glory to (as in worship)— </a:t>
            </a:r>
            <a:r>
              <a:rPr lang="en-US" sz="2800" dirty="0" err="1" smtClean="0"/>
              <a:t>glo•ri•fi•ca•tion</a:t>
            </a:r>
            <a:r>
              <a:rPr lang="en-US" sz="2800" dirty="0" smtClean="0"/>
              <a:t>  noun; — </a:t>
            </a:r>
            <a:r>
              <a:rPr lang="en-US" sz="2800" dirty="0" err="1" smtClean="0"/>
              <a:t>glo•ri•fi•er</a:t>
            </a:r>
            <a:r>
              <a:rPr lang="en-US" sz="2800" dirty="0" smtClean="0"/>
              <a:t>  noun</a:t>
            </a:r>
            <a:endParaRPr lang="en-US" dirty="0"/>
          </a:p>
        </p:txBody>
      </p:sp>
    </p:spTree>
    <p:extLst>
      <p:ext uri="{BB962C8B-B14F-4D97-AF65-F5344CB8AC3E}">
        <p14:creationId xmlns:p14="http://schemas.microsoft.com/office/powerpoint/2010/main" val="2114355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04800"/>
            <a:ext cx="8458200" cy="5539978"/>
          </a:xfrm>
          <a:prstGeom prst="rect">
            <a:avLst/>
          </a:prstGeom>
          <a:noFill/>
        </p:spPr>
        <p:txBody>
          <a:bodyPr wrap="square" rtlCol="0">
            <a:spAutoFit/>
          </a:bodyPr>
          <a:lstStyle/>
          <a:p>
            <a:r>
              <a:rPr lang="en-US" sz="2400" b="1" u="sng" dirty="0" smtClean="0"/>
              <a:t>In the NT we have scriptures that refer to: </a:t>
            </a:r>
          </a:p>
          <a:p>
            <a:pPr marL="342900" indent="-342900">
              <a:buFont typeface="Arial" panose="020B0604020202020204" pitchFamily="34" charset="0"/>
              <a:buChar char="•"/>
            </a:pPr>
            <a:r>
              <a:rPr lang="en-US" sz="2200" dirty="0" smtClean="0"/>
              <a:t>The glory and honor expressed when Jesus was born (</a:t>
            </a:r>
            <a:r>
              <a:rPr lang="en-US" sz="2200" b="1" dirty="0" smtClean="0"/>
              <a:t>Luke 2:14, 2:20</a:t>
            </a:r>
            <a:r>
              <a:rPr lang="en-US" sz="2200" dirty="0" smtClean="0"/>
              <a:t>)</a:t>
            </a:r>
          </a:p>
          <a:p>
            <a:pPr marL="342900" indent="-342900">
              <a:buFont typeface="Arial" panose="020B0604020202020204" pitchFamily="34" charset="0"/>
              <a:buChar char="•"/>
            </a:pPr>
            <a:r>
              <a:rPr lang="en-US" sz="2200" dirty="0" smtClean="0"/>
              <a:t>People glorifying Jesus and God when they witnessed a miracle (</a:t>
            </a:r>
            <a:r>
              <a:rPr lang="en-US" sz="2200" b="1" dirty="0" smtClean="0"/>
              <a:t>Matthew 15:31, Luke 17:5</a:t>
            </a:r>
            <a:r>
              <a:rPr lang="en-US" sz="2200" dirty="0" smtClean="0"/>
              <a:t>)</a:t>
            </a:r>
          </a:p>
          <a:p>
            <a:pPr marL="342900" indent="-342900">
              <a:buFont typeface="Arial" panose="020B0604020202020204" pitchFamily="34" charset="0"/>
              <a:buChar char="•"/>
            </a:pPr>
            <a:r>
              <a:rPr lang="en-US" sz="2200" dirty="0" smtClean="0"/>
              <a:t>The glory that God possesses in Heaven (</a:t>
            </a:r>
            <a:r>
              <a:rPr lang="en-US" sz="2200" b="1" dirty="0" smtClean="0"/>
              <a:t>Acts 7:55, Romans 11:36</a:t>
            </a:r>
            <a:r>
              <a:rPr lang="en-US" sz="2200" dirty="0" smtClean="0"/>
              <a:t>)</a:t>
            </a:r>
          </a:p>
          <a:p>
            <a:pPr marL="342900" indent="-342900">
              <a:buFont typeface="Arial" panose="020B0604020202020204" pitchFamily="34" charset="0"/>
              <a:buChar char="•"/>
            </a:pPr>
            <a:r>
              <a:rPr lang="en-US" sz="2200" dirty="0" smtClean="0"/>
              <a:t>The glory that a man like Solomon or Moses possessed (</a:t>
            </a:r>
            <a:r>
              <a:rPr lang="en-US" sz="2200" b="1" dirty="0" smtClean="0"/>
              <a:t>Matthew 6:29, Luke 12:27, Hebrews 3:3</a:t>
            </a:r>
            <a:r>
              <a:rPr lang="en-US" sz="2200" dirty="0" smtClean="0"/>
              <a:t>)</a:t>
            </a:r>
          </a:p>
          <a:p>
            <a:pPr marL="342900" indent="-342900">
              <a:buFont typeface="Arial" panose="020B0604020202020204" pitchFamily="34" charset="0"/>
              <a:buChar char="•"/>
            </a:pPr>
            <a:r>
              <a:rPr lang="en-US" sz="2200" dirty="0" smtClean="0"/>
              <a:t>God showing His Glory to men such as Abraham, Moses, or Isaiah (</a:t>
            </a:r>
            <a:r>
              <a:rPr lang="en-US" sz="2200" b="1" dirty="0" smtClean="0"/>
              <a:t>Acts 7:2, John 12:41, 2 Corinthians 3:7</a:t>
            </a:r>
            <a:r>
              <a:rPr lang="en-US" sz="2200" dirty="0" smtClean="0"/>
              <a:t>)</a:t>
            </a:r>
          </a:p>
          <a:p>
            <a:pPr marL="342900" indent="-342900">
              <a:buFont typeface="Arial" panose="020B0604020202020204" pitchFamily="34" charset="0"/>
              <a:buChar char="•"/>
            </a:pPr>
            <a:r>
              <a:rPr lang="en-US" sz="2200" dirty="0" smtClean="0"/>
              <a:t>Bringing honor, praise, and admiration for God’s blessings and God’s Word; especially in worship (</a:t>
            </a:r>
            <a:r>
              <a:rPr lang="en-US" sz="2200" b="1" dirty="0" smtClean="0"/>
              <a:t>Luke 19:38, John 1:14, Acts 13:48, 2 Thessalonians 3:1, Hebrews 1:3, Revelation 14:6, 15:4</a:t>
            </a:r>
            <a:r>
              <a:rPr lang="en-US" sz="2200" dirty="0" smtClean="0"/>
              <a:t>)</a:t>
            </a:r>
          </a:p>
          <a:p>
            <a:pPr marL="342900" indent="-342900">
              <a:buFont typeface="Arial" panose="020B0604020202020204" pitchFamily="34" charset="0"/>
              <a:buChar char="•"/>
            </a:pPr>
            <a:r>
              <a:rPr lang="en-US" sz="2200" dirty="0" smtClean="0"/>
              <a:t>Jesus being glorified after His resurrection and ascension to Heaven (</a:t>
            </a:r>
            <a:r>
              <a:rPr lang="en-US" sz="2200" b="1" dirty="0" smtClean="0"/>
              <a:t>John 12:16, 12:23, 17:1, 17:5</a:t>
            </a:r>
            <a:r>
              <a:rPr lang="en-US" sz="2200" dirty="0" smtClean="0"/>
              <a:t>)</a:t>
            </a:r>
          </a:p>
          <a:p>
            <a:pPr marL="342900" indent="-342900">
              <a:buFont typeface="Arial" panose="020B0604020202020204" pitchFamily="34" charset="0"/>
              <a:buChar char="•"/>
            </a:pPr>
            <a:r>
              <a:rPr lang="en-US" sz="2200" dirty="0" smtClean="0"/>
              <a:t>Jesus returning in His Glory to receive His own and execute judgment (</a:t>
            </a:r>
            <a:r>
              <a:rPr lang="en-US" sz="2200" b="1" dirty="0" smtClean="0"/>
              <a:t>Mark 8:38, 2 Thessalonians 1:9</a:t>
            </a:r>
            <a:r>
              <a:rPr lang="en-US" sz="2200" dirty="0" smtClean="0"/>
              <a:t>)</a:t>
            </a:r>
            <a:endParaRPr lang="en-US" sz="2200" dirty="0"/>
          </a:p>
        </p:txBody>
      </p:sp>
    </p:spTree>
    <p:extLst>
      <p:ext uri="{BB962C8B-B14F-4D97-AF65-F5344CB8AC3E}">
        <p14:creationId xmlns:p14="http://schemas.microsoft.com/office/powerpoint/2010/main" val="255918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extBox 5"/>
          <p:cNvSpPr txBox="1"/>
          <p:nvPr/>
        </p:nvSpPr>
        <p:spPr>
          <a:xfrm>
            <a:off x="533400" y="998515"/>
            <a:ext cx="8077199" cy="3539430"/>
          </a:xfrm>
          <a:prstGeom prst="rect">
            <a:avLst/>
          </a:prstGeom>
          <a:solidFill>
            <a:schemeClr val="tx1">
              <a:alpha val="60000"/>
            </a:schemeClr>
          </a:solidFill>
        </p:spPr>
        <p:txBody>
          <a:bodyPr wrap="square" rtlCol="0">
            <a:spAutoFit/>
          </a:bodyPr>
          <a:lstStyle/>
          <a:p>
            <a:pPr algn="ctr"/>
            <a:r>
              <a:rPr lang="en-US" sz="3200" b="1" dirty="0" smtClean="0">
                <a:solidFill>
                  <a:schemeClr val="bg1"/>
                </a:solidFill>
              </a:rPr>
              <a:t>There is another sense in which we glorify or bring glory to God. That is in our daily Christian walk with Him as we make our way toward Heaven. This glorifying leads to our reward in the glory of Heaven if we are faithful. These are the applications of glorify and glory I want to focus on this morning.</a:t>
            </a:r>
            <a:endParaRPr lang="en-US" sz="3200" b="1" dirty="0"/>
          </a:p>
        </p:txBody>
      </p:sp>
    </p:spTree>
    <p:extLst>
      <p:ext uri="{BB962C8B-B14F-4D97-AF65-F5344CB8AC3E}">
        <p14:creationId xmlns:p14="http://schemas.microsoft.com/office/powerpoint/2010/main" val="235016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extBox 5"/>
          <p:cNvSpPr txBox="1"/>
          <p:nvPr/>
        </p:nvSpPr>
        <p:spPr>
          <a:xfrm>
            <a:off x="533400" y="998515"/>
            <a:ext cx="8077199" cy="3600986"/>
          </a:xfrm>
          <a:prstGeom prst="rect">
            <a:avLst/>
          </a:prstGeom>
          <a:solidFill>
            <a:schemeClr val="tx1">
              <a:alpha val="60000"/>
            </a:schemeClr>
          </a:solidFill>
        </p:spPr>
        <p:txBody>
          <a:bodyPr wrap="square" rtlCol="0">
            <a:spAutoFit/>
          </a:bodyPr>
          <a:lstStyle/>
          <a:p>
            <a:pPr algn="ctr"/>
            <a:r>
              <a:rPr lang="en-US" sz="2800" b="1" u="sng" dirty="0" smtClean="0">
                <a:solidFill>
                  <a:schemeClr val="bg1"/>
                </a:solidFill>
              </a:rPr>
              <a:t>Glorify and bring Glory to God in our daily walk: </a:t>
            </a:r>
          </a:p>
          <a:p>
            <a:pPr algn="ctr"/>
            <a:endParaRPr lang="en-US" sz="2800" b="1" dirty="0" smtClean="0">
              <a:solidFill>
                <a:schemeClr val="bg1"/>
              </a:solidFill>
            </a:endParaRPr>
          </a:p>
          <a:p>
            <a:pPr algn="ctr"/>
            <a:r>
              <a:rPr lang="en-US" sz="2800" b="1" dirty="0" smtClean="0">
                <a:solidFill>
                  <a:srgbClr val="FFFF00"/>
                </a:solidFill>
              </a:rPr>
              <a:t>Matthew 5:14-16, Luke 23:44-47, John 15:5-8</a:t>
            </a:r>
          </a:p>
          <a:p>
            <a:pPr algn="ctr"/>
            <a:endParaRPr lang="en-US" sz="2800" b="1" dirty="0" smtClean="0">
              <a:solidFill>
                <a:srgbClr val="FFFF00"/>
              </a:solidFill>
            </a:endParaRPr>
          </a:p>
          <a:p>
            <a:pPr algn="ctr"/>
            <a:r>
              <a:rPr lang="en-US" sz="2800" b="1" dirty="0" smtClean="0">
                <a:solidFill>
                  <a:srgbClr val="FFFF00"/>
                </a:solidFill>
              </a:rPr>
              <a:t>Acts 3:13, 11:18, 12:20-24, 13:44-49 </a:t>
            </a:r>
          </a:p>
          <a:p>
            <a:pPr algn="ctr"/>
            <a:endParaRPr lang="en-US" sz="2800" b="1" dirty="0" smtClean="0">
              <a:solidFill>
                <a:srgbClr val="FFFF00"/>
              </a:solidFill>
            </a:endParaRPr>
          </a:p>
          <a:p>
            <a:pPr algn="ctr"/>
            <a:r>
              <a:rPr lang="en-US" sz="2800" b="1" dirty="0" smtClean="0">
                <a:solidFill>
                  <a:srgbClr val="FFFF00"/>
                </a:solidFill>
              </a:rPr>
              <a:t>Romans 1:20-21, 3:23, 4:19-25, 5:1-4, 6:3-4, 15:5-7</a:t>
            </a:r>
          </a:p>
          <a:p>
            <a:pPr algn="ctr"/>
            <a:endParaRPr lang="en-US" sz="3200" b="1" dirty="0" smtClean="0">
              <a:solidFill>
                <a:schemeClr val="bg1"/>
              </a:solidFill>
            </a:endParaRPr>
          </a:p>
        </p:txBody>
      </p:sp>
    </p:spTree>
    <p:extLst>
      <p:ext uri="{BB962C8B-B14F-4D97-AF65-F5344CB8AC3E}">
        <p14:creationId xmlns:p14="http://schemas.microsoft.com/office/powerpoint/2010/main" val="354219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extBox 5"/>
          <p:cNvSpPr txBox="1"/>
          <p:nvPr/>
        </p:nvSpPr>
        <p:spPr>
          <a:xfrm>
            <a:off x="533400" y="998515"/>
            <a:ext cx="8077199" cy="2492990"/>
          </a:xfrm>
          <a:prstGeom prst="rect">
            <a:avLst/>
          </a:prstGeom>
          <a:solidFill>
            <a:schemeClr val="tx1">
              <a:alpha val="60000"/>
            </a:schemeClr>
          </a:solidFill>
        </p:spPr>
        <p:txBody>
          <a:bodyPr wrap="square" rtlCol="0">
            <a:spAutoFit/>
          </a:bodyPr>
          <a:lstStyle/>
          <a:p>
            <a:pPr algn="ctr"/>
            <a:r>
              <a:rPr lang="en-US" sz="3200" b="1" u="sng" dirty="0" smtClean="0">
                <a:solidFill>
                  <a:schemeClr val="bg1"/>
                </a:solidFill>
              </a:rPr>
              <a:t>Christians glorifying God in their daily walk will be rewarded with the glory of Heaven!</a:t>
            </a:r>
          </a:p>
          <a:p>
            <a:pPr algn="ctr"/>
            <a:endParaRPr lang="en-US" sz="2800" b="1" dirty="0" smtClean="0">
              <a:solidFill>
                <a:schemeClr val="bg1"/>
              </a:solidFill>
            </a:endParaRPr>
          </a:p>
          <a:p>
            <a:pPr algn="ctr"/>
            <a:r>
              <a:rPr lang="en-US" sz="3200" b="1" dirty="0" smtClean="0">
                <a:solidFill>
                  <a:srgbClr val="FFFF00"/>
                </a:solidFill>
              </a:rPr>
              <a:t>Romans 2:7, 10-11, 8:13-18</a:t>
            </a:r>
          </a:p>
          <a:p>
            <a:pPr algn="ctr"/>
            <a:endParaRPr lang="en-US" sz="3200" b="1" dirty="0" smtClean="0">
              <a:solidFill>
                <a:schemeClr val="bg1"/>
              </a:solidFill>
            </a:endParaRPr>
          </a:p>
        </p:txBody>
      </p:sp>
    </p:spTree>
    <p:extLst>
      <p:ext uri="{BB962C8B-B14F-4D97-AF65-F5344CB8AC3E}">
        <p14:creationId xmlns:p14="http://schemas.microsoft.com/office/powerpoint/2010/main" val="198148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p:cNvSpPr txBox="1"/>
          <p:nvPr/>
        </p:nvSpPr>
        <p:spPr>
          <a:xfrm>
            <a:off x="990600" y="602565"/>
            <a:ext cx="7162801" cy="3323987"/>
          </a:xfrm>
          <a:prstGeom prst="rect">
            <a:avLst/>
          </a:prstGeom>
          <a:solidFill>
            <a:schemeClr val="tx1"/>
          </a:solidFill>
        </p:spPr>
        <p:txBody>
          <a:bodyPr wrap="square" rtlCol="0">
            <a:spAutoFit/>
          </a:bodyPr>
          <a:lstStyle/>
          <a:p>
            <a:pPr algn="ctr"/>
            <a:r>
              <a:rPr lang="en-US" sz="3200" b="1" dirty="0" smtClean="0">
                <a:solidFill>
                  <a:schemeClr val="bg1"/>
                </a:solidFill>
              </a:rPr>
              <a:t>Do we live our lives giving glory to God?</a:t>
            </a:r>
          </a:p>
          <a:p>
            <a:pPr algn="ctr"/>
            <a:endParaRPr lang="en-US" sz="3200" b="1" dirty="0" smtClean="0">
              <a:solidFill>
                <a:schemeClr val="bg1"/>
              </a:solidFill>
            </a:endParaRPr>
          </a:p>
          <a:p>
            <a:pPr algn="ctr"/>
            <a:r>
              <a:rPr lang="en-US" sz="3200" b="1" dirty="0" smtClean="0">
                <a:solidFill>
                  <a:schemeClr val="bg1"/>
                </a:solidFill>
              </a:rPr>
              <a:t>Are we willing to suffer for Jesus because we know that the sufferings in this life are not worthy to be compared to the glory that shall be revealed to us? </a:t>
            </a:r>
          </a:p>
          <a:p>
            <a:endParaRPr lang="en-US" dirty="0"/>
          </a:p>
        </p:txBody>
      </p:sp>
      <p:sp>
        <p:nvSpPr>
          <p:cNvPr id="4" name="TextBox 3"/>
          <p:cNvSpPr txBox="1"/>
          <p:nvPr/>
        </p:nvSpPr>
        <p:spPr>
          <a:xfrm>
            <a:off x="990599" y="3857387"/>
            <a:ext cx="7162801" cy="1354217"/>
          </a:xfrm>
          <a:prstGeom prst="rect">
            <a:avLst/>
          </a:prstGeom>
          <a:solidFill>
            <a:schemeClr val="tx1"/>
          </a:solidFill>
        </p:spPr>
        <p:txBody>
          <a:bodyPr wrap="square" rtlCol="0">
            <a:spAutoFit/>
          </a:bodyPr>
          <a:lstStyle/>
          <a:p>
            <a:pPr algn="ctr"/>
            <a:r>
              <a:rPr lang="en-US" sz="3200" b="1" dirty="0" smtClean="0">
                <a:solidFill>
                  <a:srgbClr val="FFFF00"/>
                </a:solidFill>
              </a:rPr>
              <a:t>If we are falling short, let us repent and be determined to do better for Him!</a:t>
            </a:r>
          </a:p>
          <a:p>
            <a:endParaRPr lang="en-US" dirty="0"/>
          </a:p>
        </p:txBody>
      </p:sp>
    </p:spTree>
    <p:extLst>
      <p:ext uri="{BB962C8B-B14F-4D97-AF65-F5344CB8AC3E}">
        <p14:creationId xmlns:p14="http://schemas.microsoft.com/office/powerpoint/2010/main" val="229240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extBox 5"/>
          <p:cNvSpPr txBox="1"/>
          <p:nvPr/>
        </p:nvSpPr>
        <p:spPr>
          <a:xfrm>
            <a:off x="533400" y="762000"/>
            <a:ext cx="8077199" cy="1200329"/>
          </a:xfrm>
          <a:prstGeom prst="rect">
            <a:avLst/>
          </a:prstGeom>
          <a:solidFill>
            <a:schemeClr val="tx1"/>
          </a:solidFill>
        </p:spPr>
        <p:txBody>
          <a:bodyPr wrap="square" rtlCol="0">
            <a:spAutoFit/>
          </a:bodyPr>
          <a:lstStyle/>
          <a:p>
            <a:pPr algn="ctr"/>
            <a:r>
              <a:rPr lang="en-US" sz="3600" b="1" dirty="0" smtClean="0">
                <a:solidFill>
                  <a:schemeClr val="bg1"/>
                </a:solidFill>
              </a:rPr>
              <a:t>The way to start glorifying God is to become a follower of His Son. </a:t>
            </a:r>
            <a:endParaRPr lang="en-US" sz="3600" b="1" dirty="0">
              <a:solidFill>
                <a:schemeClr val="bg1"/>
              </a:solidFill>
            </a:endParaRPr>
          </a:p>
        </p:txBody>
      </p:sp>
      <p:sp>
        <p:nvSpPr>
          <p:cNvPr id="4" name="TextBox 3"/>
          <p:cNvSpPr txBox="1"/>
          <p:nvPr/>
        </p:nvSpPr>
        <p:spPr>
          <a:xfrm>
            <a:off x="533400" y="1962329"/>
            <a:ext cx="8077199" cy="1754326"/>
          </a:xfrm>
          <a:prstGeom prst="rect">
            <a:avLst/>
          </a:prstGeom>
          <a:solidFill>
            <a:schemeClr val="tx1"/>
          </a:solidFill>
        </p:spPr>
        <p:txBody>
          <a:bodyPr wrap="square" rtlCol="0">
            <a:spAutoFit/>
          </a:bodyPr>
          <a:lstStyle/>
          <a:p>
            <a:pPr algn="ctr"/>
            <a:endParaRPr lang="en-US" sz="3600" b="1" dirty="0" smtClean="0">
              <a:solidFill>
                <a:schemeClr val="bg1"/>
              </a:solidFill>
            </a:endParaRPr>
          </a:p>
          <a:p>
            <a:pPr algn="ctr"/>
            <a:r>
              <a:rPr lang="en-US" sz="3600" b="1" dirty="0" smtClean="0">
                <a:solidFill>
                  <a:schemeClr val="bg1"/>
                </a:solidFill>
              </a:rPr>
              <a:t>Then you will receive honor and glory from the Lord </a:t>
            </a:r>
            <a:r>
              <a:rPr lang="en-US" sz="3600" b="1" dirty="0" smtClean="0">
                <a:solidFill>
                  <a:srgbClr val="FFFF00"/>
                </a:solidFill>
              </a:rPr>
              <a:t>(Revelations 1:4-6)</a:t>
            </a:r>
            <a:r>
              <a:rPr lang="en-US" sz="3600" b="1" dirty="0" smtClean="0">
                <a:solidFill>
                  <a:schemeClr val="bg1"/>
                </a:solidFill>
              </a:rPr>
              <a:t>. </a:t>
            </a:r>
          </a:p>
        </p:txBody>
      </p:sp>
    </p:spTree>
    <p:extLst>
      <p:ext uri="{BB962C8B-B14F-4D97-AF65-F5344CB8AC3E}">
        <p14:creationId xmlns:p14="http://schemas.microsoft.com/office/powerpoint/2010/main" val="134451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6" name="TextBox 5"/>
          <p:cNvSpPr txBox="1"/>
          <p:nvPr/>
        </p:nvSpPr>
        <p:spPr>
          <a:xfrm>
            <a:off x="525193" y="2590800"/>
            <a:ext cx="8077199" cy="1200329"/>
          </a:xfrm>
          <a:prstGeom prst="rect">
            <a:avLst/>
          </a:prstGeom>
          <a:solidFill>
            <a:schemeClr val="tx1">
              <a:alpha val="50000"/>
            </a:schemeClr>
          </a:solidFill>
        </p:spPr>
        <p:txBody>
          <a:bodyPr wrap="square" rtlCol="0">
            <a:spAutoFit/>
          </a:bodyPr>
          <a:lstStyle/>
          <a:p>
            <a:pPr algn="ctr"/>
            <a:r>
              <a:rPr lang="en-US" sz="3600" b="1" dirty="0" smtClean="0">
                <a:solidFill>
                  <a:schemeClr val="bg1"/>
                </a:solidFill>
              </a:rPr>
              <a:t>Please come forward and make your wishes known while we stand and sing!</a:t>
            </a:r>
          </a:p>
        </p:txBody>
      </p:sp>
      <p:sp>
        <p:nvSpPr>
          <p:cNvPr id="4" name="TextBox 3"/>
          <p:cNvSpPr txBox="1"/>
          <p:nvPr/>
        </p:nvSpPr>
        <p:spPr>
          <a:xfrm>
            <a:off x="286563" y="1030069"/>
            <a:ext cx="8554458" cy="646331"/>
          </a:xfrm>
          <a:prstGeom prst="rect">
            <a:avLst/>
          </a:prstGeom>
          <a:solidFill>
            <a:schemeClr val="tx1">
              <a:alpha val="60000"/>
            </a:schemeClr>
          </a:solidFill>
        </p:spPr>
        <p:txBody>
          <a:bodyPr wrap="none" rtlCol="0">
            <a:spAutoFit/>
          </a:bodyPr>
          <a:lstStyle/>
          <a:p>
            <a:pPr algn="ctr"/>
            <a:r>
              <a:rPr lang="en-US" sz="3600" b="1" i="1" dirty="0" smtClean="0">
                <a:solidFill>
                  <a:srgbClr val="FFFF00"/>
                </a:solidFill>
              </a:rPr>
              <a:t>Why not become a follower of Jesus today? </a:t>
            </a:r>
            <a:endParaRPr lang="en-US" sz="3600" b="1" i="1" dirty="0" smtClean="0">
              <a:solidFill>
                <a:srgbClr val="FFFF00"/>
              </a:solidFill>
            </a:endParaRPr>
          </a:p>
        </p:txBody>
      </p:sp>
    </p:spTree>
    <p:extLst>
      <p:ext uri="{BB962C8B-B14F-4D97-AF65-F5344CB8AC3E}">
        <p14:creationId xmlns:p14="http://schemas.microsoft.com/office/powerpoint/2010/main" val="59237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626</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3</cp:revision>
  <dcterms:created xsi:type="dcterms:W3CDTF">2014-05-31T15:49:25Z</dcterms:created>
  <dcterms:modified xsi:type="dcterms:W3CDTF">2014-05-31T17:46:53Z</dcterms:modified>
</cp:coreProperties>
</file>