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9" r:id="rId2"/>
    <p:sldId id="258" r:id="rId3"/>
    <p:sldId id="280" r:id="rId4"/>
    <p:sldId id="281" r:id="rId5"/>
    <p:sldId id="282" r:id="rId6"/>
    <p:sldId id="283" r:id="rId7"/>
    <p:sldId id="284" r:id="rId8"/>
    <p:sldId id="285" r:id="rId9"/>
    <p:sldId id="286" r:id="rId10"/>
    <p:sldId id="287" r:id="rId11"/>
    <p:sldId id="288" r:id="rId12"/>
    <p:sldId id="289" r:id="rId13"/>
    <p:sldId id="293" r:id="rId14"/>
    <p:sldId id="295" r:id="rId15"/>
    <p:sldId id="294" r:id="rId16"/>
    <p:sldId id="296" r:id="rId17"/>
    <p:sldId id="299" r:id="rId18"/>
    <p:sldId id="298" r:id="rId19"/>
    <p:sldId id="300" r:id="rId20"/>
    <p:sldId id="30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6" d="100"/>
          <a:sy n="46" d="100"/>
        </p:scale>
        <p:origin x="-114" y="-6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2EC9D1-3DE0-4C56-9A67-7A0F8C12C8D6}" type="datetimeFigureOut">
              <a:rPr lang="en-US" smtClean="0"/>
              <a:t>9/19/2014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DE5DB7-F4A1-4BCC-8F30-319C5BA07A52}" type="slidenum">
              <a:rPr lang="en-US" smtClean="0"/>
              <a:t>‹#›</a:t>
            </a:fld>
            <a:endParaRPr lang="en-US"/>
          </a:p>
        </p:txBody>
      </p:sp>
    </p:spTree>
    <p:extLst>
      <p:ext uri="{BB962C8B-B14F-4D97-AF65-F5344CB8AC3E}">
        <p14:creationId xmlns:p14="http://schemas.microsoft.com/office/powerpoint/2010/main" val="4053578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892372-BB90-42DF-826C-22547EF391DC}" type="datetimeFigureOut">
              <a:rPr lang="en-US" smtClean="0"/>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01E69-1ABF-45D6-B6ED-32A7D6486C79}" type="slidenum">
              <a:rPr lang="en-US" smtClean="0"/>
              <a:t>‹#›</a:t>
            </a:fld>
            <a:endParaRPr lang="en-US"/>
          </a:p>
        </p:txBody>
      </p:sp>
    </p:spTree>
    <p:extLst>
      <p:ext uri="{BB962C8B-B14F-4D97-AF65-F5344CB8AC3E}">
        <p14:creationId xmlns:p14="http://schemas.microsoft.com/office/powerpoint/2010/main" val="1516718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892372-BB90-42DF-826C-22547EF391DC}" type="datetimeFigureOut">
              <a:rPr lang="en-US" smtClean="0"/>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01E69-1ABF-45D6-B6ED-32A7D6486C79}" type="slidenum">
              <a:rPr lang="en-US" smtClean="0"/>
              <a:t>‹#›</a:t>
            </a:fld>
            <a:endParaRPr lang="en-US"/>
          </a:p>
        </p:txBody>
      </p:sp>
    </p:spTree>
    <p:extLst>
      <p:ext uri="{BB962C8B-B14F-4D97-AF65-F5344CB8AC3E}">
        <p14:creationId xmlns:p14="http://schemas.microsoft.com/office/powerpoint/2010/main" val="2223270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892372-BB90-42DF-826C-22547EF391DC}" type="datetimeFigureOut">
              <a:rPr lang="en-US" smtClean="0"/>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01E69-1ABF-45D6-B6ED-32A7D6486C79}" type="slidenum">
              <a:rPr lang="en-US" smtClean="0"/>
              <a:t>‹#›</a:t>
            </a:fld>
            <a:endParaRPr lang="en-US"/>
          </a:p>
        </p:txBody>
      </p:sp>
    </p:spTree>
    <p:extLst>
      <p:ext uri="{BB962C8B-B14F-4D97-AF65-F5344CB8AC3E}">
        <p14:creationId xmlns:p14="http://schemas.microsoft.com/office/powerpoint/2010/main" val="21394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892372-BB90-42DF-826C-22547EF391DC}" type="datetimeFigureOut">
              <a:rPr lang="en-US" smtClean="0"/>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01E69-1ABF-45D6-B6ED-32A7D6486C79}" type="slidenum">
              <a:rPr lang="en-US" smtClean="0"/>
              <a:t>‹#›</a:t>
            </a:fld>
            <a:endParaRPr lang="en-US"/>
          </a:p>
        </p:txBody>
      </p:sp>
    </p:spTree>
    <p:extLst>
      <p:ext uri="{BB962C8B-B14F-4D97-AF65-F5344CB8AC3E}">
        <p14:creationId xmlns:p14="http://schemas.microsoft.com/office/powerpoint/2010/main" val="294458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892372-BB90-42DF-826C-22547EF391DC}" type="datetimeFigureOut">
              <a:rPr lang="en-US" smtClean="0"/>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01E69-1ABF-45D6-B6ED-32A7D6486C79}" type="slidenum">
              <a:rPr lang="en-US" smtClean="0"/>
              <a:t>‹#›</a:t>
            </a:fld>
            <a:endParaRPr lang="en-US"/>
          </a:p>
        </p:txBody>
      </p:sp>
    </p:spTree>
    <p:extLst>
      <p:ext uri="{BB962C8B-B14F-4D97-AF65-F5344CB8AC3E}">
        <p14:creationId xmlns:p14="http://schemas.microsoft.com/office/powerpoint/2010/main" val="2840553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892372-BB90-42DF-826C-22547EF391DC}" type="datetimeFigureOut">
              <a:rPr lang="en-US" smtClean="0"/>
              <a:t>9/19/2014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01E69-1ABF-45D6-B6ED-32A7D6486C79}" type="slidenum">
              <a:rPr lang="en-US" smtClean="0"/>
              <a:t>‹#›</a:t>
            </a:fld>
            <a:endParaRPr lang="en-US"/>
          </a:p>
        </p:txBody>
      </p:sp>
    </p:spTree>
    <p:extLst>
      <p:ext uri="{BB962C8B-B14F-4D97-AF65-F5344CB8AC3E}">
        <p14:creationId xmlns:p14="http://schemas.microsoft.com/office/powerpoint/2010/main" val="635124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892372-BB90-42DF-826C-22547EF391DC}" type="datetimeFigureOut">
              <a:rPr lang="en-US" smtClean="0"/>
              <a:t>9/19/2014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101E69-1ABF-45D6-B6ED-32A7D6486C79}" type="slidenum">
              <a:rPr lang="en-US" smtClean="0"/>
              <a:t>‹#›</a:t>
            </a:fld>
            <a:endParaRPr lang="en-US"/>
          </a:p>
        </p:txBody>
      </p:sp>
    </p:spTree>
    <p:extLst>
      <p:ext uri="{BB962C8B-B14F-4D97-AF65-F5344CB8AC3E}">
        <p14:creationId xmlns:p14="http://schemas.microsoft.com/office/powerpoint/2010/main" val="1116713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892372-BB90-42DF-826C-22547EF391DC}" type="datetimeFigureOut">
              <a:rPr lang="en-US" smtClean="0"/>
              <a:t>9/19/2014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101E69-1ABF-45D6-B6ED-32A7D6486C79}" type="slidenum">
              <a:rPr lang="en-US" smtClean="0"/>
              <a:t>‹#›</a:t>
            </a:fld>
            <a:endParaRPr lang="en-US"/>
          </a:p>
        </p:txBody>
      </p:sp>
    </p:spTree>
    <p:extLst>
      <p:ext uri="{BB962C8B-B14F-4D97-AF65-F5344CB8AC3E}">
        <p14:creationId xmlns:p14="http://schemas.microsoft.com/office/powerpoint/2010/main" val="3480973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892372-BB90-42DF-826C-22547EF391DC}" type="datetimeFigureOut">
              <a:rPr lang="en-US" smtClean="0"/>
              <a:t>9/19/2014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101E69-1ABF-45D6-B6ED-32A7D6486C79}" type="slidenum">
              <a:rPr lang="en-US" smtClean="0"/>
              <a:t>‹#›</a:t>
            </a:fld>
            <a:endParaRPr lang="en-US"/>
          </a:p>
        </p:txBody>
      </p:sp>
    </p:spTree>
    <p:extLst>
      <p:ext uri="{BB962C8B-B14F-4D97-AF65-F5344CB8AC3E}">
        <p14:creationId xmlns:p14="http://schemas.microsoft.com/office/powerpoint/2010/main" val="398659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892372-BB90-42DF-826C-22547EF391DC}" type="datetimeFigureOut">
              <a:rPr lang="en-US" smtClean="0"/>
              <a:t>9/19/2014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01E69-1ABF-45D6-B6ED-32A7D6486C79}" type="slidenum">
              <a:rPr lang="en-US" smtClean="0"/>
              <a:t>‹#›</a:t>
            </a:fld>
            <a:endParaRPr lang="en-US"/>
          </a:p>
        </p:txBody>
      </p:sp>
    </p:spTree>
    <p:extLst>
      <p:ext uri="{BB962C8B-B14F-4D97-AF65-F5344CB8AC3E}">
        <p14:creationId xmlns:p14="http://schemas.microsoft.com/office/powerpoint/2010/main" val="3243734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892372-BB90-42DF-826C-22547EF391DC}" type="datetimeFigureOut">
              <a:rPr lang="en-US" smtClean="0"/>
              <a:t>9/19/2014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01E69-1ABF-45D6-B6ED-32A7D6486C79}" type="slidenum">
              <a:rPr lang="en-US" smtClean="0"/>
              <a:t>‹#›</a:t>
            </a:fld>
            <a:endParaRPr lang="en-US"/>
          </a:p>
        </p:txBody>
      </p:sp>
    </p:spTree>
    <p:extLst>
      <p:ext uri="{BB962C8B-B14F-4D97-AF65-F5344CB8AC3E}">
        <p14:creationId xmlns:p14="http://schemas.microsoft.com/office/powerpoint/2010/main" val="2499505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892372-BB90-42DF-826C-22547EF391DC}" type="datetimeFigureOut">
              <a:rPr lang="en-US" smtClean="0"/>
              <a:t>9/19/2014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101E69-1ABF-45D6-B6ED-32A7D6486C79}" type="slidenum">
              <a:rPr lang="en-US" smtClean="0"/>
              <a:t>‹#›</a:t>
            </a:fld>
            <a:endParaRPr lang="en-US"/>
          </a:p>
        </p:txBody>
      </p:sp>
    </p:spTree>
    <p:extLst>
      <p:ext uri="{BB962C8B-B14F-4D97-AF65-F5344CB8AC3E}">
        <p14:creationId xmlns:p14="http://schemas.microsoft.com/office/powerpoint/2010/main" val="1671047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7.jpeg"/><Relationship Id="rId5" Type="http://schemas.microsoft.com/office/2007/relationships/hdphoto" Target="../media/hdphoto1.wdp"/><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981200" y="2199968"/>
            <a:ext cx="5181600" cy="3886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228600"/>
            <a:ext cx="9144000" cy="1446550"/>
          </a:xfrm>
          <a:prstGeom prst="rect">
            <a:avLst/>
          </a:prstGeom>
          <a:noFill/>
        </p:spPr>
        <p:txBody>
          <a:bodyPr wrap="square" rtlCol="0">
            <a:spAutoFit/>
          </a:bodyPr>
          <a:lstStyle/>
          <a:p>
            <a:pPr algn="ctr"/>
            <a:r>
              <a:rPr lang="en-US" sz="4400" b="1" dirty="0" smtClean="0">
                <a:solidFill>
                  <a:srgbClr val="0000FF"/>
                </a:solidFill>
                <a:effectLst>
                  <a:outerShdw blurRad="38100" dist="38100" dir="2700000" algn="tl">
                    <a:srgbClr val="000000">
                      <a:alpha val="43137"/>
                    </a:srgbClr>
                  </a:outerShdw>
                </a:effectLst>
              </a:rPr>
              <a:t>HUMILITY:</a:t>
            </a:r>
          </a:p>
          <a:p>
            <a:pPr algn="ctr"/>
            <a:r>
              <a:rPr lang="en-US" sz="4400" b="1" dirty="0" smtClean="0">
                <a:solidFill>
                  <a:srgbClr val="0000FF"/>
                </a:solidFill>
                <a:effectLst>
                  <a:outerShdw blurRad="38100" dist="38100" dir="2700000" algn="tl">
                    <a:srgbClr val="000000">
                      <a:alpha val="43137"/>
                    </a:srgbClr>
                  </a:outerShdw>
                </a:effectLst>
              </a:rPr>
              <a:t>HUMBLING OURSELVES TO GOD</a:t>
            </a:r>
            <a:endParaRPr lang="en-US" sz="4400" b="1"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62187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7277" y="1676400"/>
            <a:ext cx="7983577" cy="2677656"/>
          </a:xfrm>
          <a:prstGeom prst="rect">
            <a:avLst/>
          </a:prstGeom>
          <a:solidFill>
            <a:schemeClr val="accent6">
              <a:lumMod val="20000"/>
              <a:lumOff val="80000"/>
            </a:schemeClr>
          </a:solidFill>
        </p:spPr>
        <p:txBody>
          <a:bodyPr wrap="square" rtlCol="0">
            <a:spAutoFit/>
          </a:bodyPr>
          <a:lstStyle/>
          <a:p>
            <a:r>
              <a:rPr lang="en-US" sz="2400" b="1" dirty="0" smtClean="0"/>
              <a:t>Colossians </a:t>
            </a:r>
            <a:r>
              <a:rPr lang="en-US" sz="2400" b="1" dirty="0"/>
              <a:t>3:12-14 (NKJV)</a:t>
            </a:r>
            <a:r>
              <a:rPr lang="en-US" sz="2400" dirty="0"/>
              <a:t>: Therefore, as [the] elect of God, holy and beloved, put on tender mercies, kindness, </a:t>
            </a:r>
            <a:r>
              <a:rPr lang="en-US" sz="2400" b="1" dirty="0"/>
              <a:t>humility</a:t>
            </a:r>
            <a:r>
              <a:rPr lang="en-US" sz="2400" dirty="0"/>
              <a:t>, meekness, longsuffering; bearing with one another, and forgiving one another, if anyone has a complaint against another; even as Christ forgave you, so you also must do. But above all these things put on love, which is the bond of perfection</a:t>
            </a:r>
            <a:r>
              <a:rPr lang="en-US" sz="2400" dirty="0" smtClean="0"/>
              <a:t>.   </a:t>
            </a:r>
            <a:endParaRPr lang="en-US" sz="2400" dirty="0">
              <a:latin typeface="Calibri"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860282" y="152948"/>
            <a:ext cx="1679621" cy="12597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7277" y="484850"/>
            <a:ext cx="2093843" cy="646331"/>
          </a:xfrm>
          <a:prstGeom prst="rect">
            <a:avLst/>
          </a:prstGeom>
          <a:noFill/>
        </p:spPr>
        <p:txBody>
          <a:bodyPr wrap="none" rtlCol="0">
            <a:spAutoFit/>
          </a:bodyPr>
          <a:lstStyle/>
          <a:p>
            <a:r>
              <a:rPr lang="en-US" sz="3600" b="1" dirty="0" smtClean="0">
                <a:solidFill>
                  <a:srgbClr val="0000FF"/>
                </a:solidFill>
                <a:effectLst>
                  <a:outerShdw blurRad="38100" dist="38100" dir="2700000" algn="tl">
                    <a:srgbClr val="000000">
                      <a:alpha val="43137"/>
                    </a:srgbClr>
                  </a:outerShdw>
                </a:effectLst>
              </a:rPr>
              <a:t>HUMILITY</a:t>
            </a:r>
            <a:endParaRPr lang="en-US" sz="3600" b="1"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249985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7277" y="1676400"/>
            <a:ext cx="7983577" cy="2677656"/>
          </a:xfrm>
          <a:prstGeom prst="rect">
            <a:avLst/>
          </a:prstGeom>
          <a:solidFill>
            <a:schemeClr val="accent6">
              <a:lumMod val="20000"/>
              <a:lumOff val="80000"/>
            </a:schemeClr>
          </a:solidFill>
        </p:spPr>
        <p:txBody>
          <a:bodyPr wrap="square" rtlCol="0">
            <a:spAutoFit/>
          </a:bodyPr>
          <a:lstStyle/>
          <a:p>
            <a:r>
              <a:rPr lang="en-US" sz="2400" b="1" dirty="0"/>
              <a:t>James 4:6-7 (NKJV) </a:t>
            </a:r>
            <a:r>
              <a:rPr lang="en-US" sz="2400" dirty="0"/>
              <a:t>But He gives more grace. Therefore He says: "God resists the proud, But gives grace to the </a:t>
            </a:r>
            <a:r>
              <a:rPr lang="en-US" sz="2400" b="1" dirty="0"/>
              <a:t>humble</a:t>
            </a:r>
            <a:r>
              <a:rPr lang="en-US" sz="2400" dirty="0"/>
              <a:t>." Therefore submit to God. Resist the devil and he will flee from you. </a:t>
            </a:r>
            <a:endParaRPr lang="en-US" sz="2400" dirty="0" smtClean="0"/>
          </a:p>
          <a:p>
            <a:endParaRPr lang="en-US" sz="2400" dirty="0"/>
          </a:p>
          <a:p>
            <a:r>
              <a:rPr lang="en-US" sz="2400" b="1" dirty="0"/>
              <a:t>James 4:10 (NKJV)</a:t>
            </a:r>
            <a:r>
              <a:rPr lang="en-US" sz="2400" dirty="0"/>
              <a:t> </a:t>
            </a:r>
            <a:r>
              <a:rPr lang="en-US" sz="2400" b="1" dirty="0"/>
              <a:t>Humble</a:t>
            </a:r>
            <a:r>
              <a:rPr lang="en-US" sz="2400" dirty="0"/>
              <a:t> yourselves in the sight of the Lord, and He will lift you up. </a:t>
            </a:r>
            <a:r>
              <a:rPr lang="en-US" sz="2400" dirty="0" smtClean="0"/>
              <a:t>  </a:t>
            </a:r>
            <a:endParaRPr lang="en-US" sz="2400" dirty="0">
              <a:latin typeface="Calibri"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860282" y="152948"/>
            <a:ext cx="1679621" cy="12597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7277" y="484850"/>
            <a:ext cx="2093843" cy="646331"/>
          </a:xfrm>
          <a:prstGeom prst="rect">
            <a:avLst/>
          </a:prstGeom>
          <a:noFill/>
        </p:spPr>
        <p:txBody>
          <a:bodyPr wrap="none" rtlCol="0">
            <a:spAutoFit/>
          </a:bodyPr>
          <a:lstStyle/>
          <a:p>
            <a:r>
              <a:rPr lang="en-US" sz="3600" b="1" dirty="0" smtClean="0">
                <a:solidFill>
                  <a:srgbClr val="0000FF"/>
                </a:solidFill>
                <a:effectLst>
                  <a:outerShdw blurRad="38100" dist="38100" dir="2700000" algn="tl">
                    <a:srgbClr val="000000">
                      <a:alpha val="43137"/>
                    </a:srgbClr>
                  </a:outerShdw>
                </a:effectLst>
              </a:rPr>
              <a:t>HUMILITY</a:t>
            </a:r>
            <a:endParaRPr lang="en-US" sz="3600" b="1"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21045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7277" y="1676400"/>
            <a:ext cx="7983577" cy="2677656"/>
          </a:xfrm>
          <a:prstGeom prst="rect">
            <a:avLst/>
          </a:prstGeom>
          <a:solidFill>
            <a:schemeClr val="accent6">
              <a:lumMod val="20000"/>
              <a:lumOff val="80000"/>
            </a:schemeClr>
          </a:solidFill>
        </p:spPr>
        <p:txBody>
          <a:bodyPr wrap="square" rtlCol="0">
            <a:spAutoFit/>
          </a:bodyPr>
          <a:lstStyle/>
          <a:p>
            <a:r>
              <a:rPr lang="en-US" sz="2400" b="1" dirty="0"/>
              <a:t>1Peter 5:5-7 (NKJV)</a:t>
            </a:r>
            <a:r>
              <a:rPr lang="en-US" sz="2400" dirty="0"/>
              <a:t>: Likewise you younger people, submit yourselves to [your] elders. Yes, all of [you] be submissive to one another, and </a:t>
            </a:r>
            <a:r>
              <a:rPr lang="en-US" sz="2400" b="1" dirty="0"/>
              <a:t>be clothed with humility</a:t>
            </a:r>
            <a:r>
              <a:rPr lang="en-US" sz="2400" dirty="0"/>
              <a:t>, for "God resists the proud, But gives grace to the </a:t>
            </a:r>
            <a:r>
              <a:rPr lang="en-US" sz="2400" b="1" dirty="0"/>
              <a:t>humble</a:t>
            </a:r>
            <a:r>
              <a:rPr lang="en-US" sz="2400" dirty="0"/>
              <a:t>”. Therefore </a:t>
            </a:r>
            <a:r>
              <a:rPr lang="en-US" sz="2400" b="1" dirty="0"/>
              <a:t>humble</a:t>
            </a:r>
            <a:r>
              <a:rPr lang="en-US" sz="2400" dirty="0"/>
              <a:t> yourselves under the mighty hand of God, that He may exalt you in due time, casting all your cares upon Him, for He cares for you</a:t>
            </a:r>
            <a:r>
              <a:rPr lang="en-US" sz="2400" dirty="0" smtClean="0"/>
              <a:t>. </a:t>
            </a:r>
            <a:endParaRPr lang="en-US" sz="2400" dirty="0">
              <a:latin typeface="Calibri"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860282" y="152948"/>
            <a:ext cx="1679621" cy="12597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7277" y="484850"/>
            <a:ext cx="2093843" cy="646331"/>
          </a:xfrm>
          <a:prstGeom prst="rect">
            <a:avLst/>
          </a:prstGeom>
          <a:noFill/>
        </p:spPr>
        <p:txBody>
          <a:bodyPr wrap="none" rtlCol="0">
            <a:spAutoFit/>
          </a:bodyPr>
          <a:lstStyle/>
          <a:p>
            <a:r>
              <a:rPr lang="en-US" sz="3600" b="1" dirty="0" smtClean="0">
                <a:solidFill>
                  <a:srgbClr val="0000FF"/>
                </a:solidFill>
                <a:effectLst>
                  <a:outerShdw blurRad="38100" dist="38100" dir="2700000" algn="tl">
                    <a:srgbClr val="000000">
                      <a:alpha val="43137"/>
                    </a:srgbClr>
                  </a:outerShdw>
                </a:effectLst>
              </a:rPr>
              <a:t>HUMILITY</a:t>
            </a:r>
            <a:endParaRPr lang="en-US" sz="3600" b="1"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892330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860282" y="152948"/>
            <a:ext cx="1679621" cy="12597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7277" y="484850"/>
            <a:ext cx="2093843" cy="646331"/>
          </a:xfrm>
          <a:prstGeom prst="rect">
            <a:avLst/>
          </a:prstGeom>
          <a:noFill/>
        </p:spPr>
        <p:txBody>
          <a:bodyPr wrap="none" rtlCol="0">
            <a:spAutoFit/>
          </a:bodyPr>
          <a:lstStyle/>
          <a:p>
            <a:r>
              <a:rPr lang="en-US" sz="3600" b="1" dirty="0" smtClean="0">
                <a:solidFill>
                  <a:srgbClr val="0000FF"/>
                </a:solidFill>
                <a:effectLst>
                  <a:outerShdw blurRad="38100" dist="38100" dir="2700000" algn="tl">
                    <a:srgbClr val="000000">
                      <a:alpha val="43137"/>
                    </a:srgbClr>
                  </a:outerShdw>
                </a:effectLst>
              </a:rPr>
              <a:t>HUMILITY</a:t>
            </a:r>
            <a:endParaRPr lang="en-US" sz="3600" b="1" dirty="0">
              <a:solidFill>
                <a:srgbClr val="0000FF"/>
              </a:solidFill>
              <a:effectLst>
                <a:outerShdw blurRad="38100" dist="38100" dir="2700000" algn="tl">
                  <a:srgbClr val="000000">
                    <a:alpha val="43137"/>
                  </a:srgbClr>
                </a:outerShdw>
              </a:effectLst>
            </a:endParaRPr>
          </a:p>
        </p:txBody>
      </p:sp>
      <p:sp>
        <p:nvSpPr>
          <p:cNvPr id="7" name="TextBox 6"/>
          <p:cNvSpPr txBox="1"/>
          <p:nvPr/>
        </p:nvSpPr>
        <p:spPr>
          <a:xfrm>
            <a:off x="564348" y="1451636"/>
            <a:ext cx="7983577" cy="4862870"/>
          </a:xfrm>
          <a:prstGeom prst="rect">
            <a:avLst/>
          </a:prstGeom>
          <a:solidFill>
            <a:schemeClr val="accent6">
              <a:lumMod val="20000"/>
              <a:lumOff val="80000"/>
            </a:schemeClr>
          </a:solidFill>
        </p:spPr>
        <p:txBody>
          <a:bodyPr wrap="square" rtlCol="0">
            <a:spAutoFit/>
          </a:bodyPr>
          <a:lstStyle/>
          <a:p>
            <a:r>
              <a:rPr lang="en-US" sz="2400" b="1" u="sng" dirty="0">
                <a:solidFill>
                  <a:srgbClr val="0000FF"/>
                </a:solidFill>
              </a:rPr>
              <a:t>You may be struggling with humility if:</a:t>
            </a:r>
            <a:endParaRPr lang="en-US" sz="2400" b="1" dirty="0">
              <a:solidFill>
                <a:srgbClr val="0000FF"/>
              </a:solidFill>
            </a:endParaRPr>
          </a:p>
          <a:p>
            <a:pPr marL="342900" lvl="0" indent="-342900">
              <a:lnSpc>
                <a:spcPct val="110000"/>
              </a:lnSpc>
              <a:buFont typeface="Arial" panose="020B0604020202020204" pitchFamily="34" charset="0"/>
              <a:buChar char="•"/>
            </a:pPr>
            <a:r>
              <a:rPr lang="en-US" sz="2000" dirty="0"/>
              <a:t>You rarely or never apologize or admit you are </a:t>
            </a:r>
            <a:r>
              <a:rPr lang="en-US" sz="2000" dirty="0" smtClean="0"/>
              <a:t>wrong</a:t>
            </a:r>
          </a:p>
          <a:p>
            <a:pPr marL="342900" lvl="0" indent="-342900">
              <a:lnSpc>
                <a:spcPct val="110000"/>
              </a:lnSpc>
              <a:buFont typeface="Arial" panose="020B0604020202020204" pitchFamily="34" charset="0"/>
              <a:buChar char="•"/>
            </a:pPr>
            <a:r>
              <a:rPr lang="en-US" sz="2000" dirty="0" smtClean="0"/>
              <a:t>When </a:t>
            </a:r>
            <a:r>
              <a:rPr lang="en-US" sz="2000" dirty="0"/>
              <a:t>you make a mistake, you look for someone else to blame [find a scapegoat (</a:t>
            </a:r>
            <a:r>
              <a:rPr lang="en-US" sz="2000" b="1" dirty="0"/>
              <a:t>Leviticus 16:8, 10, 26</a:t>
            </a:r>
            <a:r>
              <a:rPr lang="en-US" sz="2000" dirty="0" smtClean="0"/>
              <a:t>)]</a:t>
            </a:r>
          </a:p>
          <a:p>
            <a:pPr marL="342900" lvl="0" indent="-342900">
              <a:lnSpc>
                <a:spcPct val="110000"/>
              </a:lnSpc>
              <a:buFont typeface="Arial" panose="020B0604020202020204" pitchFamily="34" charset="0"/>
              <a:buChar char="•"/>
            </a:pPr>
            <a:r>
              <a:rPr lang="en-US" sz="2000" dirty="0" smtClean="0"/>
              <a:t>When </a:t>
            </a:r>
            <a:r>
              <a:rPr lang="en-US" sz="2000" dirty="0"/>
              <a:t>you are sincerely rebuked, you look for faults in the </a:t>
            </a:r>
            <a:r>
              <a:rPr lang="en-US" sz="2000" dirty="0" err="1" smtClean="0"/>
              <a:t>rebuker</a:t>
            </a:r>
            <a:endParaRPr lang="en-US" sz="2000" dirty="0" smtClean="0"/>
          </a:p>
          <a:p>
            <a:pPr marL="342900" lvl="0" indent="-342900">
              <a:lnSpc>
                <a:spcPct val="110000"/>
              </a:lnSpc>
              <a:buFont typeface="Arial" panose="020B0604020202020204" pitchFamily="34" charset="0"/>
              <a:buChar char="•"/>
            </a:pPr>
            <a:r>
              <a:rPr lang="en-US" sz="2000" dirty="0" smtClean="0"/>
              <a:t>You </a:t>
            </a:r>
            <a:r>
              <a:rPr lang="en-US" sz="2000" dirty="0"/>
              <a:t>spend little time actually examining yourself in the </a:t>
            </a:r>
            <a:r>
              <a:rPr lang="en-US" sz="2000" dirty="0" smtClean="0"/>
              <a:t>mirror</a:t>
            </a:r>
          </a:p>
          <a:p>
            <a:pPr marL="342900" lvl="0" indent="-342900">
              <a:lnSpc>
                <a:spcPct val="110000"/>
              </a:lnSpc>
              <a:buFont typeface="Arial" panose="020B0604020202020204" pitchFamily="34" charset="0"/>
              <a:buChar char="•"/>
            </a:pPr>
            <a:r>
              <a:rPr lang="en-US" sz="2000" dirty="0" smtClean="0"/>
              <a:t>You </a:t>
            </a:r>
            <a:r>
              <a:rPr lang="en-US" sz="2000" dirty="0"/>
              <a:t>spend too much time focusing on </a:t>
            </a:r>
            <a:r>
              <a:rPr lang="en-US" sz="2000" dirty="0" smtClean="0"/>
              <a:t>“your own” accomplishments </a:t>
            </a:r>
            <a:r>
              <a:rPr lang="en-US" sz="2000" dirty="0"/>
              <a:t>without giving God the </a:t>
            </a:r>
            <a:r>
              <a:rPr lang="en-US" sz="2000" dirty="0" smtClean="0"/>
              <a:t>glory</a:t>
            </a:r>
          </a:p>
          <a:p>
            <a:pPr marL="342900" lvl="0" indent="-342900">
              <a:lnSpc>
                <a:spcPct val="110000"/>
              </a:lnSpc>
              <a:buFont typeface="Arial" panose="020B0604020202020204" pitchFamily="34" charset="0"/>
              <a:buChar char="•"/>
            </a:pPr>
            <a:r>
              <a:rPr lang="en-US" sz="2000" dirty="0" smtClean="0"/>
              <a:t>You </a:t>
            </a:r>
            <a:r>
              <a:rPr lang="en-US" sz="2000" dirty="0"/>
              <a:t>think about yourself before you think of </a:t>
            </a:r>
            <a:r>
              <a:rPr lang="en-US" sz="2000" dirty="0" smtClean="0"/>
              <a:t>others</a:t>
            </a:r>
          </a:p>
          <a:p>
            <a:pPr marL="342900" lvl="0" indent="-342900">
              <a:lnSpc>
                <a:spcPct val="110000"/>
              </a:lnSpc>
              <a:buFont typeface="Arial" panose="020B0604020202020204" pitchFamily="34" charset="0"/>
              <a:buChar char="•"/>
            </a:pPr>
            <a:r>
              <a:rPr lang="en-US" sz="2000" dirty="0" smtClean="0"/>
              <a:t>Instead </a:t>
            </a:r>
            <a:r>
              <a:rPr lang="en-US" sz="2000" dirty="0"/>
              <a:t>of first admitting your mistake, wrong, or sin, you find yourself making excuses for your </a:t>
            </a:r>
            <a:r>
              <a:rPr lang="en-US" sz="2000" dirty="0" smtClean="0"/>
              <a:t>behavior</a:t>
            </a:r>
          </a:p>
          <a:p>
            <a:pPr marL="342900" lvl="0" indent="-342900">
              <a:lnSpc>
                <a:spcPct val="110000"/>
              </a:lnSpc>
              <a:buFont typeface="Arial" panose="020B0604020202020204" pitchFamily="34" charset="0"/>
              <a:buChar char="•"/>
            </a:pPr>
            <a:r>
              <a:rPr lang="en-US" sz="2000" dirty="0" smtClean="0"/>
              <a:t>You </a:t>
            </a:r>
            <a:r>
              <a:rPr lang="en-US" sz="2000" dirty="0"/>
              <a:t>have trouble thanking others or praising others for their efforts in the </a:t>
            </a:r>
            <a:r>
              <a:rPr lang="en-US" sz="2000" dirty="0" smtClean="0"/>
              <a:t>Lord</a:t>
            </a:r>
          </a:p>
          <a:p>
            <a:pPr lvl="0">
              <a:lnSpc>
                <a:spcPct val="110000"/>
              </a:lnSpc>
            </a:pPr>
            <a:r>
              <a:rPr lang="en-US" sz="2000" b="1" i="1" dirty="0" smtClean="0">
                <a:solidFill>
                  <a:srgbClr val="0000FF"/>
                </a:solidFill>
                <a:latin typeface="Calibri" pitchFamily="34" charset="0"/>
              </a:rPr>
              <a:t>*If some toes are being stepped on, remember mine are there too!</a:t>
            </a:r>
            <a:endParaRPr lang="en-US" sz="2000" b="1" i="1" dirty="0">
              <a:solidFill>
                <a:srgbClr val="0000FF"/>
              </a:solidFill>
              <a:latin typeface="Calibri" pitchFamily="34" charset="0"/>
            </a:endParaRPr>
          </a:p>
        </p:txBody>
      </p:sp>
    </p:spTree>
    <p:extLst>
      <p:ext uri="{BB962C8B-B14F-4D97-AF65-F5344CB8AC3E}">
        <p14:creationId xmlns:p14="http://schemas.microsoft.com/office/powerpoint/2010/main" val="151267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p:cTn id="7"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7">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 calcmode="lin" valueType="num">
                                      <p:cBhvr>
                                        <p:cTn id="14"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 calcmode="lin" valueType="num">
                                      <p:cBhvr>
                                        <p:cTn id="21"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 calcmode="lin" valueType="num">
                                      <p:cBhvr>
                                        <p:cTn id="28"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 calcmode="lin" valueType="num">
                                      <p:cBhvr>
                                        <p:cTn id="35"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 calcmode="lin" valueType="num">
                                      <p:cBhvr>
                                        <p:cTn id="42"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7">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7">
                                            <p:txEl>
                                              <p:pRg st="7" end="7"/>
                                            </p:txEl>
                                          </p:spTgt>
                                        </p:tgtEl>
                                        <p:attrNameLst>
                                          <p:attrName>style.visibility</p:attrName>
                                        </p:attrNameLst>
                                      </p:cBhvr>
                                      <p:to>
                                        <p:strVal val="visible"/>
                                      </p:to>
                                    </p:set>
                                    <p:anim calcmode="lin" valueType="num">
                                      <p:cBhvr>
                                        <p:cTn id="49" dur="500" fill="hold"/>
                                        <p:tgtEl>
                                          <p:spTgt spid="7">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7">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7">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7">
                                            <p:txEl>
                                              <p:pRg st="8" end="8"/>
                                            </p:txEl>
                                          </p:spTgt>
                                        </p:tgtEl>
                                        <p:attrNameLst>
                                          <p:attrName>style.visibility</p:attrName>
                                        </p:attrNameLst>
                                      </p:cBhvr>
                                      <p:to>
                                        <p:strVal val="visible"/>
                                      </p:to>
                                    </p:set>
                                    <p:anim calcmode="lin" valueType="num">
                                      <p:cBhvr>
                                        <p:cTn id="56" dur="500" fill="hold"/>
                                        <p:tgtEl>
                                          <p:spTgt spid="7">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7">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7">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7">
                                            <p:txEl>
                                              <p:pRg st="9" end="9"/>
                                            </p:txEl>
                                          </p:spTgt>
                                        </p:tgtEl>
                                        <p:attrNameLst>
                                          <p:attrName>style.visibility</p:attrName>
                                        </p:attrNameLst>
                                      </p:cBhvr>
                                      <p:to>
                                        <p:strVal val="visible"/>
                                      </p:to>
                                    </p:set>
                                    <p:anim calcmode="lin" valueType="num">
                                      <p:cBhvr>
                                        <p:cTn id="63" dur="500" fill="hold"/>
                                        <p:tgtEl>
                                          <p:spTgt spid="7">
                                            <p:txEl>
                                              <p:pRg st="9" end="9"/>
                                            </p:txEl>
                                          </p:spTgt>
                                        </p:tgtEl>
                                        <p:attrNameLst>
                                          <p:attrName>ppt_w</p:attrName>
                                        </p:attrNameLst>
                                      </p:cBhvr>
                                      <p:tavLst>
                                        <p:tav tm="0">
                                          <p:val>
                                            <p:fltVal val="0"/>
                                          </p:val>
                                        </p:tav>
                                        <p:tav tm="100000">
                                          <p:val>
                                            <p:strVal val="#ppt_w"/>
                                          </p:val>
                                        </p:tav>
                                      </p:tavLst>
                                    </p:anim>
                                    <p:anim calcmode="lin" valueType="num">
                                      <p:cBhvr>
                                        <p:cTn id="64" dur="500" fill="hold"/>
                                        <p:tgtEl>
                                          <p:spTgt spid="7">
                                            <p:txEl>
                                              <p:pRg st="9" end="9"/>
                                            </p:txEl>
                                          </p:spTgt>
                                        </p:tgtEl>
                                        <p:attrNameLst>
                                          <p:attrName>ppt_h</p:attrName>
                                        </p:attrNameLst>
                                      </p:cBhvr>
                                      <p:tavLst>
                                        <p:tav tm="0">
                                          <p:val>
                                            <p:fltVal val="0"/>
                                          </p:val>
                                        </p:tav>
                                        <p:tav tm="100000">
                                          <p:val>
                                            <p:strVal val="#ppt_h"/>
                                          </p:val>
                                        </p:tav>
                                      </p:tavLst>
                                    </p:anim>
                                    <p:animEffect transition="in" filter="fade">
                                      <p:cBhvr>
                                        <p:cTn id="65"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860282" y="152948"/>
            <a:ext cx="1679621" cy="12597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7277" y="484850"/>
            <a:ext cx="2093843" cy="646331"/>
          </a:xfrm>
          <a:prstGeom prst="rect">
            <a:avLst/>
          </a:prstGeom>
          <a:noFill/>
        </p:spPr>
        <p:txBody>
          <a:bodyPr wrap="none" rtlCol="0">
            <a:spAutoFit/>
          </a:bodyPr>
          <a:lstStyle/>
          <a:p>
            <a:r>
              <a:rPr lang="en-US" sz="3600" b="1" dirty="0" smtClean="0">
                <a:solidFill>
                  <a:srgbClr val="0000FF"/>
                </a:solidFill>
                <a:effectLst>
                  <a:outerShdw blurRad="38100" dist="38100" dir="2700000" algn="tl">
                    <a:srgbClr val="000000">
                      <a:alpha val="43137"/>
                    </a:srgbClr>
                  </a:outerShdw>
                </a:effectLst>
              </a:rPr>
              <a:t>HUMILITY</a:t>
            </a:r>
            <a:endParaRPr lang="en-US" sz="3600" b="1" dirty="0">
              <a:solidFill>
                <a:srgbClr val="0000FF"/>
              </a:solidFill>
              <a:effectLst>
                <a:outerShdw blurRad="38100" dist="38100" dir="2700000" algn="tl">
                  <a:srgbClr val="000000">
                    <a:alpha val="43137"/>
                  </a:srgbClr>
                </a:outerShdw>
              </a:effectLst>
            </a:endParaRPr>
          </a:p>
        </p:txBody>
      </p:sp>
      <p:sp>
        <p:nvSpPr>
          <p:cNvPr id="6" name="TextBox 5"/>
          <p:cNvSpPr txBox="1"/>
          <p:nvPr/>
        </p:nvSpPr>
        <p:spPr>
          <a:xfrm>
            <a:off x="557330" y="1448759"/>
            <a:ext cx="7983577" cy="4524315"/>
          </a:xfrm>
          <a:prstGeom prst="rect">
            <a:avLst/>
          </a:prstGeom>
          <a:solidFill>
            <a:schemeClr val="accent6">
              <a:lumMod val="20000"/>
              <a:lumOff val="80000"/>
            </a:schemeClr>
          </a:solidFill>
        </p:spPr>
        <p:txBody>
          <a:bodyPr wrap="square" rtlCol="0">
            <a:spAutoFit/>
          </a:bodyPr>
          <a:lstStyle/>
          <a:p>
            <a:r>
              <a:rPr lang="en-US" sz="2400" b="1" u="sng" dirty="0">
                <a:solidFill>
                  <a:srgbClr val="0000FF"/>
                </a:solidFill>
              </a:rPr>
              <a:t>Let us:</a:t>
            </a:r>
            <a:endParaRPr lang="en-US" sz="2400" b="1" dirty="0">
              <a:solidFill>
                <a:srgbClr val="0000FF"/>
              </a:solidFill>
            </a:endParaRPr>
          </a:p>
          <a:p>
            <a:pPr marL="342900" lvl="0" indent="-342900">
              <a:buFont typeface="Arial" panose="020B0604020202020204" pitchFamily="34" charset="0"/>
              <a:buChar char="•"/>
            </a:pPr>
            <a:r>
              <a:rPr lang="en-US" sz="2400" dirty="0"/>
              <a:t>Be quick to admit our faults and to repent</a:t>
            </a:r>
          </a:p>
          <a:p>
            <a:pPr marL="342900" lvl="0" indent="-342900">
              <a:buFont typeface="Arial" panose="020B0604020202020204" pitchFamily="34" charset="0"/>
              <a:buChar char="•"/>
            </a:pPr>
            <a:r>
              <a:rPr lang="en-US" sz="2400" dirty="0"/>
              <a:t>Be thankful when rebuked</a:t>
            </a:r>
          </a:p>
          <a:p>
            <a:pPr marL="342900" lvl="0" indent="-342900">
              <a:buFont typeface="Arial" panose="020B0604020202020204" pitchFamily="34" charset="0"/>
              <a:buChar char="•"/>
            </a:pPr>
            <a:r>
              <a:rPr lang="en-US" sz="2400" dirty="0"/>
              <a:t>Be humble and gentle when rebuking</a:t>
            </a:r>
          </a:p>
          <a:p>
            <a:pPr marL="342900" lvl="0" indent="-342900">
              <a:buFont typeface="Arial" panose="020B0604020202020204" pitchFamily="34" charset="0"/>
              <a:buChar char="•"/>
            </a:pPr>
            <a:r>
              <a:rPr lang="en-US" sz="2400" dirty="0"/>
              <a:t>Look at our own faults first (i.e., the planks) so we can see clearly the faults </a:t>
            </a:r>
            <a:r>
              <a:rPr lang="en-US" sz="2400" dirty="0" smtClean="0"/>
              <a:t>(i.e., the </a:t>
            </a:r>
            <a:r>
              <a:rPr lang="en-US" sz="2400" dirty="0"/>
              <a:t>specks) of others (</a:t>
            </a:r>
            <a:r>
              <a:rPr lang="en-US" sz="2400" b="1" dirty="0"/>
              <a:t>Matt. 7:1-5</a:t>
            </a:r>
            <a:r>
              <a:rPr lang="en-US" sz="2400" dirty="0"/>
              <a:t>)</a:t>
            </a:r>
          </a:p>
          <a:p>
            <a:pPr marL="342900" lvl="0" indent="-342900">
              <a:buFont typeface="Arial" panose="020B0604020202020204" pitchFamily="34" charset="0"/>
              <a:buChar char="•"/>
            </a:pPr>
            <a:r>
              <a:rPr lang="en-US" sz="2400" dirty="0"/>
              <a:t>Not blame others for our mistakes and sins</a:t>
            </a:r>
          </a:p>
          <a:p>
            <a:pPr marL="342900" lvl="0" indent="-342900">
              <a:buFont typeface="Arial" panose="020B0604020202020204" pitchFamily="34" charset="0"/>
              <a:buChar char="•"/>
            </a:pPr>
            <a:r>
              <a:rPr lang="en-US" sz="2400" dirty="0"/>
              <a:t>Remember we are sometimes simply wrong</a:t>
            </a:r>
          </a:p>
          <a:p>
            <a:pPr marL="342900" lvl="0" indent="-342900">
              <a:buFont typeface="Arial" panose="020B0604020202020204" pitchFamily="34" charset="0"/>
              <a:buChar char="•"/>
            </a:pPr>
            <a:r>
              <a:rPr lang="en-US" sz="2400" dirty="0"/>
              <a:t>Realize at best we are unprofitable servants (</a:t>
            </a:r>
            <a:r>
              <a:rPr lang="en-US" sz="2400" b="1" dirty="0"/>
              <a:t>Luke 17:10</a:t>
            </a:r>
            <a:r>
              <a:rPr lang="en-US" sz="2400" dirty="0"/>
              <a:t>)</a:t>
            </a:r>
          </a:p>
          <a:p>
            <a:pPr marL="342900" lvl="0" indent="-342900">
              <a:buFont typeface="Arial" panose="020B0604020202020204" pitchFamily="34" charset="0"/>
              <a:buChar char="•"/>
            </a:pPr>
            <a:r>
              <a:rPr lang="en-US" sz="2400" dirty="0"/>
              <a:t>Be clothed with humility in our lives (</a:t>
            </a:r>
            <a:r>
              <a:rPr lang="en-US" sz="2400" b="1" dirty="0"/>
              <a:t>1 Peter 5:5</a:t>
            </a:r>
            <a:r>
              <a:rPr lang="en-US" sz="2400" dirty="0"/>
              <a:t>)</a:t>
            </a:r>
          </a:p>
          <a:p>
            <a:pPr marL="342900" lvl="0" indent="-342900">
              <a:buFont typeface="Arial" panose="020B0604020202020204" pitchFamily="34" charset="0"/>
              <a:buChar char="•"/>
            </a:pPr>
            <a:r>
              <a:rPr lang="en-US" sz="2400" dirty="0"/>
              <a:t>Realize how we deal with our mistakes, sins, faults, and wrongs reflects on and influences </a:t>
            </a:r>
            <a:r>
              <a:rPr lang="en-US" sz="2400" dirty="0" smtClean="0"/>
              <a:t>others</a:t>
            </a:r>
            <a:r>
              <a:rPr lang="en-US" sz="2400" dirty="0"/>
              <a:t> </a:t>
            </a:r>
            <a:endParaRPr lang="en-US" sz="2000" dirty="0">
              <a:solidFill>
                <a:srgbClr val="0000FF"/>
              </a:solidFill>
              <a:latin typeface="Calibri" pitchFamily="34" charset="0"/>
            </a:endParaRPr>
          </a:p>
        </p:txBody>
      </p:sp>
    </p:spTree>
    <p:extLst>
      <p:ext uri="{BB962C8B-B14F-4D97-AF65-F5344CB8AC3E}">
        <p14:creationId xmlns:p14="http://schemas.microsoft.com/office/powerpoint/2010/main" val="401102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6">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 calcmode="lin" valueType="num">
                                      <p:cBhvr>
                                        <p:cTn id="14"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p:cTn id="21"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 calcmode="lin" valueType="num">
                                      <p:cBhvr>
                                        <p:cTn id="28"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 calcmode="lin" valueType="num">
                                      <p:cBhvr>
                                        <p:cTn id="35"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 calcmode="lin" valueType="num">
                                      <p:cBhvr>
                                        <p:cTn id="42"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6">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p:cTn id="49" dur="500" fill="hold"/>
                                        <p:tgtEl>
                                          <p:spTgt spid="6">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6">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6">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6">
                                            <p:txEl>
                                              <p:pRg st="8" end="8"/>
                                            </p:txEl>
                                          </p:spTgt>
                                        </p:tgtEl>
                                        <p:attrNameLst>
                                          <p:attrName>style.visibility</p:attrName>
                                        </p:attrNameLst>
                                      </p:cBhvr>
                                      <p:to>
                                        <p:strVal val="visible"/>
                                      </p:to>
                                    </p:set>
                                    <p:anim calcmode="lin" valueType="num">
                                      <p:cBhvr>
                                        <p:cTn id="56" dur="500" fill="hold"/>
                                        <p:tgtEl>
                                          <p:spTgt spid="6">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6">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6">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6">
                                            <p:txEl>
                                              <p:pRg st="9" end="9"/>
                                            </p:txEl>
                                          </p:spTgt>
                                        </p:tgtEl>
                                        <p:attrNameLst>
                                          <p:attrName>style.visibility</p:attrName>
                                        </p:attrNameLst>
                                      </p:cBhvr>
                                      <p:to>
                                        <p:strVal val="visible"/>
                                      </p:to>
                                    </p:set>
                                    <p:anim calcmode="lin" valueType="num">
                                      <p:cBhvr>
                                        <p:cTn id="63" dur="500" fill="hold"/>
                                        <p:tgtEl>
                                          <p:spTgt spid="6">
                                            <p:txEl>
                                              <p:pRg st="9" end="9"/>
                                            </p:txEl>
                                          </p:spTgt>
                                        </p:tgtEl>
                                        <p:attrNameLst>
                                          <p:attrName>ppt_w</p:attrName>
                                        </p:attrNameLst>
                                      </p:cBhvr>
                                      <p:tavLst>
                                        <p:tav tm="0">
                                          <p:val>
                                            <p:fltVal val="0"/>
                                          </p:val>
                                        </p:tav>
                                        <p:tav tm="100000">
                                          <p:val>
                                            <p:strVal val="#ppt_w"/>
                                          </p:val>
                                        </p:tav>
                                      </p:tavLst>
                                    </p:anim>
                                    <p:anim calcmode="lin" valueType="num">
                                      <p:cBhvr>
                                        <p:cTn id="64" dur="500" fill="hold"/>
                                        <p:tgtEl>
                                          <p:spTgt spid="6">
                                            <p:txEl>
                                              <p:pRg st="9" end="9"/>
                                            </p:txEl>
                                          </p:spTgt>
                                        </p:tgtEl>
                                        <p:attrNameLst>
                                          <p:attrName>ppt_h</p:attrName>
                                        </p:attrNameLst>
                                      </p:cBhvr>
                                      <p:tavLst>
                                        <p:tav tm="0">
                                          <p:val>
                                            <p:fltVal val="0"/>
                                          </p:val>
                                        </p:tav>
                                        <p:tav tm="100000">
                                          <p:val>
                                            <p:strVal val="#ppt_h"/>
                                          </p:val>
                                        </p:tav>
                                      </p:tavLst>
                                    </p:anim>
                                    <p:animEffect transition="in" filter="fade">
                                      <p:cBhvr>
                                        <p:cTn id="65"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860282" y="152948"/>
            <a:ext cx="1679621" cy="12597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7277" y="484850"/>
            <a:ext cx="2093843" cy="646331"/>
          </a:xfrm>
          <a:prstGeom prst="rect">
            <a:avLst/>
          </a:prstGeom>
          <a:noFill/>
        </p:spPr>
        <p:txBody>
          <a:bodyPr wrap="none" rtlCol="0">
            <a:spAutoFit/>
          </a:bodyPr>
          <a:lstStyle/>
          <a:p>
            <a:r>
              <a:rPr lang="en-US" sz="3600" b="1" dirty="0" smtClean="0">
                <a:solidFill>
                  <a:srgbClr val="0000FF"/>
                </a:solidFill>
                <a:effectLst>
                  <a:outerShdw blurRad="38100" dist="38100" dir="2700000" algn="tl">
                    <a:srgbClr val="000000">
                      <a:alpha val="43137"/>
                    </a:srgbClr>
                  </a:outerShdw>
                </a:effectLst>
              </a:rPr>
              <a:t>HUMILITY</a:t>
            </a:r>
            <a:endParaRPr lang="en-US" sz="3600" b="1" dirty="0">
              <a:solidFill>
                <a:srgbClr val="0000FF"/>
              </a:solidFill>
              <a:effectLst>
                <a:outerShdw blurRad="38100" dist="38100" dir="2700000" algn="tl">
                  <a:srgbClr val="000000">
                    <a:alpha val="43137"/>
                  </a:srgbClr>
                </a:outerShdw>
              </a:effectLst>
            </a:endParaRPr>
          </a:p>
        </p:txBody>
      </p:sp>
      <p:sp>
        <p:nvSpPr>
          <p:cNvPr id="6" name="TextBox 5"/>
          <p:cNvSpPr txBox="1"/>
          <p:nvPr/>
        </p:nvSpPr>
        <p:spPr>
          <a:xfrm>
            <a:off x="563253" y="1523999"/>
            <a:ext cx="7983577" cy="4524315"/>
          </a:xfrm>
          <a:prstGeom prst="rect">
            <a:avLst/>
          </a:prstGeom>
          <a:solidFill>
            <a:schemeClr val="accent6">
              <a:lumMod val="20000"/>
              <a:lumOff val="80000"/>
            </a:schemeClr>
          </a:solidFill>
        </p:spPr>
        <p:txBody>
          <a:bodyPr wrap="square" rtlCol="0">
            <a:spAutoFit/>
          </a:bodyPr>
          <a:lstStyle/>
          <a:p>
            <a:pPr marL="342900" indent="-342900">
              <a:buFont typeface="Arial" panose="020B0604020202020204" pitchFamily="34" charset="0"/>
              <a:buChar char="•"/>
            </a:pPr>
            <a:r>
              <a:rPr lang="en-US" sz="2400" dirty="0" smtClean="0"/>
              <a:t>Pride </a:t>
            </a:r>
            <a:r>
              <a:rPr lang="en-US" sz="2400" dirty="0"/>
              <a:t>and arrogance are tools of Satan to get us off track of the humility the Lord wants us to live by. Let us remember how the Lord taught us to be servants when He washed the feet of His disciples (</a:t>
            </a:r>
            <a:r>
              <a:rPr lang="en-US" sz="2400" b="1" dirty="0"/>
              <a:t>John 13:1-17</a:t>
            </a:r>
            <a:r>
              <a:rPr lang="en-US" sz="2400" dirty="0"/>
              <a:t>). Jesus </a:t>
            </a:r>
            <a:r>
              <a:rPr lang="en-US" sz="2400" dirty="0" smtClean="0"/>
              <a:t>says, </a:t>
            </a:r>
            <a:r>
              <a:rPr lang="en-US" sz="2400" b="1" dirty="0" smtClean="0"/>
              <a:t>“But </a:t>
            </a:r>
            <a:r>
              <a:rPr lang="en-US" sz="2400" b="1" dirty="0"/>
              <a:t>he who is greatest among you shall be your servant. </a:t>
            </a:r>
            <a:r>
              <a:rPr lang="en-US" sz="2400" b="1" dirty="0" smtClean="0"/>
              <a:t>” </a:t>
            </a:r>
            <a:r>
              <a:rPr lang="en-US" sz="2400" dirty="0"/>
              <a:t>(</a:t>
            </a:r>
            <a:r>
              <a:rPr lang="en-US" sz="2400" b="1" dirty="0" smtClean="0"/>
              <a:t>Matthew </a:t>
            </a:r>
            <a:r>
              <a:rPr lang="en-US" sz="2400" b="1" dirty="0"/>
              <a:t>23:11</a:t>
            </a:r>
            <a:r>
              <a:rPr lang="en-US" sz="2400" dirty="0" smtClean="0"/>
              <a: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We all need to be aware of the dangers of losing our humility. Moses was the most humble man to walk this earth, yet in one moment of not hallowing and honoring God in humility he was not permitted to enter the promised land (</a:t>
            </a:r>
            <a:r>
              <a:rPr lang="en-US" sz="2400" b="1" dirty="0"/>
              <a:t>Numbers 12:3, 20:12</a:t>
            </a:r>
            <a:r>
              <a:rPr lang="en-US" sz="2400" dirty="0" smtClean="0"/>
              <a:t>).</a:t>
            </a:r>
          </a:p>
        </p:txBody>
      </p:sp>
    </p:spTree>
    <p:extLst>
      <p:ext uri="{BB962C8B-B14F-4D97-AF65-F5344CB8AC3E}">
        <p14:creationId xmlns:p14="http://schemas.microsoft.com/office/powerpoint/2010/main" val="270842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p:cTn id="7"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9399" y="1524000"/>
            <a:ext cx="7983577" cy="4154984"/>
          </a:xfrm>
          <a:prstGeom prst="rect">
            <a:avLst/>
          </a:prstGeom>
          <a:solidFill>
            <a:schemeClr val="accent6">
              <a:lumMod val="20000"/>
              <a:lumOff val="80000"/>
            </a:schemeClr>
          </a:solidFill>
        </p:spPr>
        <p:txBody>
          <a:bodyPr wrap="square" rtlCol="0">
            <a:spAutoFit/>
          </a:bodyPr>
          <a:lstStyle/>
          <a:p>
            <a:pPr marL="342900" indent="-342900">
              <a:buFont typeface="Arial" panose="020B0604020202020204" pitchFamily="34" charset="0"/>
              <a:buChar char="•"/>
            </a:pPr>
            <a:r>
              <a:rPr lang="en-US" sz="2400" b="1" dirty="0">
                <a:solidFill>
                  <a:srgbClr val="0000FF"/>
                </a:solidFill>
              </a:rPr>
              <a:t>Humility is where our life for God truly </a:t>
            </a:r>
            <a:r>
              <a:rPr lang="en-US" sz="2400" b="1" dirty="0" smtClean="0">
                <a:solidFill>
                  <a:srgbClr val="0000FF"/>
                </a:solidFill>
              </a:rPr>
              <a:t>begins and lives! </a:t>
            </a:r>
          </a:p>
          <a:p>
            <a:r>
              <a:rPr lang="en-US" sz="2400" dirty="0"/>
              <a:t>God commands His people to be full of humility. When we have that humble spirit, He will lift us up. “</a:t>
            </a:r>
            <a:r>
              <a:rPr lang="en-US" sz="2400" b="1" dirty="0"/>
              <a:t>Humble yourselves in the sight of the Lord, and He will lift you up</a:t>
            </a:r>
            <a:r>
              <a:rPr lang="en-US" sz="2400" dirty="0"/>
              <a:t>” (</a:t>
            </a:r>
            <a:r>
              <a:rPr lang="en-US" sz="2400" b="1" dirty="0"/>
              <a:t>James 4:10</a:t>
            </a:r>
            <a:r>
              <a:rPr lang="en-US" sz="2400" dirty="0"/>
              <a:t>).</a:t>
            </a:r>
            <a:endParaRPr lang="en-US" sz="2400" dirty="0">
              <a:solidFill>
                <a:srgbClr val="0000FF"/>
              </a:solidFill>
              <a:latin typeface="Calibri" pitchFamily="34" charset="0"/>
            </a:endParaRPr>
          </a:p>
          <a:p>
            <a:endParaRPr lang="en-US" sz="2400" b="1" dirty="0" smtClean="0">
              <a:solidFill>
                <a:srgbClr val="0000FF"/>
              </a:solidFill>
            </a:endParaRPr>
          </a:p>
          <a:p>
            <a:pPr marL="342900" indent="-342900">
              <a:buFont typeface="Arial" panose="020B0604020202020204" pitchFamily="34" charset="0"/>
              <a:buChar char="•"/>
            </a:pPr>
            <a:r>
              <a:rPr lang="en-US" sz="2400" b="1" dirty="0" smtClean="0">
                <a:solidFill>
                  <a:srgbClr val="0000FF"/>
                </a:solidFill>
              </a:rPr>
              <a:t>Jesus lived humbly to </a:t>
            </a:r>
            <a:r>
              <a:rPr lang="en-US" sz="2400" b="1" dirty="0">
                <a:solidFill>
                  <a:srgbClr val="0000FF"/>
                </a:solidFill>
              </a:rPr>
              <a:t>God’s will.</a:t>
            </a:r>
          </a:p>
          <a:p>
            <a:r>
              <a:rPr lang="en-US" sz="2400" b="1" dirty="0" smtClean="0"/>
              <a:t>Matthew </a:t>
            </a:r>
            <a:r>
              <a:rPr lang="en-US" sz="2400" b="1" dirty="0"/>
              <a:t>11:28-30 (NKJV)</a:t>
            </a:r>
            <a:r>
              <a:rPr lang="en-US" sz="2400" dirty="0"/>
              <a:t>: Come to Me, all </a:t>
            </a:r>
            <a:r>
              <a:rPr lang="en-US" sz="2400" i="1" dirty="0"/>
              <a:t>you</a:t>
            </a:r>
            <a:r>
              <a:rPr lang="en-US" sz="2400" dirty="0"/>
              <a:t> who labor and are heavy laden, and I will give you rest. Take My yoke upon you and learn from Me, </a:t>
            </a:r>
            <a:r>
              <a:rPr lang="en-US" sz="2400" b="1" dirty="0"/>
              <a:t>for I am gentle and lowly in heart</a:t>
            </a:r>
            <a:r>
              <a:rPr lang="en-US" sz="2400" dirty="0"/>
              <a:t>, and you will find rest for your souls. For My yoke </a:t>
            </a:r>
            <a:r>
              <a:rPr lang="en-US" sz="2400" i="1" dirty="0"/>
              <a:t>is</a:t>
            </a:r>
            <a:r>
              <a:rPr lang="en-US" sz="2400" dirty="0"/>
              <a:t> easy and My burden is light</a:t>
            </a:r>
            <a:r>
              <a:rPr lang="en-US" sz="2400" dirty="0" smtClean="0"/>
              <a:t>."</a:t>
            </a:r>
            <a:endParaRPr lang="en-US" sz="2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860282" y="152948"/>
            <a:ext cx="1679621" cy="12597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7277" y="484850"/>
            <a:ext cx="2093843" cy="646331"/>
          </a:xfrm>
          <a:prstGeom prst="rect">
            <a:avLst/>
          </a:prstGeom>
          <a:noFill/>
        </p:spPr>
        <p:txBody>
          <a:bodyPr wrap="none" rtlCol="0">
            <a:spAutoFit/>
          </a:bodyPr>
          <a:lstStyle/>
          <a:p>
            <a:r>
              <a:rPr lang="en-US" sz="3600" b="1" dirty="0" smtClean="0">
                <a:solidFill>
                  <a:srgbClr val="0000FF"/>
                </a:solidFill>
                <a:effectLst>
                  <a:outerShdw blurRad="38100" dist="38100" dir="2700000" algn="tl">
                    <a:srgbClr val="000000">
                      <a:alpha val="43137"/>
                    </a:srgbClr>
                  </a:outerShdw>
                </a:effectLst>
              </a:rPr>
              <a:t>HUMILITY</a:t>
            </a:r>
            <a:endParaRPr lang="en-US" sz="3600" b="1"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5317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7277" y="1524000"/>
            <a:ext cx="7983577" cy="4893647"/>
          </a:xfrm>
          <a:prstGeom prst="rect">
            <a:avLst/>
          </a:prstGeom>
          <a:solidFill>
            <a:schemeClr val="accent6">
              <a:lumMod val="20000"/>
              <a:lumOff val="80000"/>
            </a:schemeClr>
          </a:solidFill>
        </p:spPr>
        <p:txBody>
          <a:bodyPr wrap="square" rtlCol="0">
            <a:spAutoFit/>
          </a:bodyPr>
          <a:lstStyle/>
          <a:p>
            <a:pPr marL="342900" indent="-342900">
              <a:buFont typeface="Arial" panose="020B0604020202020204" pitchFamily="34" charset="0"/>
              <a:buChar char="•"/>
            </a:pPr>
            <a:r>
              <a:rPr lang="en-US" sz="2400" b="1" dirty="0" smtClean="0">
                <a:solidFill>
                  <a:srgbClr val="0000FF"/>
                </a:solidFill>
              </a:rPr>
              <a:t>Jesus </a:t>
            </a:r>
            <a:r>
              <a:rPr lang="en-US" sz="2400" b="1" dirty="0">
                <a:solidFill>
                  <a:srgbClr val="0000FF"/>
                </a:solidFill>
              </a:rPr>
              <a:t>humbled Himself to God’s will.</a:t>
            </a:r>
          </a:p>
          <a:p>
            <a:r>
              <a:rPr lang="en-US" sz="2400" b="1" dirty="0" smtClean="0"/>
              <a:t>Philippians </a:t>
            </a:r>
            <a:r>
              <a:rPr lang="en-US" sz="2400" b="1" dirty="0"/>
              <a:t>2:5-11 (NKJV)</a:t>
            </a:r>
            <a:r>
              <a:rPr lang="en-US" sz="2400" dirty="0"/>
              <a:t>: Let this mind be in you which was also in Christ Jesus, who, being in the form of God, did not consider it robbery to be equal with God, but made Himself of no reputation, taking the form of a bondservant, </a:t>
            </a:r>
            <a:r>
              <a:rPr lang="en-US" sz="2400" i="1" dirty="0"/>
              <a:t>and</a:t>
            </a:r>
            <a:r>
              <a:rPr lang="en-US" sz="2400" dirty="0"/>
              <a:t> coming in the likeness of men. And being found in appearance as a man, </a:t>
            </a:r>
            <a:r>
              <a:rPr lang="en-US" sz="2400" b="1" dirty="0"/>
              <a:t>He humbled Himself</a:t>
            </a:r>
            <a:r>
              <a:rPr lang="en-US" sz="2400" dirty="0"/>
              <a:t> and became obedient to </a:t>
            </a:r>
            <a:r>
              <a:rPr lang="en-US" sz="2400" i="1" dirty="0"/>
              <a:t>the point of</a:t>
            </a:r>
            <a:r>
              <a:rPr lang="en-US" sz="2400" dirty="0"/>
              <a:t> death, even the death of the cross. Therefore God also has highly exalted Him and given Him the name which is above every name, that at the name of Jesus every knee should bow, of those in heaven, and of those on earth, and of those under the earth, and </a:t>
            </a:r>
            <a:r>
              <a:rPr lang="en-US" sz="2400" i="1" dirty="0"/>
              <a:t>that</a:t>
            </a:r>
            <a:r>
              <a:rPr lang="en-US" sz="2400" dirty="0"/>
              <a:t> every tongue should confess that Jesus Christ </a:t>
            </a:r>
            <a:r>
              <a:rPr lang="en-US" sz="2400" i="1" dirty="0"/>
              <a:t>is</a:t>
            </a:r>
            <a:r>
              <a:rPr lang="en-US" sz="2400" dirty="0"/>
              <a:t> Lord, to the glory of God the Father.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860282" y="152948"/>
            <a:ext cx="1679621" cy="12597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7277" y="484850"/>
            <a:ext cx="2093843" cy="646331"/>
          </a:xfrm>
          <a:prstGeom prst="rect">
            <a:avLst/>
          </a:prstGeom>
          <a:noFill/>
        </p:spPr>
        <p:txBody>
          <a:bodyPr wrap="none" rtlCol="0">
            <a:spAutoFit/>
          </a:bodyPr>
          <a:lstStyle/>
          <a:p>
            <a:r>
              <a:rPr lang="en-US" sz="3600" b="1" dirty="0" smtClean="0">
                <a:solidFill>
                  <a:srgbClr val="0000FF"/>
                </a:solidFill>
                <a:effectLst>
                  <a:outerShdw blurRad="38100" dist="38100" dir="2700000" algn="tl">
                    <a:srgbClr val="000000">
                      <a:alpha val="43137"/>
                    </a:srgbClr>
                  </a:outerShdw>
                </a:effectLst>
              </a:rPr>
              <a:t>HUMILITY</a:t>
            </a:r>
            <a:endParaRPr lang="en-US" sz="3600" b="1"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3984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860282" y="152948"/>
            <a:ext cx="1679621" cy="12597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7277" y="484850"/>
            <a:ext cx="2093843" cy="646331"/>
          </a:xfrm>
          <a:prstGeom prst="rect">
            <a:avLst/>
          </a:prstGeom>
          <a:noFill/>
        </p:spPr>
        <p:txBody>
          <a:bodyPr wrap="none" rtlCol="0">
            <a:spAutoFit/>
          </a:bodyPr>
          <a:lstStyle/>
          <a:p>
            <a:r>
              <a:rPr lang="en-US" sz="3600" b="1" dirty="0" smtClean="0">
                <a:solidFill>
                  <a:srgbClr val="0000FF"/>
                </a:solidFill>
                <a:effectLst>
                  <a:outerShdw blurRad="38100" dist="38100" dir="2700000" algn="tl">
                    <a:srgbClr val="000000">
                      <a:alpha val="43137"/>
                    </a:srgbClr>
                  </a:outerShdw>
                </a:effectLst>
              </a:rPr>
              <a:t>HUMILITY</a:t>
            </a:r>
            <a:endParaRPr lang="en-US" sz="3600" b="1" dirty="0">
              <a:solidFill>
                <a:srgbClr val="0000FF"/>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3221" y="1503218"/>
            <a:ext cx="6376871" cy="4782653"/>
          </a:xfrm>
          <a:prstGeom prst="rect">
            <a:avLst/>
          </a:prstGeom>
        </p:spPr>
      </p:pic>
    </p:spTree>
    <p:extLst>
      <p:ext uri="{BB962C8B-B14F-4D97-AF65-F5344CB8AC3E}">
        <p14:creationId xmlns:p14="http://schemas.microsoft.com/office/powerpoint/2010/main" val="15770574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59703" y="3407827"/>
            <a:ext cx="4115035" cy="3086276"/>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432"/>
          <a:stretch/>
        </p:blipFill>
        <p:spPr>
          <a:xfrm>
            <a:off x="457198" y="3480174"/>
            <a:ext cx="4036018" cy="3013929"/>
          </a:xfrm>
          <a:prstGeom prst="rect">
            <a:avLst/>
          </a:prstGeom>
        </p:spPr>
      </p:pic>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457197" y="478294"/>
            <a:ext cx="4002506" cy="3001880"/>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6221" t="11490"/>
          <a:stretch/>
        </p:blipFill>
        <p:spPr>
          <a:xfrm>
            <a:off x="4405258" y="478294"/>
            <a:ext cx="4138578" cy="2929533"/>
          </a:xfrm>
          <a:prstGeom prst="rect">
            <a:avLst/>
          </a:prstGeom>
        </p:spPr>
      </p:pic>
    </p:spTree>
    <p:extLst>
      <p:ext uri="{BB962C8B-B14F-4D97-AF65-F5344CB8AC3E}">
        <p14:creationId xmlns:p14="http://schemas.microsoft.com/office/powerpoint/2010/main" val="40320326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7277" y="1676400"/>
            <a:ext cx="7983577" cy="2308324"/>
          </a:xfrm>
          <a:prstGeom prst="rect">
            <a:avLst/>
          </a:prstGeom>
          <a:solidFill>
            <a:schemeClr val="accent6">
              <a:lumMod val="20000"/>
              <a:lumOff val="80000"/>
            </a:schemeClr>
          </a:solidFill>
        </p:spPr>
        <p:txBody>
          <a:bodyPr wrap="square" rtlCol="0">
            <a:spAutoFit/>
          </a:bodyPr>
          <a:lstStyle/>
          <a:p>
            <a:r>
              <a:rPr lang="en-US" sz="2400" b="1" dirty="0" smtClean="0">
                <a:latin typeface="Calibri" pitchFamily="34" charset="0"/>
              </a:rPr>
              <a:t>Based on three Greek words related to one another</a:t>
            </a:r>
            <a:endParaRPr lang="en-US" sz="2400" b="1" dirty="0">
              <a:latin typeface="Calibri" pitchFamily="34" charset="0"/>
            </a:endParaRPr>
          </a:p>
          <a:p>
            <a:endParaRPr lang="en-US" sz="2400" b="1" dirty="0">
              <a:latin typeface="Calibri" pitchFamily="34" charset="0"/>
            </a:endParaRPr>
          </a:p>
          <a:p>
            <a:pPr lvl="0"/>
            <a:r>
              <a:rPr lang="en-US" sz="2400" b="1" dirty="0"/>
              <a:t>G5011</a:t>
            </a:r>
            <a:r>
              <a:rPr lang="en-US" sz="2400" dirty="0"/>
              <a:t> (</a:t>
            </a:r>
            <a:r>
              <a:rPr lang="en-US" sz="2400" dirty="0" err="1"/>
              <a:t>tapeinos</a:t>
            </a:r>
            <a:r>
              <a:rPr lang="en-US" sz="2400" dirty="0"/>
              <a:t>) not rising far from the ground metaph. as a condition, lowly, of low degree brought low with grief, depressed lowly in spirit, humble in a bad sense, deporting one's self abjectly, </a:t>
            </a:r>
            <a:r>
              <a:rPr lang="en-US" sz="2400" b="1" dirty="0"/>
              <a:t>deferring servilely to others</a:t>
            </a:r>
            <a:r>
              <a:rPr lang="en-US" sz="2400" dirty="0" smtClean="0"/>
              <a:t>;</a:t>
            </a:r>
            <a:endParaRPr lang="en-US" sz="2400" dirty="0">
              <a:latin typeface="Calibri"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860282" y="152948"/>
            <a:ext cx="1679621" cy="12597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7277" y="484850"/>
            <a:ext cx="2093843" cy="646331"/>
          </a:xfrm>
          <a:prstGeom prst="rect">
            <a:avLst/>
          </a:prstGeom>
          <a:noFill/>
        </p:spPr>
        <p:txBody>
          <a:bodyPr wrap="none" rtlCol="0">
            <a:spAutoFit/>
          </a:bodyPr>
          <a:lstStyle/>
          <a:p>
            <a:r>
              <a:rPr lang="en-US" sz="3600" b="1" dirty="0" smtClean="0">
                <a:solidFill>
                  <a:srgbClr val="0000FF"/>
                </a:solidFill>
                <a:effectLst>
                  <a:outerShdw blurRad="38100" dist="38100" dir="2700000" algn="tl">
                    <a:srgbClr val="000000">
                      <a:alpha val="43137"/>
                    </a:srgbClr>
                  </a:outerShdw>
                </a:effectLst>
              </a:rPr>
              <a:t>HUMILITY</a:t>
            </a:r>
            <a:endParaRPr lang="en-US" sz="3600" b="1"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332102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28600"/>
            <a:ext cx="9144000" cy="1446550"/>
          </a:xfrm>
          <a:prstGeom prst="rect">
            <a:avLst/>
          </a:prstGeom>
          <a:noFill/>
        </p:spPr>
        <p:txBody>
          <a:bodyPr wrap="square" rtlCol="0">
            <a:spAutoFit/>
          </a:bodyPr>
          <a:lstStyle/>
          <a:p>
            <a:pPr algn="ctr"/>
            <a:r>
              <a:rPr lang="en-US" sz="4400" b="1" dirty="0" smtClean="0">
                <a:solidFill>
                  <a:srgbClr val="0000FF"/>
                </a:solidFill>
                <a:effectLst>
                  <a:outerShdw blurRad="38100" dist="38100" dir="2700000" algn="tl">
                    <a:srgbClr val="000000">
                      <a:alpha val="43137"/>
                    </a:srgbClr>
                  </a:outerShdw>
                </a:effectLst>
              </a:rPr>
              <a:t>HUMILITY:</a:t>
            </a:r>
          </a:p>
          <a:p>
            <a:pPr algn="ctr"/>
            <a:r>
              <a:rPr lang="en-US" sz="4400" b="1" dirty="0" smtClean="0">
                <a:solidFill>
                  <a:srgbClr val="0000FF"/>
                </a:solidFill>
                <a:effectLst>
                  <a:outerShdw blurRad="38100" dist="38100" dir="2700000" algn="tl">
                    <a:srgbClr val="000000">
                      <a:alpha val="43137"/>
                    </a:srgbClr>
                  </a:outerShdw>
                </a:effectLst>
              </a:rPr>
              <a:t>HUMBLING OURSELVES TO GOD</a:t>
            </a:r>
            <a:endParaRPr lang="en-US" sz="4400" b="1" dirty="0">
              <a:solidFill>
                <a:srgbClr val="0000FF"/>
              </a:solidFill>
              <a:effectLst>
                <a:outerShdw blurRad="38100" dist="38100" dir="2700000" algn="tl">
                  <a:srgbClr val="000000">
                    <a:alpha val="43137"/>
                  </a:srgbClr>
                </a:outerShdw>
              </a:effectLst>
            </a:endParaRPr>
          </a:p>
        </p:txBody>
      </p:sp>
      <p:sp>
        <p:nvSpPr>
          <p:cNvPr id="6" name="TextBox 5"/>
          <p:cNvSpPr txBox="1"/>
          <p:nvPr/>
        </p:nvSpPr>
        <p:spPr>
          <a:xfrm>
            <a:off x="580211" y="1730568"/>
            <a:ext cx="7983577" cy="3970318"/>
          </a:xfrm>
          <a:prstGeom prst="rect">
            <a:avLst/>
          </a:prstGeom>
          <a:solidFill>
            <a:schemeClr val="accent6">
              <a:lumMod val="20000"/>
              <a:lumOff val="80000"/>
            </a:schemeClr>
          </a:solidFill>
          <a:ln>
            <a:solidFill>
              <a:schemeClr val="accent1"/>
            </a:solidFill>
          </a:ln>
        </p:spPr>
        <p:txBody>
          <a:bodyPr wrap="square" rtlCol="0">
            <a:spAutoFit/>
          </a:bodyPr>
          <a:lstStyle/>
          <a:p>
            <a:pPr algn="ctr"/>
            <a:r>
              <a:rPr lang="en-US" sz="2800" b="1" dirty="0"/>
              <a:t>True obedience to the Father starts with complete submission and humility, just like we see in Jesus. Yes we have our bad moments, days when we need to repent, times when we get off track, or occasions when we give into Satan’s temptations. However if the desire of our heart is to truly please God, humbling ourselves to Him can help us get better each day! By doing so, we will have much joy in this life and eternal life in the world to </a:t>
            </a:r>
            <a:r>
              <a:rPr lang="en-US" sz="2800" b="1" dirty="0" smtClean="0"/>
              <a:t>come!</a:t>
            </a:r>
            <a:endParaRPr lang="en-US" sz="2000" b="1" dirty="0">
              <a:solidFill>
                <a:srgbClr val="0000FF"/>
              </a:solidFill>
              <a:latin typeface="Calibri" pitchFamily="34" charset="0"/>
            </a:endParaRPr>
          </a:p>
        </p:txBody>
      </p:sp>
    </p:spTree>
    <p:extLst>
      <p:ext uri="{BB962C8B-B14F-4D97-AF65-F5344CB8AC3E}">
        <p14:creationId xmlns:p14="http://schemas.microsoft.com/office/powerpoint/2010/main" val="199748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7277" y="1676400"/>
            <a:ext cx="7983577" cy="1938992"/>
          </a:xfrm>
          <a:prstGeom prst="rect">
            <a:avLst/>
          </a:prstGeom>
          <a:solidFill>
            <a:schemeClr val="accent6">
              <a:lumMod val="20000"/>
              <a:lumOff val="80000"/>
            </a:schemeClr>
          </a:solidFill>
        </p:spPr>
        <p:txBody>
          <a:bodyPr wrap="square" rtlCol="0">
            <a:spAutoFit/>
          </a:bodyPr>
          <a:lstStyle/>
          <a:p>
            <a:r>
              <a:rPr lang="en-US" sz="2400" b="1" dirty="0">
                <a:latin typeface="Calibri" pitchFamily="34" charset="0"/>
              </a:rPr>
              <a:t>Based on </a:t>
            </a:r>
            <a:r>
              <a:rPr lang="en-US" sz="2400" b="1" dirty="0" smtClean="0">
                <a:latin typeface="Calibri" pitchFamily="34" charset="0"/>
              </a:rPr>
              <a:t>three </a:t>
            </a:r>
            <a:r>
              <a:rPr lang="en-US" sz="2400" b="1" dirty="0">
                <a:latin typeface="Calibri" pitchFamily="34" charset="0"/>
              </a:rPr>
              <a:t>Greek words related to one another</a:t>
            </a:r>
          </a:p>
          <a:p>
            <a:endParaRPr lang="en-US" sz="2400" b="1" dirty="0">
              <a:latin typeface="Calibri" pitchFamily="34" charset="0"/>
            </a:endParaRPr>
          </a:p>
          <a:p>
            <a:pPr lvl="0"/>
            <a:r>
              <a:rPr lang="en-US" sz="2400" b="1" dirty="0"/>
              <a:t>G5012</a:t>
            </a:r>
            <a:r>
              <a:rPr lang="en-US" sz="2400" dirty="0"/>
              <a:t> (</a:t>
            </a:r>
            <a:r>
              <a:rPr lang="en-US" sz="2400" dirty="0" err="1"/>
              <a:t>tapeinophrosyne</a:t>
            </a:r>
            <a:r>
              <a:rPr lang="en-US" sz="2400" dirty="0"/>
              <a:t>) </a:t>
            </a:r>
            <a:r>
              <a:rPr lang="en-US" sz="2400" b="1" dirty="0"/>
              <a:t>the having a humble opinion of one’s self</a:t>
            </a:r>
            <a:r>
              <a:rPr lang="en-US" sz="2400" dirty="0"/>
              <a:t>, a deep sense of one’s (moral) littleness, modesty, humility, lowliness of </a:t>
            </a:r>
            <a:r>
              <a:rPr lang="en-US" sz="2400" dirty="0" smtClean="0"/>
              <a:t>mind;</a:t>
            </a:r>
            <a:endParaRPr lang="en-US" sz="2400" dirty="0">
              <a:latin typeface="Calibri"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860282" y="152948"/>
            <a:ext cx="1679621" cy="12597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7277" y="484850"/>
            <a:ext cx="2093843" cy="646331"/>
          </a:xfrm>
          <a:prstGeom prst="rect">
            <a:avLst/>
          </a:prstGeom>
          <a:noFill/>
        </p:spPr>
        <p:txBody>
          <a:bodyPr wrap="none" rtlCol="0">
            <a:spAutoFit/>
          </a:bodyPr>
          <a:lstStyle/>
          <a:p>
            <a:r>
              <a:rPr lang="en-US" sz="3600" b="1" dirty="0" smtClean="0">
                <a:solidFill>
                  <a:srgbClr val="0000FF"/>
                </a:solidFill>
                <a:effectLst>
                  <a:outerShdw blurRad="38100" dist="38100" dir="2700000" algn="tl">
                    <a:srgbClr val="000000">
                      <a:alpha val="43137"/>
                    </a:srgbClr>
                  </a:outerShdw>
                </a:effectLst>
              </a:rPr>
              <a:t>HUMILITY</a:t>
            </a:r>
            <a:endParaRPr lang="en-US" sz="3600" b="1"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93762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7277" y="1676400"/>
            <a:ext cx="7983577" cy="3785652"/>
          </a:xfrm>
          <a:prstGeom prst="rect">
            <a:avLst/>
          </a:prstGeom>
          <a:solidFill>
            <a:schemeClr val="accent6">
              <a:lumMod val="20000"/>
              <a:lumOff val="80000"/>
            </a:schemeClr>
          </a:solidFill>
        </p:spPr>
        <p:txBody>
          <a:bodyPr wrap="square" rtlCol="0">
            <a:spAutoFit/>
          </a:bodyPr>
          <a:lstStyle/>
          <a:p>
            <a:r>
              <a:rPr lang="en-US" sz="2400" b="1" dirty="0">
                <a:latin typeface="Calibri" pitchFamily="34" charset="0"/>
              </a:rPr>
              <a:t>Based on </a:t>
            </a:r>
            <a:r>
              <a:rPr lang="en-US" sz="2400" b="1" dirty="0" smtClean="0">
                <a:latin typeface="Calibri" pitchFamily="34" charset="0"/>
              </a:rPr>
              <a:t>three </a:t>
            </a:r>
            <a:r>
              <a:rPr lang="en-US" sz="2400" b="1" dirty="0">
                <a:latin typeface="Calibri" pitchFamily="34" charset="0"/>
              </a:rPr>
              <a:t>Greek words related to one another</a:t>
            </a:r>
          </a:p>
          <a:p>
            <a:endParaRPr lang="en-US" sz="2400" b="1" dirty="0">
              <a:latin typeface="Calibri" pitchFamily="34" charset="0"/>
            </a:endParaRPr>
          </a:p>
          <a:p>
            <a:r>
              <a:rPr lang="en-US" sz="2400" b="1" dirty="0"/>
              <a:t>G5013</a:t>
            </a:r>
            <a:r>
              <a:rPr lang="en-US" sz="2400" dirty="0"/>
              <a:t> (</a:t>
            </a:r>
            <a:r>
              <a:rPr lang="en-US" sz="2400" dirty="0" err="1"/>
              <a:t>tapeinoo</a:t>
            </a:r>
            <a:r>
              <a:rPr lang="en-US" sz="2400" dirty="0"/>
              <a:t>) to make low, bring low, to level, reduce to a plain, to bring into a humble condition, reduce to meaner circumstances, to assign a lower rank or place to, to abase, to be ranked below others who are </a:t>
            </a:r>
            <a:r>
              <a:rPr lang="en-US" sz="2400" dirty="0" err="1"/>
              <a:t>honoured</a:t>
            </a:r>
            <a:r>
              <a:rPr lang="en-US" sz="2400" dirty="0"/>
              <a:t> or rewarded, </a:t>
            </a:r>
            <a:r>
              <a:rPr lang="en-US" sz="2400" b="1" dirty="0"/>
              <a:t>to humble or abase myself by humble living</a:t>
            </a:r>
            <a:r>
              <a:rPr lang="en-US" sz="2400" dirty="0"/>
              <a:t>, to lower, depress, of one’s soul bring down one’s pride, </a:t>
            </a:r>
            <a:r>
              <a:rPr lang="en-US" sz="2400" b="1" dirty="0"/>
              <a:t>to have a modest opinion of one’s self</a:t>
            </a:r>
            <a:r>
              <a:rPr lang="en-US" sz="2400" dirty="0"/>
              <a:t>, to behave in an unassuming manner, </a:t>
            </a:r>
            <a:r>
              <a:rPr lang="en-US" sz="2400" b="1" dirty="0"/>
              <a:t>devoid of </a:t>
            </a:r>
            <a:r>
              <a:rPr lang="en-US" sz="2400" b="1" dirty="0" smtClean="0"/>
              <a:t>haughtiness</a:t>
            </a:r>
            <a:endParaRPr lang="en-US" sz="2400" dirty="0">
              <a:latin typeface="Calibri"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860282" y="152948"/>
            <a:ext cx="1679621" cy="12597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7277" y="484850"/>
            <a:ext cx="2093843" cy="646331"/>
          </a:xfrm>
          <a:prstGeom prst="rect">
            <a:avLst/>
          </a:prstGeom>
          <a:noFill/>
        </p:spPr>
        <p:txBody>
          <a:bodyPr wrap="none" rtlCol="0">
            <a:spAutoFit/>
          </a:bodyPr>
          <a:lstStyle/>
          <a:p>
            <a:r>
              <a:rPr lang="en-US" sz="3600" b="1" dirty="0" smtClean="0">
                <a:solidFill>
                  <a:srgbClr val="0000FF"/>
                </a:solidFill>
                <a:effectLst>
                  <a:outerShdw blurRad="38100" dist="38100" dir="2700000" algn="tl">
                    <a:srgbClr val="000000">
                      <a:alpha val="43137"/>
                    </a:srgbClr>
                  </a:outerShdw>
                </a:effectLst>
              </a:rPr>
              <a:t>HUMILITY</a:t>
            </a:r>
            <a:endParaRPr lang="en-US" sz="3600" b="1"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68589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7277" y="1676400"/>
            <a:ext cx="7983577" cy="2308324"/>
          </a:xfrm>
          <a:prstGeom prst="rect">
            <a:avLst/>
          </a:prstGeom>
          <a:solidFill>
            <a:schemeClr val="accent6">
              <a:lumMod val="20000"/>
              <a:lumOff val="80000"/>
            </a:schemeClr>
          </a:solidFill>
        </p:spPr>
        <p:txBody>
          <a:bodyPr wrap="square" rtlCol="0">
            <a:spAutoFit/>
          </a:bodyPr>
          <a:lstStyle/>
          <a:p>
            <a:r>
              <a:rPr lang="en-US" sz="2400" b="1" u="sng" dirty="0"/>
              <a:t>*The opposite of being </a:t>
            </a:r>
            <a:r>
              <a:rPr lang="en-US" sz="2400" b="1" u="sng" dirty="0" smtClean="0"/>
              <a:t>haughty</a:t>
            </a:r>
          </a:p>
          <a:p>
            <a:endParaRPr lang="en-US" sz="2400" b="1" u="sng" dirty="0"/>
          </a:p>
          <a:p>
            <a:r>
              <a:rPr lang="en-US" sz="2400" dirty="0" smtClean="0"/>
              <a:t>Webster’s </a:t>
            </a:r>
            <a:r>
              <a:rPr lang="en-US" sz="2400" dirty="0"/>
              <a:t>defines haughty as being </a:t>
            </a:r>
            <a:r>
              <a:rPr lang="en-US" sz="2400" dirty="0" smtClean="0"/>
              <a:t>blatantly </a:t>
            </a:r>
            <a:r>
              <a:rPr lang="en-US" sz="2400" dirty="0"/>
              <a:t>and disdainfully proud. Other words for haughty could be arrogant, conceited, self-important, snooty, stuck-up, puffed-up, overconfident, superior, </a:t>
            </a:r>
            <a:r>
              <a:rPr lang="en-US" sz="2400" dirty="0" smtClean="0"/>
              <a:t>and condescending.</a:t>
            </a:r>
            <a:endParaRPr lang="en-US" sz="2400" dirty="0">
              <a:latin typeface="Calibri"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860282" y="152948"/>
            <a:ext cx="1679621" cy="12597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7277" y="484850"/>
            <a:ext cx="2093843" cy="646331"/>
          </a:xfrm>
          <a:prstGeom prst="rect">
            <a:avLst/>
          </a:prstGeom>
          <a:noFill/>
        </p:spPr>
        <p:txBody>
          <a:bodyPr wrap="none" rtlCol="0">
            <a:spAutoFit/>
          </a:bodyPr>
          <a:lstStyle/>
          <a:p>
            <a:r>
              <a:rPr lang="en-US" sz="3600" b="1" dirty="0" smtClean="0">
                <a:solidFill>
                  <a:srgbClr val="0000FF"/>
                </a:solidFill>
                <a:effectLst>
                  <a:outerShdw blurRad="38100" dist="38100" dir="2700000" algn="tl">
                    <a:srgbClr val="000000">
                      <a:alpha val="43137"/>
                    </a:srgbClr>
                  </a:outerShdw>
                </a:effectLst>
              </a:rPr>
              <a:t>HUMILITY</a:t>
            </a:r>
            <a:endParaRPr lang="en-US" sz="3600" b="1"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480635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7277" y="1676400"/>
            <a:ext cx="7983577" cy="3046988"/>
          </a:xfrm>
          <a:prstGeom prst="rect">
            <a:avLst/>
          </a:prstGeom>
          <a:solidFill>
            <a:schemeClr val="accent6">
              <a:lumMod val="20000"/>
              <a:lumOff val="80000"/>
            </a:schemeClr>
          </a:solidFill>
        </p:spPr>
        <p:txBody>
          <a:bodyPr wrap="square" rtlCol="0">
            <a:spAutoFit/>
          </a:bodyPr>
          <a:lstStyle/>
          <a:p>
            <a:r>
              <a:rPr lang="en-US" sz="2400" b="1" dirty="0" smtClean="0"/>
              <a:t>Matthew </a:t>
            </a:r>
            <a:r>
              <a:rPr lang="en-US" sz="2400" b="1" dirty="0"/>
              <a:t>18:1-4 (NKJV)</a:t>
            </a:r>
            <a:r>
              <a:rPr lang="en-US" sz="2400" dirty="0"/>
              <a:t>: At that time the disciples came to Jesus, saying, "Who then is greatest in the kingdom of heaven?" Then Jesus called a little child to Him, set him in the midst of them, and said, "Assuredly, I say to you, unless you are converted and become as little children, you will by no means enter the kingdom of heaven. Therefore whoever </a:t>
            </a:r>
            <a:r>
              <a:rPr lang="en-US" sz="2400" b="1" dirty="0"/>
              <a:t>humbles </a:t>
            </a:r>
            <a:r>
              <a:rPr lang="en-US" sz="2400" dirty="0"/>
              <a:t>himself as this little child is the greatest in the kingdom of heaven. </a:t>
            </a:r>
            <a:endParaRPr lang="en-US" sz="2400" dirty="0">
              <a:latin typeface="Calibri"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860282" y="152948"/>
            <a:ext cx="1679621" cy="12597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7277" y="484850"/>
            <a:ext cx="2093843" cy="646331"/>
          </a:xfrm>
          <a:prstGeom prst="rect">
            <a:avLst/>
          </a:prstGeom>
          <a:noFill/>
        </p:spPr>
        <p:txBody>
          <a:bodyPr wrap="none" rtlCol="0">
            <a:spAutoFit/>
          </a:bodyPr>
          <a:lstStyle/>
          <a:p>
            <a:r>
              <a:rPr lang="en-US" sz="3600" b="1" dirty="0" smtClean="0">
                <a:solidFill>
                  <a:srgbClr val="0000FF"/>
                </a:solidFill>
                <a:effectLst>
                  <a:outerShdw blurRad="38100" dist="38100" dir="2700000" algn="tl">
                    <a:srgbClr val="000000">
                      <a:alpha val="43137"/>
                    </a:srgbClr>
                  </a:outerShdw>
                </a:effectLst>
              </a:rPr>
              <a:t>HUMILITY</a:t>
            </a:r>
            <a:endParaRPr lang="en-US" sz="3600" b="1"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78165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7277" y="1676400"/>
            <a:ext cx="7983577" cy="3416320"/>
          </a:xfrm>
          <a:prstGeom prst="rect">
            <a:avLst/>
          </a:prstGeom>
          <a:solidFill>
            <a:schemeClr val="accent6">
              <a:lumMod val="20000"/>
              <a:lumOff val="80000"/>
            </a:schemeClr>
          </a:solidFill>
        </p:spPr>
        <p:txBody>
          <a:bodyPr wrap="square" rtlCol="0">
            <a:spAutoFit/>
          </a:bodyPr>
          <a:lstStyle/>
          <a:p>
            <a:r>
              <a:rPr lang="en-US" sz="2400" b="1" dirty="0" smtClean="0"/>
              <a:t>Luke </a:t>
            </a:r>
            <a:r>
              <a:rPr lang="en-US" sz="2400" b="1" dirty="0"/>
              <a:t>14:11 (NKJV)</a:t>
            </a:r>
            <a:r>
              <a:rPr lang="en-US" sz="2400" dirty="0"/>
              <a:t>: "For whoever exalts himself will be humbled, and he who </a:t>
            </a:r>
            <a:r>
              <a:rPr lang="en-US" sz="2400" b="1" dirty="0"/>
              <a:t>humbles</a:t>
            </a:r>
            <a:r>
              <a:rPr lang="en-US" sz="2400" dirty="0"/>
              <a:t> himself will be exalted."</a:t>
            </a:r>
            <a:r>
              <a:rPr lang="en-US" sz="2400" b="1" dirty="0"/>
              <a:t> </a:t>
            </a:r>
            <a:endParaRPr lang="en-US" sz="2400" dirty="0"/>
          </a:p>
          <a:p>
            <a:endParaRPr lang="en-US" sz="2400" b="1" dirty="0" smtClean="0"/>
          </a:p>
          <a:p>
            <a:r>
              <a:rPr lang="en-US" sz="2400" b="1" dirty="0" smtClean="0"/>
              <a:t>Luke </a:t>
            </a:r>
            <a:r>
              <a:rPr lang="en-US" sz="2400" b="1" dirty="0"/>
              <a:t>18:13-14 (NKJV)</a:t>
            </a:r>
            <a:r>
              <a:rPr lang="en-US" sz="2400" dirty="0"/>
              <a:t>: And the tax collector, standing afar off, would not so much as raise </a:t>
            </a:r>
            <a:r>
              <a:rPr lang="en-US" sz="2400" i="1" dirty="0"/>
              <a:t>his</a:t>
            </a:r>
            <a:r>
              <a:rPr lang="en-US" sz="2400" dirty="0"/>
              <a:t> eyes to heaven, but beat his breast, saying, 'God, be merciful to me a sinner!' I tell you, this man went down to his house justified </a:t>
            </a:r>
            <a:r>
              <a:rPr lang="en-US" sz="2400" i="1" dirty="0"/>
              <a:t>rather</a:t>
            </a:r>
            <a:r>
              <a:rPr lang="en-US" sz="2400" dirty="0"/>
              <a:t> than the other; for everyone who exalts himself will be </a:t>
            </a:r>
            <a:r>
              <a:rPr lang="en-US" sz="2400" b="1" dirty="0"/>
              <a:t>humbled</a:t>
            </a:r>
            <a:r>
              <a:rPr lang="en-US" sz="2400" dirty="0"/>
              <a:t>, and he who </a:t>
            </a:r>
            <a:r>
              <a:rPr lang="en-US" sz="2400" b="1" dirty="0"/>
              <a:t>humbles</a:t>
            </a:r>
            <a:r>
              <a:rPr lang="en-US" sz="2400" dirty="0"/>
              <a:t> himself will be exalted." </a:t>
            </a:r>
            <a:r>
              <a:rPr lang="en-US" sz="2400" dirty="0" smtClean="0"/>
              <a:t> </a:t>
            </a:r>
            <a:endParaRPr lang="en-US" sz="2400" dirty="0">
              <a:latin typeface="Calibri"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860282" y="152948"/>
            <a:ext cx="1679621" cy="12597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7277" y="484850"/>
            <a:ext cx="2093843" cy="646331"/>
          </a:xfrm>
          <a:prstGeom prst="rect">
            <a:avLst/>
          </a:prstGeom>
          <a:noFill/>
        </p:spPr>
        <p:txBody>
          <a:bodyPr wrap="none" rtlCol="0">
            <a:spAutoFit/>
          </a:bodyPr>
          <a:lstStyle/>
          <a:p>
            <a:r>
              <a:rPr lang="en-US" sz="3600" b="1" dirty="0" smtClean="0">
                <a:solidFill>
                  <a:srgbClr val="0000FF"/>
                </a:solidFill>
                <a:effectLst>
                  <a:outerShdw blurRad="38100" dist="38100" dir="2700000" algn="tl">
                    <a:srgbClr val="000000">
                      <a:alpha val="43137"/>
                    </a:srgbClr>
                  </a:outerShdw>
                </a:effectLst>
              </a:rPr>
              <a:t>HUMILITY</a:t>
            </a:r>
            <a:endParaRPr lang="en-US" sz="3600" b="1"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7901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7277" y="1676400"/>
            <a:ext cx="7983577" cy="3416320"/>
          </a:xfrm>
          <a:prstGeom prst="rect">
            <a:avLst/>
          </a:prstGeom>
          <a:solidFill>
            <a:schemeClr val="accent6">
              <a:lumMod val="20000"/>
              <a:lumOff val="80000"/>
            </a:schemeClr>
          </a:solidFill>
        </p:spPr>
        <p:txBody>
          <a:bodyPr wrap="square" rtlCol="0">
            <a:spAutoFit/>
          </a:bodyPr>
          <a:lstStyle/>
          <a:p>
            <a:r>
              <a:rPr lang="en-US" sz="2400" b="1" dirty="0" smtClean="0"/>
              <a:t>Romans </a:t>
            </a:r>
            <a:r>
              <a:rPr lang="en-US" sz="2400" b="1" dirty="0"/>
              <a:t>12:16 (NKJV)</a:t>
            </a:r>
            <a:r>
              <a:rPr lang="en-US" sz="2400" dirty="0"/>
              <a:t>: Be of the same mind toward one another. Do not set your mind on high things, but associate with the </a:t>
            </a:r>
            <a:r>
              <a:rPr lang="en-US" sz="2400" b="1" dirty="0"/>
              <a:t>humble</a:t>
            </a:r>
            <a:r>
              <a:rPr lang="en-US" sz="2400" dirty="0"/>
              <a:t>. Do not be wise in your own opinion.</a:t>
            </a:r>
          </a:p>
          <a:p>
            <a:endParaRPr lang="en-US" sz="2400" b="1" dirty="0" smtClean="0"/>
          </a:p>
          <a:p>
            <a:r>
              <a:rPr lang="en-US" sz="2400" b="1" dirty="0" smtClean="0"/>
              <a:t>Ephesians </a:t>
            </a:r>
            <a:r>
              <a:rPr lang="en-US" sz="2400" b="1" dirty="0"/>
              <a:t>4:1-3 (NKJV)</a:t>
            </a:r>
            <a:r>
              <a:rPr lang="en-US" sz="2400" dirty="0"/>
              <a:t>: I, therefore, the prisoner of the Lord, beseech you to walk worthy of the calling with which you were called, with all </a:t>
            </a:r>
            <a:r>
              <a:rPr lang="en-US" sz="2400" b="1" dirty="0"/>
              <a:t>lowliness </a:t>
            </a:r>
            <a:r>
              <a:rPr lang="en-US" sz="2400" dirty="0"/>
              <a:t>and gentleness, with longsuffering, bearing with one another in love, endeavoring to keep the unity of the Spirit in the bond of peace. </a:t>
            </a:r>
            <a:r>
              <a:rPr lang="en-US" sz="2400" dirty="0" smtClean="0"/>
              <a:t>  </a:t>
            </a:r>
            <a:endParaRPr lang="en-US" sz="2400" dirty="0">
              <a:latin typeface="Calibri"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860282" y="152948"/>
            <a:ext cx="1679621" cy="12597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7277" y="484850"/>
            <a:ext cx="2093843" cy="646331"/>
          </a:xfrm>
          <a:prstGeom prst="rect">
            <a:avLst/>
          </a:prstGeom>
          <a:noFill/>
        </p:spPr>
        <p:txBody>
          <a:bodyPr wrap="none" rtlCol="0">
            <a:spAutoFit/>
          </a:bodyPr>
          <a:lstStyle/>
          <a:p>
            <a:r>
              <a:rPr lang="en-US" sz="3600" b="1" dirty="0" smtClean="0">
                <a:solidFill>
                  <a:srgbClr val="0000FF"/>
                </a:solidFill>
                <a:effectLst>
                  <a:outerShdw blurRad="38100" dist="38100" dir="2700000" algn="tl">
                    <a:srgbClr val="000000">
                      <a:alpha val="43137"/>
                    </a:srgbClr>
                  </a:outerShdw>
                </a:effectLst>
              </a:rPr>
              <a:t>HUMILITY</a:t>
            </a:r>
            <a:endParaRPr lang="en-US" sz="3600" b="1"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399686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7277" y="1676400"/>
            <a:ext cx="7983577" cy="2308324"/>
          </a:xfrm>
          <a:prstGeom prst="rect">
            <a:avLst/>
          </a:prstGeom>
          <a:solidFill>
            <a:schemeClr val="accent6">
              <a:lumMod val="20000"/>
              <a:lumOff val="80000"/>
            </a:schemeClr>
          </a:solidFill>
        </p:spPr>
        <p:txBody>
          <a:bodyPr wrap="square" rtlCol="0">
            <a:spAutoFit/>
          </a:bodyPr>
          <a:lstStyle/>
          <a:p>
            <a:r>
              <a:rPr lang="en-US" sz="2400" b="1" dirty="0" smtClean="0"/>
              <a:t>Colossians </a:t>
            </a:r>
            <a:r>
              <a:rPr lang="en-US" sz="2400" b="1" dirty="0"/>
              <a:t>2:18-19 (NKJV)</a:t>
            </a:r>
            <a:r>
              <a:rPr lang="en-US" sz="2400" dirty="0"/>
              <a:t>: Let no one cheat you of your reward, taking delight in </a:t>
            </a:r>
            <a:r>
              <a:rPr lang="en-US" sz="2400" b="1" dirty="0"/>
              <a:t>[false]</a:t>
            </a:r>
            <a:r>
              <a:rPr lang="en-US" sz="2400" dirty="0"/>
              <a:t> </a:t>
            </a:r>
            <a:r>
              <a:rPr lang="en-US" sz="2400" b="1" dirty="0"/>
              <a:t>humility </a:t>
            </a:r>
            <a:r>
              <a:rPr lang="en-US" sz="2400" dirty="0"/>
              <a:t>and worship of angels, intruding into those things which he has not seen, vainly puffed up by his fleshly mind, and not holding fast to the Head, from whom all the body, nourished and nit together by joints and ligaments, grows with the increase that is from </a:t>
            </a:r>
            <a:r>
              <a:rPr lang="en-US" sz="2400" dirty="0" smtClean="0"/>
              <a:t>God.   </a:t>
            </a:r>
            <a:endParaRPr lang="en-US" sz="2400" dirty="0">
              <a:latin typeface="Calibri"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860282" y="152948"/>
            <a:ext cx="1679621" cy="12597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7277" y="484850"/>
            <a:ext cx="2093843" cy="646331"/>
          </a:xfrm>
          <a:prstGeom prst="rect">
            <a:avLst/>
          </a:prstGeom>
          <a:noFill/>
        </p:spPr>
        <p:txBody>
          <a:bodyPr wrap="none" rtlCol="0">
            <a:spAutoFit/>
          </a:bodyPr>
          <a:lstStyle/>
          <a:p>
            <a:r>
              <a:rPr lang="en-US" sz="3600" b="1" dirty="0" smtClean="0">
                <a:solidFill>
                  <a:srgbClr val="0000FF"/>
                </a:solidFill>
                <a:effectLst>
                  <a:outerShdw blurRad="38100" dist="38100" dir="2700000" algn="tl">
                    <a:srgbClr val="000000">
                      <a:alpha val="43137"/>
                    </a:srgbClr>
                  </a:outerShdw>
                </a:effectLst>
              </a:rPr>
              <a:t>HUMILITY</a:t>
            </a:r>
            <a:endParaRPr lang="en-US" sz="3600" b="1"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223697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1234</TotalTime>
  <Words>1430</Words>
  <Application>Microsoft Office PowerPoint</Application>
  <PresentationFormat>On-screen Show (4:3)</PresentationFormat>
  <Paragraphs>77</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Murray</dc:creator>
  <cp:lastModifiedBy>Murray</cp:lastModifiedBy>
  <cp:revision>29</cp:revision>
  <dcterms:created xsi:type="dcterms:W3CDTF">2013-09-21T12:01:02Z</dcterms:created>
  <dcterms:modified xsi:type="dcterms:W3CDTF">2014-09-20T01:27:02Z</dcterms:modified>
</cp:coreProperties>
</file>