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83" r:id="rId2"/>
    <p:sldId id="257" r:id="rId3"/>
    <p:sldId id="256" r:id="rId4"/>
    <p:sldId id="259" r:id="rId5"/>
    <p:sldId id="258" r:id="rId6"/>
    <p:sldId id="282" r:id="rId7"/>
    <p:sldId id="269" r:id="rId8"/>
    <p:sldId id="270" r:id="rId9"/>
    <p:sldId id="279" r:id="rId10"/>
    <p:sldId id="268" r:id="rId11"/>
    <p:sldId id="260" r:id="rId12"/>
    <p:sldId id="286" r:id="rId13"/>
    <p:sldId id="277" r:id="rId14"/>
    <p:sldId id="263" r:id="rId15"/>
    <p:sldId id="267" r:id="rId16"/>
    <p:sldId id="278" r:id="rId17"/>
    <p:sldId id="264" r:id="rId18"/>
    <p:sldId id="266" r:id="rId19"/>
    <p:sldId id="280" r:id="rId20"/>
    <p:sldId id="265" r:id="rId21"/>
    <p:sldId id="281" r:id="rId22"/>
    <p:sldId id="28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9DE0E92E-95C5-4B44-AB99-E06BB1E9D78E}" type="datetimeFigureOut">
              <a:rPr lang="en-US"/>
              <a:pPr/>
              <a:t>9/9/2012</a:t>
            </a:fld>
            <a:endParaRPr 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73092115-F97F-41AD-8AC2-228BC2C64C30}" type="slidenum">
              <a:rPr lang="en-US"/>
              <a:pPr/>
              <a:t>‹#›</a:t>
            </a:fld>
            <a:endParaRPr lang="en-US"/>
          </a:p>
        </p:txBody>
      </p:sp>
    </p:spTree>
    <p:extLst>
      <p:ext uri="{BB962C8B-B14F-4D97-AF65-F5344CB8AC3E}">
        <p14:creationId xmlns:p14="http://schemas.microsoft.com/office/powerpoint/2010/main" val="3488669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E1614E7-9CC5-4491-9460-4C80F46DA580}" type="datetimeFigureOut">
              <a:rPr lang="en-US"/>
              <a:pPr>
                <a:defRPr/>
              </a:pPr>
              <a:t>9/9/2012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656C86F-DC44-4768-8B59-88A796136D15}" type="slidenum">
              <a:rPr lang="en-US"/>
              <a:pPr>
                <a:defRPr/>
              </a:pPr>
              <a:t>‹#›</a:t>
            </a:fld>
            <a:endParaRPr lang="en-US"/>
          </a:p>
        </p:txBody>
      </p:sp>
    </p:spTree>
    <p:extLst>
      <p:ext uri="{BB962C8B-B14F-4D97-AF65-F5344CB8AC3E}">
        <p14:creationId xmlns:p14="http://schemas.microsoft.com/office/powerpoint/2010/main" val="17099118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FontTx/>
              <a:buAutoNum type="arabicPeriod"/>
            </a:pPr>
            <a:r>
              <a:rPr lang="en-US" smtClean="0"/>
              <a:t>Far above our understanding. Isaiah 55:8-9; peace that the world cannot provide </a:t>
            </a:r>
          </a:p>
          <a:p>
            <a:pPr marL="228600" indent="-228600">
              <a:spcBef>
                <a:spcPct val="0"/>
              </a:spcBef>
              <a:buFontTx/>
              <a:buAutoNum type="arabicPeriod"/>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EE4DF6-3928-4781-82C4-CF2F3C9428DE}" type="slidenum">
              <a:rPr lang="en-US"/>
              <a:pPr fontAlgn="base">
                <a:spcBef>
                  <a:spcPct val="0"/>
                </a:spcBef>
                <a:spcAft>
                  <a:spcPct val="0"/>
                </a:spcAft>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7592A3C-587E-48A5-A288-E6051F54B59C}" type="datetimeFigureOut">
              <a:rPr lang="en-US"/>
              <a:pPr>
                <a:defRPr/>
              </a:pPr>
              <a:t>9/9/2012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B367C5-6F16-4E2E-9D04-FBC98563A8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4A7E94-2855-4FEE-9619-012C066E441D}" type="datetimeFigureOut">
              <a:rPr lang="en-US"/>
              <a:pPr>
                <a:defRPr/>
              </a:pPr>
              <a:t>9/9/2012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591078-1FFC-4103-932B-2921EC17EE1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F04C4D-93AE-406F-810A-97590765DEDC}" type="datetimeFigureOut">
              <a:rPr lang="en-US"/>
              <a:pPr>
                <a:defRPr/>
              </a:pPr>
              <a:t>9/9/2012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667BB3-8772-4200-B58C-2A6F884638F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50B70A-9119-468C-AA5D-3A6F8917F5E2}" type="datetimeFigureOut">
              <a:rPr lang="en-US"/>
              <a:pPr>
                <a:defRPr/>
              </a:pPr>
              <a:t>9/9/2012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AF3BCE-AD45-4FA6-BC85-B122FE099FD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BD49CA6-B6FB-4DE1-BB6E-66153A2041C0}" type="datetimeFigureOut">
              <a:rPr lang="en-US"/>
              <a:pPr>
                <a:defRPr/>
              </a:pPr>
              <a:t>9/9/2012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AB9300-F45B-4E55-9CA6-A1C2254BC5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23ADFAF-5D4B-4D7E-93C0-8E869FB05701}" type="datetimeFigureOut">
              <a:rPr lang="en-US"/>
              <a:pPr>
                <a:defRPr/>
              </a:pPr>
              <a:t>9/9/2012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2EE3BD-FEAA-4FA9-A302-66B4A5D6718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B228D85-E978-4256-BCCE-B1EEEEE49C5D}" type="datetimeFigureOut">
              <a:rPr lang="en-US"/>
              <a:pPr>
                <a:defRPr/>
              </a:pPr>
              <a:t>9/9/2012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61BB5E7-EBBC-4531-9277-60A88F51965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752199A-DB28-4B8A-9BA4-FFD682AFA3A2}" type="datetimeFigureOut">
              <a:rPr lang="en-US"/>
              <a:pPr>
                <a:defRPr/>
              </a:pPr>
              <a:t>9/9/2012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440E539-8D2B-4E0C-B910-9E809717C97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9DDE9F-515E-40D0-9704-064A143683E9}" type="datetimeFigureOut">
              <a:rPr lang="en-US"/>
              <a:pPr>
                <a:defRPr/>
              </a:pPr>
              <a:t>9/9/2012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2F64554-A612-4796-B7F9-A7806DCF25A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02E39A-A042-49C4-A277-CAB62252EFE3}" type="datetimeFigureOut">
              <a:rPr lang="en-US"/>
              <a:pPr>
                <a:defRPr/>
              </a:pPr>
              <a:t>9/9/2012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658CEE-22BA-495E-92BF-7BEA9FA0654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DB39F1-B063-4C56-8F44-39E7063B075A}" type="datetimeFigureOut">
              <a:rPr lang="en-US"/>
              <a:pPr>
                <a:defRPr/>
              </a:pPr>
              <a:t>9/9/2012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D0D0E0-D7A6-47F8-8292-3C111FF1EA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A999D02-BC75-466B-A7AB-1BBA8586966D}" type="datetimeFigureOut">
              <a:rPr lang="en-US"/>
              <a:pPr>
                <a:defRPr/>
              </a:pPr>
              <a:t>9/9/2012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D6C1C24-8EC8-45D8-90F8-C65BC13B874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endParaRPr lang="en-US" smtClean="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txBody>
          <a:bodyPr rtlCol="0" anchor="t">
            <a:normAutofit fontScale="90000"/>
          </a:bodyPr>
          <a:lstStyle/>
          <a:p>
            <a:pPr algn="l" fontAlgn="auto">
              <a:spcAft>
                <a:spcPts val="0"/>
              </a:spcAft>
              <a:defRPr/>
            </a:pPr>
            <a:r>
              <a:rPr lang="en-US" sz="2900" b="1" dirty="0"/>
              <a:t>6</a:t>
            </a:r>
            <a:r>
              <a:rPr lang="en-US" sz="2900" b="1" dirty="0" smtClean="0"/>
              <a:t> Be anxious for nothing, but in everything by prayer and supplication, with thanksgiving, let your requests be made known to God;</a:t>
            </a:r>
            <a:r>
              <a:rPr lang="en-US" sz="2900" dirty="0" smtClean="0"/>
              <a:t/>
            </a:r>
            <a:br>
              <a:rPr lang="en-US" sz="2900" dirty="0" smtClean="0"/>
            </a:br>
            <a:r>
              <a:rPr lang="en-US" sz="2900" dirty="0" smtClean="0"/>
              <a:t/>
            </a:r>
            <a:br>
              <a:rPr lang="en-US" sz="2900" dirty="0" smtClean="0"/>
            </a:br>
            <a:r>
              <a:rPr lang="en-US" sz="2900" b="1" dirty="0" smtClean="0">
                <a:solidFill>
                  <a:schemeClr val="tx2">
                    <a:lumMod val="60000"/>
                    <a:lumOff val="40000"/>
                  </a:schemeClr>
                </a:solidFill>
              </a:rPr>
              <a:t>7</a:t>
            </a:r>
            <a:r>
              <a:rPr lang="en-US" sz="2900" dirty="0" smtClean="0">
                <a:solidFill>
                  <a:schemeClr val="tx2">
                    <a:lumMod val="60000"/>
                    <a:lumOff val="40000"/>
                  </a:schemeClr>
                </a:solidFill>
              </a:rPr>
              <a:t> and the peace of God, which surpasses all understanding, will guard your hearts and minds through Christ Jesus.</a:t>
            </a:r>
            <a:br>
              <a:rPr lang="en-US" sz="2900" dirty="0" smtClean="0">
                <a:solidFill>
                  <a:schemeClr val="tx2">
                    <a:lumMod val="60000"/>
                    <a:lumOff val="40000"/>
                  </a:schemeClr>
                </a:solidFill>
              </a:rPr>
            </a:br>
            <a:r>
              <a:rPr lang="en-US" sz="2900" b="1" dirty="0">
                <a:solidFill>
                  <a:schemeClr val="tx2">
                    <a:lumMod val="60000"/>
                    <a:lumOff val="40000"/>
                  </a:schemeClr>
                </a:solidFill>
              </a:rPr>
              <a:t/>
            </a:r>
            <a:br>
              <a:rPr lang="en-US" sz="2900" b="1" dirty="0">
                <a:solidFill>
                  <a:schemeClr val="tx2">
                    <a:lumMod val="60000"/>
                    <a:lumOff val="40000"/>
                  </a:schemeClr>
                </a:solidFill>
              </a:rPr>
            </a:br>
            <a:r>
              <a:rPr lang="en-US" sz="2900" b="1" dirty="0" smtClean="0">
                <a:solidFill>
                  <a:schemeClr val="tx2">
                    <a:lumMod val="60000"/>
                    <a:lumOff val="40000"/>
                  </a:schemeClr>
                </a:solidFill>
              </a:rPr>
              <a:t>8 </a:t>
            </a:r>
            <a:r>
              <a:rPr lang="en-US" sz="2900" dirty="0" smtClean="0">
                <a:solidFill>
                  <a:schemeClr val="tx2">
                    <a:lumMod val="60000"/>
                    <a:lumOff val="40000"/>
                  </a:schemeClr>
                </a:solidFill>
              </a:rPr>
              <a:t>Finally, brethren, whatever things are true,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noble,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just,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pure,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lovely,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of good report, if </a:t>
            </a:r>
            <a:r>
              <a:rPr lang="en-US" sz="2900" i="1" dirty="0" smtClean="0">
                <a:solidFill>
                  <a:schemeClr val="tx2">
                    <a:lumMod val="60000"/>
                    <a:lumOff val="40000"/>
                  </a:schemeClr>
                </a:solidFill>
              </a:rPr>
              <a:t>there is</a:t>
            </a:r>
            <a:r>
              <a:rPr lang="en-US" sz="2900" dirty="0" smtClean="0">
                <a:solidFill>
                  <a:schemeClr val="tx2">
                    <a:lumMod val="60000"/>
                    <a:lumOff val="40000"/>
                  </a:schemeClr>
                </a:solidFill>
              </a:rPr>
              <a:t> any virtue and if </a:t>
            </a:r>
            <a:r>
              <a:rPr lang="en-US" sz="2900" i="1" dirty="0" smtClean="0">
                <a:solidFill>
                  <a:schemeClr val="tx2">
                    <a:lumMod val="60000"/>
                    <a:lumOff val="40000"/>
                  </a:schemeClr>
                </a:solidFill>
              </a:rPr>
              <a:t>there is</a:t>
            </a:r>
            <a:r>
              <a:rPr lang="en-US" sz="2900" dirty="0" smtClean="0">
                <a:solidFill>
                  <a:schemeClr val="tx2">
                    <a:lumMod val="60000"/>
                    <a:lumOff val="40000"/>
                  </a:schemeClr>
                </a:solidFill>
              </a:rPr>
              <a:t> anything praiseworthy—meditate on these things.</a:t>
            </a:r>
            <a:br>
              <a:rPr lang="en-US" sz="2900" dirty="0" smtClean="0">
                <a:solidFill>
                  <a:schemeClr val="tx2">
                    <a:lumMod val="60000"/>
                    <a:lumOff val="40000"/>
                  </a:schemeClr>
                </a:solidFill>
              </a:rPr>
            </a:br>
            <a:r>
              <a:rPr lang="en-US" sz="2900" dirty="0">
                <a:solidFill>
                  <a:schemeClr val="tx2">
                    <a:lumMod val="60000"/>
                    <a:lumOff val="40000"/>
                  </a:schemeClr>
                </a:solidFill>
              </a:rPr>
              <a:t/>
            </a:r>
            <a:br>
              <a:rPr lang="en-US" sz="2900" dirty="0">
                <a:solidFill>
                  <a:schemeClr val="tx2">
                    <a:lumMod val="60000"/>
                    <a:lumOff val="40000"/>
                  </a:schemeClr>
                </a:solidFill>
              </a:rPr>
            </a:br>
            <a:r>
              <a:rPr lang="en-US" sz="2900" b="1" dirty="0" smtClean="0">
                <a:solidFill>
                  <a:schemeClr val="tx2">
                    <a:lumMod val="60000"/>
                    <a:lumOff val="40000"/>
                  </a:schemeClr>
                </a:solidFill>
              </a:rPr>
              <a:t>9 </a:t>
            </a:r>
            <a:r>
              <a:rPr lang="en-US" sz="2900" dirty="0" smtClean="0">
                <a:solidFill>
                  <a:schemeClr val="tx2">
                    <a:lumMod val="60000"/>
                    <a:lumOff val="40000"/>
                  </a:schemeClr>
                </a:solidFill>
              </a:rPr>
              <a:t>The things which you learned and received and heard and saw in me, these do, and the God of peace will be with you.</a:t>
            </a:r>
            <a:r>
              <a:rPr lang="en-US" sz="2400" dirty="0" smtClean="0"/>
              <a:t/>
            </a:r>
            <a:br>
              <a:rPr lang="en-US" sz="2400" dirty="0" smtClean="0"/>
            </a:br>
            <a:endParaRPr lang="en-US" sz="2400" dirty="0">
              <a:latin typeface="Arial" pitchFamily="34" charset="0"/>
              <a:cs typeface="Arial" pitchFamily="34" charset="0"/>
            </a:endParaRPr>
          </a:p>
        </p:txBody>
      </p:sp>
      <p:cxnSp>
        <p:nvCxnSpPr>
          <p:cNvPr id="4" name="Straight Connector 3"/>
          <p:cNvCxnSpPr/>
          <p:nvPr/>
        </p:nvCxnSpPr>
        <p:spPr>
          <a:xfrm>
            <a:off x="381000" y="533400"/>
            <a:ext cx="3124200"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0000"/>
            <a:lum/>
          </a:blip>
          <a:srcRect/>
          <a:stretch>
            <a:fillRect l="-11000" r="-11000"/>
          </a:stretch>
        </a:blipFill>
        <a:effectLst/>
      </p:bgPr>
    </p:bg>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0"/>
            <a:ext cx="8229600" cy="868363"/>
          </a:xfrm>
        </p:spPr>
        <p:txBody>
          <a:bodyPr/>
          <a:lstStyle/>
          <a:p>
            <a:r>
              <a:rPr lang="en-US" dirty="0" smtClean="0"/>
              <a:t>1. </a:t>
            </a:r>
            <a:r>
              <a:rPr lang="en-US" u="sng" dirty="0" smtClean="0"/>
              <a:t>Peace Through No Worry</a:t>
            </a:r>
          </a:p>
        </p:txBody>
      </p:sp>
      <p:sp>
        <p:nvSpPr>
          <p:cNvPr id="3" name="Content Placeholder 2"/>
          <p:cNvSpPr>
            <a:spLocks noGrp="1"/>
          </p:cNvSpPr>
          <p:nvPr>
            <p:ph idx="1"/>
          </p:nvPr>
        </p:nvSpPr>
        <p:spPr>
          <a:xfrm>
            <a:off x="152400" y="838200"/>
            <a:ext cx="8839200" cy="5867400"/>
          </a:xfrm>
        </p:spPr>
        <p:txBody>
          <a:bodyPr/>
          <a:lstStyle/>
          <a:p>
            <a:pPr marL="514350" indent="-514350">
              <a:buFont typeface="Calibri" pitchFamily="34" charset="0"/>
              <a:buAutoNum type="alphaUcPeriod"/>
            </a:pPr>
            <a:r>
              <a:rPr lang="en-US" sz="2800" smtClean="0"/>
              <a:t>Greek </a:t>
            </a:r>
            <a:r>
              <a:rPr lang="en-US" sz="2800" i="1" smtClean="0"/>
              <a:t>merimnao</a:t>
            </a:r>
            <a:r>
              <a:rPr lang="en-US" sz="2800" smtClean="0"/>
              <a:t> “troubled with cares, pulled in different directions, strangled”</a:t>
            </a:r>
          </a:p>
          <a:p>
            <a:pPr marL="514350" indent="-514350">
              <a:buFont typeface="Calibri" pitchFamily="34" charset="0"/>
              <a:buAutoNum type="alphaUcPeriod"/>
            </a:pPr>
            <a:r>
              <a:rPr lang="en-US" sz="2800" smtClean="0"/>
              <a:t>Worry shows lack of trust in God’s power to provide</a:t>
            </a:r>
          </a:p>
          <a:p>
            <a:pPr marL="514350" indent="-514350">
              <a:buFont typeface="Calibri" pitchFamily="34" charset="0"/>
              <a:buAutoNum type="alphaUcPeriod"/>
            </a:pPr>
            <a:r>
              <a:rPr lang="en-US" sz="2800" smtClean="0"/>
              <a:t>One has peace of God through complete trust in God</a:t>
            </a:r>
          </a:p>
          <a:p>
            <a:pPr marL="514350" indent="-514350">
              <a:buFont typeface="Calibri" pitchFamily="34" charset="0"/>
              <a:buAutoNum type="alphaUcPeriod"/>
            </a:pPr>
            <a:r>
              <a:rPr lang="en-US" sz="2800" i="1" smtClean="0"/>
              <a:t>Anxiety cannot change the state or condition of anything from bad to good, but will infallibly injure your own souls</a:t>
            </a:r>
            <a:r>
              <a:rPr lang="en-US" sz="2800" smtClean="0"/>
              <a:t>- Clarke</a:t>
            </a:r>
          </a:p>
          <a:p>
            <a:pPr marL="514350" indent="-514350">
              <a:buFont typeface="Calibri" pitchFamily="34" charset="0"/>
              <a:buAutoNum type="alphaUcPeriod"/>
            </a:pPr>
            <a:r>
              <a:rPr lang="en-US" sz="2800" smtClean="0"/>
              <a:t>Jesus implored disciples to avoid anxiety &amp; needless worry (Matthew 6:19-34)</a:t>
            </a:r>
          </a:p>
          <a:p>
            <a:pPr marL="514350" indent="-514350">
              <a:buFont typeface="Calibri" pitchFamily="34" charset="0"/>
              <a:buAutoNum type="alphaUcPeriod"/>
            </a:pPr>
            <a:r>
              <a:rPr lang="en-US" sz="2800" smtClean="0"/>
              <a:t>Jesus said ‘</a:t>
            </a:r>
            <a:r>
              <a:rPr lang="en-US" sz="2800" i="1" smtClean="0"/>
              <a:t>Let not your heart be troubled; you believe in God, believe also in Me.’ (</a:t>
            </a:r>
            <a:r>
              <a:rPr lang="en-US" sz="2800" smtClean="0"/>
              <a:t>John 14:1)</a:t>
            </a:r>
          </a:p>
          <a:p>
            <a:pPr marL="514350" indent="-514350">
              <a:buFont typeface="Calibri" pitchFamily="34" charset="0"/>
              <a:buAutoNum type="alphaUcPeriod"/>
            </a:pPr>
            <a:r>
              <a:rPr lang="en-US" sz="2800" smtClean="0"/>
              <a:t>1 Peter 5:6-7, cast cares upon God</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txBody>
          <a:bodyPr rtlCol="0" anchor="t">
            <a:normAutofit fontScale="90000"/>
          </a:bodyPr>
          <a:lstStyle/>
          <a:p>
            <a:pPr algn="l" fontAlgn="auto">
              <a:spcAft>
                <a:spcPts val="0"/>
              </a:spcAft>
              <a:defRPr/>
            </a:pPr>
            <a:r>
              <a:rPr lang="en-US" sz="2900" b="1" dirty="0"/>
              <a:t>6</a:t>
            </a:r>
            <a:r>
              <a:rPr lang="en-US" sz="2900" b="1" dirty="0" smtClean="0"/>
              <a:t> Be anxious for nothing, but in everything by prayer and supplication, with thanksgiving, let your requests be made known to God;</a:t>
            </a:r>
            <a:r>
              <a:rPr lang="en-US" sz="2900" dirty="0" smtClean="0"/>
              <a:t/>
            </a:r>
            <a:br>
              <a:rPr lang="en-US" sz="2900" dirty="0" smtClean="0"/>
            </a:br>
            <a:r>
              <a:rPr lang="en-US" sz="2900" dirty="0" smtClean="0"/>
              <a:t/>
            </a:r>
            <a:br>
              <a:rPr lang="en-US" sz="2900" dirty="0" smtClean="0"/>
            </a:br>
            <a:r>
              <a:rPr lang="en-US" sz="2900" b="1" dirty="0" smtClean="0">
                <a:solidFill>
                  <a:schemeClr val="tx2">
                    <a:lumMod val="60000"/>
                    <a:lumOff val="40000"/>
                  </a:schemeClr>
                </a:solidFill>
              </a:rPr>
              <a:t>7</a:t>
            </a:r>
            <a:r>
              <a:rPr lang="en-US" sz="2900" dirty="0" smtClean="0">
                <a:solidFill>
                  <a:schemeClr val="tx2">
                    <a:lumMod val="60000"/>
                    <a:lumOff val="40000"/>
                  </a:schemeClr>
                </a:solidFill>
              </a:rPr>
              <a:t> and the peace of God, which surpasses all understanding, will guard your hearts and minds through Christ Jesus.</a:t>
            </a:r>
            <a:br>
              <a:rPr lang="en-US" sz="2900" dirty="0" smtClean="0">
                <a:solidFill>
                  <a:schemeClr val="tx2">
                    <a:lumMod val="60000"/>
                    <a:lumOff val="40000"/>
                  </a:schemeClr>
                </a:solidFill>
              </a:rPr>
            </a:br>
            <a:r>
              <a:rPr lang="en-US" sz="2900" b="1" dirty="0">
                <a:solidFill>
                  <a:schemeClr val="tx2">
                    <a:lumMod val="60000"/>
                    <a:lumOff val="40000"/>
                  </a:schemeClr>
                </a:solidFill>
              </a:rPr>
              <a:t/>
            </a:r>
            <a:br>
              <a:rPr lang="en-US" sz="2900" b="1" dirty="0">
                <a:solidFill>
                  <a:schemeClr val="tx2">
                    <a:lumMod val="60000"/>
                    <a:lumOff val="40000"/>
                  </a:schemeClr>
                </a:solidFill>
              </a:rPr>
            </a:br>
            <a:r>
              <a:rPr lang="en-US" sz="2900" b="1" dirty="0" smtClean="0">
                <a:solidFill>
                  <a:schemeClr val="tx2">
                    <a:lumMod val="60000"/>
                    <a:lumOff val="40000"/>
                  </a:schemeClr>
                </a:solidFill>
              </a:rPr>
              <a:t>8 </a:t>
            </a:r>
            <a:r>
              <a:rPr lang="en-US" sz="2900" dirty="0" smtClean="0">
                <a:solidFill>
                  <a:schemeClr val="tx2">
                    <a:lumMod val="60000"/>
                    <a:lumOff val="40000"/>
                  </a:schemeClr>
                </a:solidFill>
              </a:rPr>
              <a:t>Finally, brethren, whatever things are true,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noble,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just,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pure,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lovely,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of good report, if </a:t>
            </a:r>
            <a:r>
              <a:rPr lang="en-US" sz="2900" i="1" dirty="0" smtClean="0">
                <a:solidFill>
                  <a:schemeClr val="tx2">
                    <a:lumMod val="60000"/>
                    <a:lumOff val="40000"/>
                  </a:schemeClr>
                </a:solidFill>
              </a:rPr>
              <a:t>there is</a:t>
            </a:r>
            <a:r>
              <a:rPr lang="en-US" sz="2900" dirty="0" smtClean="0">
                <a:solidFill>
                  <a:schemeClr val="tx2">
                    <a:lumMod val="60000"/>
                    <a:lumOff val="40000"/>
                  </a:schemeClr>
                </a:solidFill>
              </a:rPr>
              <a:t> any virtue and if </a:t>
            </a:r>
            <a:r>
              <a:rPr lang="en-US" sz="2900" i="1" dirty="0" smtClean="0">
                <a:solidFill>
                  <a:schemeClr val="tx2">
                    <a:lumMod val="60000"/>
                    <a:lumOff val="40000"/>
                  </a:schemeClr>
                </a:solidFill>
              </a:rPr>
              <a:t>there is</a:t>
            </a:r>
            <a:r>
              <a:rPr lang="en-US" sz="2900" dirty="0" smtClean="0">
                <a:solidFill>
                  <a:schemeClr val="tx2">
                    <a:lumMod val="60000"/>
                    <a:lumOff val="40000"/>
                  </a:schemeClr>
                </a:solidFill>
              </a:rPr>
              <a:t> anything praiseworthy—meditate on these things.</a:t>
            </a:r>
            <a:br>
              <a:rPr lang="en-US" sz="2900" dirty="0" smtClean="0">
                <a:solidFill>
                  <a:schemeClr val="tx2">
                    <a:lumMod val="60000"/>
                    <a:lumOff val="40000"/>
                  </a:schemeClr>
                </a:solidFill>
              </a:rPr>
            </a:br>
            <a:r>
              <a:rPr lang="en-US" sz="2900" dirty="0">
                <a:solidFill>
                  <a:schemeClr val="tx2">
                    <a:lumMod val="60000"/>
                    <a:lumOff val="40000"/>
                  </a:schemeClr>
                </a:solidFill>
              </a:rPr>
              <a:t/>
            </a:r>
            <a:br>
              <a:rPr lang="en-US" sz="2900" dirty="0">
                <a:solidFill>
                  <a:schemeClr val="tx2">
                    <a:lumMod val="60000"/>
                    <a:lumOff val="40000"/>
                  </a:schemeClr>
                </a:solidFill>
              </a:rPr>
            </a:br>
            <a:r>
              <a:rPr lang="en-US" sz="2900" b="1" dirty="0" smtClean="0">
                <a:solidFill>
                  <a:schemeClr val="tx2">
                    <a:lumMod val="60000"/>
                    <a:lumOff val="40000"/>
                  </a:schemeClr>
                </a:solidFill>
              </a:rPr>
              <a:t>9 </a:t>
            </a:r>
            <a:r>
              <a:rPr lang="en-US" sz="2900" dirty="0" smtClean="0">
                <a:solidFill>
                  <a:schemeClr val="tx2">
                    <a:lumMod val="60000"/>
                    <a:lumOff val="40000"/>
                  </a:schemeClr>
                </a:solidFill>
              </a:rPr>
              <a:t>The things which you learned and received and heard and saw in me, these do, and the God of peace will be with you.</a:t>
            </a:r>
            <a:r>
              <a:rPr lang="en-US" sz="2400" dirty="0" smtClean="0"/>
              <a:t/>
            </a:r>
            <a:br>
              <a:rPr lang="en-US" sz="2400" dirty="0" smtClean="0"/>
            </a:br>
            <a:endParaRPr lang="en-US" sz="2400" dirty="0">
              <a:latin typeface="Arial" pitchFamily="34" charset="0"/>
              <a:cs typeface="Arial" pitchFamily="34" charset="0"/>
            </a:endParaRPr>
          </a:p>
        </p:txBody>
      </p:sp>
      <p:cxnSp>
        <p:nvCxnSpPr>
          <p:cNvPr id="4" name="Straight Connector 3"/>
          <p:cNvCxnSpPr/>
          <p:nvPr/>
        </p:nvCxnSpPr>
        <p:spPr>
          <a:xfrm>
            <a:off x="4267200" y="533400"/>
            <a:ext cx="3124200"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648200" y="914400"/>
            <a:ext cx="3581400"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28600" y="1295400"/>
            <a:ext cx="1905000"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381000" y="152400"/>
            <a:ext cx="8229600" cy="868363"/>
          </a:xfrm>
        </p:spPr>
        <p:txBody>
          <a:bodyPr/>
          <a:lstStyle/>
          <a:p>
            <a:r>
              <a:rPr lang="en-US" b="1" u="sng" smtClean="0">
                <a:solidFill>
                  <a:srgbClr val="FFFF00"/>
                </a:solidFill>
              </a:rPr>
              <a:t>Obtaining the Peace of God</a:t>
            </a:r>
          </a:p>
        </p:txBody>
      </p:sp>
      <p:sp>
        <p:nvSpPr>
          <p:cNvPr id="4" name="Rounded Rectangle 3"/>
          <p:cNvSpPr/>
          <p:nvPr/>
        </p:nvSpPr>
        <p:spPr>
          <a:xfrm>
            <a:off x="1905000" y="12954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1. Peace Through No Worry</a:t>
            </a:r>
          </a:p>
        </p:txBody>
      </p:sp>
      <p:sp>
        <p:nvSpPr>
          <p:cNvPr id="7" name="Rounded Rectangle 6"/>
          <p:cNvSpPr/>
          <p:nvPr/>
        </p:nvSpPr>
        <p:spPr>
          <a:xfrm>
            <a:off x="1905000" y="25908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2. Peace Through Prayer</a:t>
            </a:r>
          </a:p>
        </p:txBody>
      </p:sp>
      <p:sp>
        <p:nvSpPr>
          <p:cNvPr id="8" name="Rounded Rectangle 7"/>
          <p:cNvSpPr/>
          <p:nvPr/>
        </p:nvSpPr>
        <p:spPr>
          <a:xfrm>
            <a:off x="1905000" y="38100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dirty="0"/>
          </a:p>
        </p:txBody>
      </p:sp>
      <p:sp>
        <p:nvSpPr>
          <p:cNvPr id="9" name="Rounded Rectangle 8"/>
          <p:cNvSpPr/>
          <p:nvPr/>
        </p:nvSpPr>
        <p:spPr>
          <a:xfrm>
            <a:off x="1905000" y="51054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0000"/>
            <a:lum/>
          </a:blip>
          <a:srcRect/>
          <a:stretch>
            <a:fillRect l="-11000" r="-11000"/>
          </a:stretch>
        </a:blipFill>
        <a:effectLst/>
      </p:bgPr>
    </p:bg>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0"/>
            <a:ext cx="8229600" cy="1066800"/>
          </a:xfrm>
        </p:spPr>
        <p:txBody>
          <a:bodyPr/>
          <a:lstStyle/>
          <a:p>
            <a:r>
              <a:rPr lang="en-US" dirty="0" smtClean="0"/>
              <a:t>2. </a:t>
            </a:r>
            <a:r>
              <a:rPr lang="en-US" u="sng" dirty="0" smtClean="0"/>
              <a:t>Peace Through Prayer</a:t>
            </a:r>
          </a:p>
        </p:txBody>
      </p:sp>
      <p:sp>
        <p:nvSpPr>
          <p:cNvPr id="3" name="Content Placeholder 2"/>
          <p:cNvSpPr>
            <a:spLocks noGrp="1"/>
          </p:cNvSpPr>
          <p:nvPr>
            <p:ph idx="1"/>
          </p:nvPr>
        </p:nvSpPr>
        <p:spPr>
          <a:xfrm>
            <a:off x="152400" y="1143000"/>
            <a:ext cx="8839200" cy="5562600"/>
          </a:xfrm>
        </p:spPr>
        <p:txBody>
          <a:bodyPr rtlCol="0">
            <a:normAutofit fontScale="92500" lnSpcReduction="20000"/>
          </a:bodyPr>
          <a:lstStyle/>
          <a:p>
            <a:pPr marL="514350" indent="-514350" fontAlgn="auto">
              <a:spcAft>
                <a:spcPts val="0"/>
              </a:spcAft>
              <a:buFont typeface="+mj-lt"/>
              <a:buAutoNum type="alphaUcPeriod"/>
              <a:defRPr/>
            </a:pPr>
            <a:r>
              <a:rPr lang="en-US" dirty="0" smtClean="0"/>
              <a:t>Imperative to make requests &amp; needs known to God</a:t>
            </a:r>
          </a:p>
          <a:p>
            <a:pPr marL="514350" indent="-514350" fontAlgn="auto">
              <a:spcAft>
                <a:spcPts val="0"/>
              </a:spcAft>
              <a:buFont typeface="+mj-lt"/>
              <a:buAutoNum type="alphaUcPeriod"/>
              <a:defRPr/>
            </a:pPr>
            <a:r>
              <a:rPr lang="en-US" dirty="0" smtClean="0"/>
              <a:t>Must be earnest, continual prayer to God</a:t>
            </a:r>
          </a:p>
          <a:p>
            <a:pPr marL="514350" indent="-514350" fontAlgn="auto">
              <a:spcAft>
                <a:spcPts val="0"/>
              </a:spcAft>
              <a:buFont typeface="+mj-lt"/>
              <a:buAutoNum type="alphaUcPeriod"/>
              <a:defRPr/>
            </a:pPr>
            <a:r>
              <a:rPr lang="en-US" dirty="0" smtClean="0"/>
              <a:t>Paul prayed 3 times for thorn in flesh to be removed (2 Corinthians 12:7-10)</a:t>
            </a:r>
          </a:p>
          <a:p>
            <a:pPr marL="514350" indent="-514350" fontAlgn="auto">
              <a:spcAft>
                <a:spcPts val="0"/>
              </a:spcAft>
              <a:buFont typeface="+mj-lt"/>
              <a:buAutoNum type="alphaUcPeriod"/>
              <a:defRPr/>
            </a:pPr>
            <a:r>
              <a:rPr lang="en-US" dirty="0" smtClean="0"/>
              <a:t>Realize God won’t always remove problems</a:t>
            </a:r>
          </a:p>
          <a:p>
            <a:pPr marL="514350" indent="-514350" fontAlgn="auto">
              <a:spcAft>
                <a:spcPts val="0"/>
              </a:spcAft>
              <a:buFont typeface="+mj-lt"/>
              <a:buAutoNum type="alphaUcPeriod"/>
              <a:defRPr/>
            </a:pPr>
            <a:r>
              <a:rPr lang="en-US" dirty="0" smtClean="0"/>
              <a:t>Cannot make habit of only going to God when needs arise</a:t>
            </a:r>
          </a:p>
          <a:p>
            <a:pPr marL="514350" indent="-514350" fontAlgn="auto">
              <a:spcAft>
                <a:spcPts val="0"/>
              </a:spcAft>
              <a:buFont typeface="+mj-lt"/>
              <a:buAutoNum type="alphaUcPeriod"/>
              <a:defRPr/>
            </a:pPr>
            <a:r>
              <a:rPr lang="en-US" dirty="0" smtClean="0"/>
              <a:t>Must give thanks always</a:t>
            </a:r>
          </a:p>
          <a:p>
            <a:pPr marL="914400" lvl="1" indent="-514350" fontAlgn="auto">
              <a:spcAft>
                <a:spcPts val="0"/>
              </a:spcAft>
              <a:buFont typeface="+mj-lt"/>
              <a:buAutoNum type="arabicPeriod"/>
              <a:defRPr/>
            </a:pPr>
            <a:r>
              <a:rPr lang="en-US" dirty="0" smtClean="0"/>
              <a:t>For blessings</a:t>
            </a:r>
          </a:p>
          <a:p>
            <a:pPr marL="914400" lvl="1" indent="-514350" fontAlgn="auto">
              <a:spcAft>
                <a:spcPts val="0"/>
              </a:spcAft>
              <a:buFont typeface="+mj-lt"/>
              <a:buAutoNum type="arabicPeriod"/>
              <a:defRPr/>
            </a:pPr>
            <a:r>
              <a:rPr lang="en-US" dirty="0" smtClean="0"/>
              <a:t>Temptations avoided</a:t>
            </a:r>
          </a:p>
          <a:p>
            <a:pPr marL="914400" lvl="1" indent="-514350" fontAlgn="auto">
              <a:spcAft>
                <a:spcPts val="0"/>
              </a:spcAft>
              <a:buFont typeface="+mj-lt"/>
              <a:buAutoNum type="arabicPeriod"/>
              <a:defRPr/>
            </a:pPr>
            <a:r>
              <a:rPr lang="en-US" dirty="0" smtClean="0"/>
              <a:t>Troubles relieved</a:t>
            </a:r>
          </a:p>
          <a:p>
            <a:pPr marL="514350" indent="-514350" fontAlgn="auto">
              <a:spcAft>
                <a:spcPts val="0"/>
              </a:spcAft>
              <a:buFont typeface="+mj-lt"/>
              <a:buAutoNum type="alphaUcPeriod"/>
              <a:defRPr/>
            </a:pPr>
            <a:r>
              <a:rPr lang="en-US" dirty="0" smtClean="0"/>
              <a:t>Always given to prayer! (1 Thessalonians 5:17)</a:t>
            </a:r>
            <a:endParaRPr lang="en-US"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6"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Horizontal)">
                                      <p:cBhvr>
                                        <p:cTn id="5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txBody>
          <a:bodyPr rtlCol="0" anchor="t">
            <a:normAutofit fontScale="90000"/>
          </a:bodyPr>
          <a:lstStyle/>
          <a:p>
            <a:pPr algn="l" fontAlgn="auto">
              <a:spcAft>
                <a:spcPts val="0"/>
              </a:spcAft>
              <a:defRPr/>
            </a:pPr>
            <a:r>
              <a:rPr lang="en-US" sz="2900" b="1" dirty="0">
                <a:solidFill>
                  <a:schemeClr val="tx2">
                    <a:lumMod val="60000"/>
                    <a:lumOff val="40000"/>
                  </a:schemeClr>
                </a:solidFill>
              </a:rPr>
              <a:t>6</a:t>
            </a:r>
            <a:r>
              <a:rPr lang="en-US" sz="2900" dirty="0" smtClean="0">
                <a:solidFill>
                  <a:schemeClr val="tx2">
                    <a:lumMod val="60000"/>
                    <a:lumOff val="40000"/>
                  </a:schemeClr>
                </a:solidFill>
              </a:rPr>
              <a:t> Be anxious for nothing, but in everything by prayer and supplication, with thanksgiving, let your requests be made known to God;</a:t>
            </a:r>
            <a:br>
              <a:rPr lang="en-US" sz="2900" dirty="0" smtClean="0">
                <a:solidFill>
                  <a:schemeClr val="tx2">
                    <a:lumMod val="60000"/>
                    <a:lumOff val="40000"/>
                  </a:schemeClr>
                </a:solidFill>
              </a:rPr>
            </a:br>
            <a:r>
              <a:rPr lang="en-US" sz="2900" dirty="0" smtClean="0">
                <a:solidFill>
                  <a:schemeClr val="tx2">
                    <a:lumMod val="60000"/>
                    <a:lumOff val="40000"/>
                  </a:schemeClr>
                </a:solidFill>
              </a:rPr>
              <a:t/>
            </a:r>
            <a:br>
              <a:rPr lang="en-US" sz="2900" dirty="0" smtClean="0">
                <a:solidFill>
                  <a:schemeClr val="tx2">
                    <a:lumMod val="60000"/>
                    <a:lumOff val="40000"/>
                  </a:schemeClr>
                </a:solidFill>
              </a:rPr>
            </a:br>
            <a:r>
              <a:rPr lang="en-US" sz="2900" b="1" dirty="0" smtClean="0">
                <a:solidFill>
                  <a:schemeClr val="tx2">
                    <a:lumMod val="60000"/>
                    <a:lumOff val="40000"/>
                  </a:schemeClr>
                </a:solidFill>
              </a:rPr>
              <a:t>7</a:t>
            </a:r>
            <a:r>
              <a:rPr lang="en-US" sz="2900" dirty="0" smtClean="0">
                <a:solidFill>
                  <a:schemeClr val="tx2">
                    <a:lumMod val="60000"/>
                    <a:lumOff val="40000"/>
                  </a:schemeClr>
                </a:solidFill>
              </a:rPr>
              <a:t> and the peace of God, which surpasses all understanding, will guard your hearts and minds through Christ Jesus.</a:t>
            </a:r>
            <a:r>
              <a:rPr lang="en-US" sz="2900" dirty="0" smtClean="0"/>
              <a:t/>
            </a:r>
            <a:br>
              <a:rPr lang="en-US" sz="2900" dirty="0" smtClean="0"/>
            </a:br>
            <a:r>
              <a:rPr lang="en-US" sz="2900" b="1" dirty="0"/>
              <a:t/>
            </a:r>
            <a:br>
              <a:rPr lang="en-US" sz="2900" b="1" dirty="0"/>
            </a:br>
            <a:r>
              <a:rPr lang="en-US" sz="2900" b="1" dirty="0" smtClean="0"/>
              <a:t>8 Finally, brethren, whatever things are true, whatever things </a:t>
            </a:r>
            <a:r>
              <a:rPr lang="en-US" sz="2900" b="1" i="1" dirty="0" smtClean="0"/>
              <a:t>are</a:t>
            </a:r>
            <a:r>
              <a:rPr lang="en-US" sz="2900" b="1" dirty="0" smtClean="0"/>
              <a:t> noble, whatever things </a:t>
            </a:r>
            <a:r>
              <a:rPr lang="en-US" sz="2900" b="1" i="1" dirty="0" smtClean="0"/>
              <a:t>are</a:t>
            </a:r>
            <a:r>
              <a:rPr lang="en-US" sz="2900" b="1" dirty="0" smtClean="0"/>
              <a:t> just, whatever things </a:t>
            </a:r>
            <a:r>
              <a:rPr lang="en-US" sz="2900" b="1" i="1" dirty="0" smtClean="0"/>
              <a:t>are</a:t>
            </a:r>
            <a:r>
              <a:rPr lang="en-US" sz="2900" b="1" dirty="0" smtClean="0"/>
              <a:t> pure, whatever things </a:t>
            </a:r>
            <a:r>
              <a:rPr lang="en-US" sz="2900" b="1" i="1" dirty="0" smtClean="0"/>
              <a:t>are</a:t>
            </a:r>
            <a:r>
              <a:rPr lang="en-US" sz="2900" b="1" dirty="0" smtClean="0"/>
              <a:t> lovely, whatever things </a:t>
            </a:r>
            <a:r>
              <a:rPr lang="en-US" sz="2900" b="1" i="1" dirty="0" smtClean="0"/>
              <a:t>are</a:t>
            </a:r>
            <a:r>
              <a:rPr lang="en-US" sz="2900" b="1" dirty="0" smtClean="0"/>
              <a:t> of good report, if </a:t>
            </a:r>
            <a:r>
              <a:rPr lang="en-US" sz="2900" b="1" i="1" dirty="0" smtClean="0"/>
              <a:t>there is</a:t>
            </a:r>
            <a:r>
              <a:rPr lang="en-US" sz="2900" b="1" dirty="0" smtClean="0"/>
              <a:t> any virtue and if </a:t>
            </a:r>
            <a:r>
              <a:rPr lang="en-US" sz="2900" b="1" i="1" dirty="0" smtClean="0"/>
              <a:t>there is</a:t>
            </a:r>
            <a:r>
              <a:rPr lang="en-US" sz="2900" b="1" dirty="0" smtClean="0"/>
              <a:t> anything praiseworthy—meditate on these things.</a:t>
            </a:r>
            <a:r>
              <a:rPr lang="en-US" sz="2900" dirty="0" smtClean="0"/>
              <a:t/>
            </a:r>
            <a:br>
              <a:rPr lang="en-US" sz="2900" dirty="0" smtClean="0"/>
            </a:br>
            <a:r>
              <a:rPr lang="en-US" sz="2900" dirty="0"/>
              <a:t/>
            </a:r>
            <a:br>
              <a:rPr lang="en-US" sz="2900" dirty="0"/>
            </a:br>
            <a:r>
              <a:rPr lang="en-US" sz="2900" b="1" dirty="0" smtClean="0">
                <a:solidFill>
                  <a:schemeClr val="tx2">
                    <a:lumMod val="60000"/>
                    <a:lumOff val="40000"/>
                  </a:schemeClr>
                </a:solidFill>
              </a:rPr>
              <a:t>9 </a:t>
            </a:r>
            <a:r>
              <a:rPr lang="en-US" sz="2900" dirty="0" smtClean="0">
                <a:solidFill>
                  <a:schemeClr val="tx2">
                    <a:lumMod val="60000"/>
                    <a:lumOff val="40000"/>
                  </a:schemeClr>
                </a:solidFill>
              </a:rPr>
              <a:t>The things which you learned and received and heard and saw in me, these do, and the God of peace will be with you.</a:t>
            </a:r>
            <a:r>
              <a:rPr lang="en-US" sz="2400" dirty="0" smtClean="0"/>
              <a:t/>
            </a:r>
            <a:br>
              <a:rPr lang="en-US" sz="2400" dirty="0" smtClean="0"/>
            </a:br>
            <a:endParaRPr lang="en-US" sz="2400" dirty="0">
              <a:latin typeface="Arial" pitchFamily="34" charset="0"/>
              <a:cs typeface="Arial" pitchFamily="34" charset="0"/>
            </a:endParaRPr>
          </a:p>
        </p:txBody>
      </p:sp>
      <p:cxnSp>
        <p:nvCxnSpPr>
          <p:cNvPr id="4" name="Straight Connector 3"/>
          <p:cNvCxnSpPr/>
          <p:nvPr/>
        </p:nvCxnSpPr>
        <p:spPr>
          <a:xfrm>
            <a:off x="228600" y="4876800"/>
            <a:ext cx="3352800"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381000" y="152400"/>
            <a:ext cx="8229600" cy="868363"/>
          </a:xfrm>
        </p:spPr>
        <p:txBody>
          <a:bodyPr/>
          <a:lstStyle/>
          <a:p>
            <a:r>
              <a:rPr lang="en-US" b="1" u="sng" smtClean="0">
                <a:solidFill>
                  <a:srgbClr val="FFFF00"/>
                </a:solidFill>
              </a:rPr>
              <a:t>Obtaining the Peace of God</a:t>
            </a:r>
          </a:p>
        </p:txBody>
      </p:sp>
      <p:sp>
        <p:nvSpPr>
          <p:cNvPr id="4" name="Rounded Rectangle 3"/>
          <p:cNvSpPr/>
          <p:nvPr/>
        </p:nvSpPr>
        <p:spPr>
          <a:xfrm>
            <a:off x="1905000" y="12954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1. Peace Through No Worry</a:t>
            </a:r>
          </a:p>
        </p:txBody>
      </p:sp>
      <p:sp>
        <p:nvSpPr>
          <p:cNvPr id="7" name="Rounded Rectangle 6"/>
          <p:cNvSpPr/>
          <p:nvPr/>
        </p:nvSpPr>
        <p:spPr>
          <a:xfrm>
            <a:off x="1905000" y="25908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2. Peace Through Prayer</a:t>
            </a:r>
          </a:p>
        </p:txBody>
      </p:sp>
      <p:sp>
        <p:nvSpPr>
          <p:cNvPr id="8" name="Rounded Rectangle 7"/>
          <p:cNvSpPr/>
          <p:nvPr/>
        </p:nvSpPr>
        <p:spPr>
          <a:xfrm>
            <a:off x="1905000" y="38100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3. Peace Through Meditation</a:t>
            </a:r>
          </a:p>
        </p:txBody>
      </p:sp>
      <p:sp>
        <p:nvSpPr>
          <p:cNvPr id="9" name="Rounded Rectangle 8"/>
          <p:cNvSpPr/>
          <p:nvPr/>
        </p:nvSpPr>
        <p:spPr>
          <a:xfrm>
            <a:off x="1905000" y="51054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0000"/>
            <a:lum/>
          </a:blip>
          <a:srcRect/>
          <a:stretch>
            <a:fillRect l="-11000" r="-11000"/>
          </a:stretch>
        </a:blipFill>
        <a:effectLst/>
      </p:bgPr>
    </p:bg>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0"/>
            <a:ext cx="8229600" cy="914400"/>
          </a:xfrm>
        </p:spPr>
        <p:txBody>
          <a:bodyPr/>
          <a:lstStyle/>
          <a:p>
            <a:r>
              <a:rPr lang="en-US" dirty="0" smtClean="0"/>
              <a:t>3. </a:t>
            </a:r>
            <a:r>
              <a:rPr lang="en-US" u="sng" dirty="0" smtClean="0"/>
              <a:t>Peace Through Meditation</a:t>
            </a:r>
          </a:p>
        </p:txBody>
      </p:sp>
      <p:sp>
        <p:nvSpPr>
          <p:cNvPr id="3" name="Content Placeholder 2"/>
          <p:cNvSpPr>
            <a:spLocks noGrp="1"/>
          </p:cNvSpPr>
          <p:nvPr>
            <p:ph idx="1"/>
          </p:nvPr>
        </p:nvSpPr>
        <p:spPr>
          <a:xfrm>
            <a:off x="152400" y="990600"/>
            <a:ext cx="8839200" cy="5715000"/>
          </a:xfrm>
        </p:spPr>
        <p:txBody>
          <a:bodyPr/>
          <a:lstStyle/>
          <a:p>
            <a:pPr marL="514350" indent="-514350">
              <a:lnSpc>
                <a:spcPts val="2800"/>
              </a:lnSpc>
              <a:buFont typeface="Calibri" pitchFamily="34" charset="0"/>
              <a:buAutoNum type="alphaUcPeriod"/>
            </a:pPr>
            <a:r>
              <a:rPr lang="en-US" sz="2800" dirty="0" smtClean="0"/>
              <a:t>Focusing on righteousness and Godliness</a:t>
            </a:r>
          </a:p>
          <a:p>
            <a:pPr marL="514350" indent="-514350">
              <a:lnSpc>
                <a:spcPts val="2800"/>
              </a:lnSpc>
              <a:buFont typeface="Calibri" pitchFamily="34" charset="0"/>
              <a:buAutoNum type="alphaUcPeriod"/>
            </a:pPr>
            <a:r>
              <a:rPr lang="en-US" sz="2800" dirty="0" smtClean="0"/>
              <a:t>True- in accordance with God’s commandments</a:t>
            </a:r>
          </a:p>
          <a:p>
            <a:pPr marL="514350" indent="-514350">
              <a:lnSpc>
                <a:spcPts val="2800"/>
              </a:lnSpc>
              <a:buFont typeface="Calibri" pitchFamily="34" charset="0"/>
              <a:buAutoNum type="alphaUcPeriod"/>
            </a:pPr>
            <a:r>
              <a:rPr lang="en-US" sz="2800" dirty="0" smtClean="0"/>
              <a:t>Noble- those things becoming of Christians</a:t>
            </a:r>
          </a:p>
          <a:p>
            <a:pPr marL="514350" indent="-514350">
              <a:lnSpc>
                <a:spcPts val="2800"/>
              </a:lnSpc>
              <a:buFont typeface="Calibri" pitchFamily="34" charset="0"/>
              <a:buAutoNum type="alphaUcPeriod"/>
            </a:pPr>
            <a:r>
              <a:rPr lang="en-US" sz="2800" dirty="0" smtClean="0"/>
              <a:t>Just- those things pertaining to justice and righteousness</a:t>
            </a:r>
          </a:p>
          <a:p>
            <a:pPr marL="514350" indent="-514350">
              <a:lnSpc>
                <a:spcPts val="2800"/>
              </a:lnSpc>
              <a:buFont typeface="Calibri" pitchFamily="34" charset="0"/>
              <a:buAutoNum type="alphaUcPeriod"/>
            </a:pPr>
            <a:r>
              <a:rPr lang="en-US" sz="2800" dirty="0" smtClean="0"/>
              <a:t>Pure- those things that keep one pure in sight of God, both physical and mental</a:t>
            </a:r>
          </a:p>
          <a:p>
            <a:pPr marL="514350" indent="-514350">
              <a:lnSpc>
                <a:spcPts val="2800"/>
              </a:lnSpc>
              <a:buFont typeface="Calibri" pitchFamily="34" charset="0"/>
              <a:buAutoNum type="alphaUcPeriod"/>
            </a:pPr>
            <a:r>
              <a:rPr lang="en-US" sz="2800" dirty="0" smtClean="0"/>
              <a:t>Lovely- things that will make us loved &amp; well spoken of</a:t>
            </a:r>
          </a:p>
          <a:p>
            <a:pPr marL="514350" indent="-514350">
              <a:lnSpc>
                <a:spcPts val="2800"/>
              </a:lnSpc>
              <a:buFont typeface="Calibri" pitchFamily="34" charset="0"/>
              <a:buAutoNum type="alphaUcPeriod"/>
            </a:pPr>
            <a:r>
              <a:rPr lang="en-US" sz="2800" dirty="0" smtClean="0"/>
              <a:t>Good report- things that are publicly known as respectable</a:t>
            </a:r>
          </a:p>
          <a:p>
            <a:pPr marL="514350" indent="-514350">
              <a:lnSpc>
                <a:spcPts val="2800"/>
              </a:lnSpc>
              <a:buFont typeface="Calibri" pitchFamily="34" charset="0"/>
              <a:buAutoNum type="alphaUcPeriod"/>
            </a:pPr>
            <a:r>
              <a:rPr lang="en-US" sz="2800" dirty="0" smtClean="0"/>
              <a:t>Any virtue- anything pertaining to moral excellence </a:t>
            </a:r>
            <a:endParaRPr lang="en-US" sz="2800" dirty="0" smtClean="0"/>
          </a:p>
          <a:p>
            <a:pPr marL="514350" indent="-514350">
              <a:lnSpc>
                <a:spcPts val="2800"/>
              </a:lnSpc>
              <a:buFont typeface="Calibri" pitchFamily="34" charset="0"/>
              <a:buAutoNum type="alphaUcPeriod"/>
            </a:pPr>
            <a:r>
              <a:rPr lang="en-US" sz="2800" dirty="0" smtClean="0"/>
              <a:t>Praiseworthy- brings forth thanksgiving and happiness</a:t>
            </a:r>
            <a:endParaRPr lang="en-US" sz="2800" dirty="0" smtClean="0"/>
          </a:p>
          <a:p>
            <a:pPr marL="514350" indent="-514350">
              <a:lnSpc>
                <a:spcPts val="2800"/>
              </a:lnSpc>
              <a:buFont typeface="Calibri" pitchFamily="34" charset="0"/>
              <a:buAutoNum type="alphaUcPeriod"/>
            </a:pPr>
            <a:r>
              <a:rPr lang="en-US" sz="2800" dirty="0" smtClean="0"/>
              <a:t>Meditate on these things to renew your mind     (Romans 12:2)</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edg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edg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edg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edg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edge">
                                      <p:cBhvr>
                                        <p:cTn id="5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txBody>
          <a:bodyPr rtlCol="0" anchor="t">
            <a:normAutofit fontScale="90000"/>
          </a:bodyPr>
          <a:lstStyle/>
          <a:p>
            <a:pPr algn="l" fontAlgn="auto">
              <a:spcAft>
                <a:spcPts val="0"/>
              </a:spcAft>
              <a:defRPr/>
            </a:pPr>
            <a:r>
              <a:rPr lang="en-US" sz="2900" b="1" dirty="0">
                <a:solidFill>
                  <a:schemeClr val="tx2">
                    <a:lumMod val="60000"/>
                    <a:lumOff val="40000"/>
                  </a:schemeClr>
                </a:solidFill>
              </a:rPr>
              <a:t>6</a:t>
            </a:r>
            <a:r>
              <a:rPr lang="en-US" sz="2900" dirty="0" smtClean="0">
                <a:solidFill>
                  <a:schemeClr val="tx2">
                    <a:lumMod val="60000"/>
                    <a:lumOff val="40000"/>
                  </a:schemeClr>
                </a:solidFill>
              </a:rPr>
              <a:t> Be anxious for nothing, but in everything by prayer and supplication, with thanksgiving, let your requests be made known to God;</a:t>
            </a:r>
            <a:br>
              <a:rPr lang="en-US" sz="2900" dirty="0" smtClean="0">
                <a:solidFill>
                  <a:schemeClr val="tx2">
                    <a:lumMod val="60000"/>
                    <a:lumOff val="40000"/>
                  </a:schemeClr>
                </a:solidFill>
              </a:rPr>
            </a:br>
            <a:r>
              <a:rPr lang="en-US" sz="2900" dirty="0" smtClean="0">
                <a:solidFill>
                  <a:schemeClr val="tx2">
                    <a:lumMod val="60000"/>
                    <a:lumOff val="40000"/>
                  </a:schemeClr>
                </a:solidFill>
              </a:rPr>
              <a:t/>
            </a:r>
            <a:br>
              <a:rPr lang="en-US" sz="2900" dirty="0" smtClean="0">
                <a:solidFill>
                  <a:schemeClr val="tx2">
                    <a:lumMod val="60000"/>
                    <a:lumOff val="40000"/>
                  </a:schemeClr>
                </a:solidFill>
              </a:rPr>
            </a:br>
            <a:r>
              <a:rPr lang="en-US" sz="2900" b="1" dirty="0" smtClean="0">
                <a:solidFill>
                  <a:schemeClr val="tx2">
                    <a:lumMod val="60000"/>
                    <a:lumOff val="40000"/>
                  </a:schemeClr>
                </a:solidFill>
              </a:rPr>
              <a:t>7</a:t>
            </a:r>
            <a:r>
              <a:rPr lang="en-US" sz="2900" dirty="0" smtClean="0">
                <a:solidFill>
                  <a:schemeClr val="tx2">
                    <a:lumMod val="60000"/>
                    <a:lumOff val="40000"/>
                  </a:schemeClr>
                </a:solidFill>
              </a:rPr>
              <a:t> and the peace of God, which surpasses all understanding, will guard your hearts and minds through Christ Jesus.</a:t>
            </a:r>
            <a:br>
              <a:rPr lang="en-US" sz="2900" dirty="0" smtClean="0">
                <a:solidFill>
                  <a:schemeClr val="tx2">
                    <a:lumMod val="60000"/>
                    <a:lumOff val="40000"/>
                  </a:schemeClr>
                </a:solidFill>
              </a:rPr>
            </a:br>
            <a:r>
              <a:rPr lang="en-US" sz="2900" b="1" dirty="0">
                <a:solidFill>
                  <a:schemeClr val="tx2">
                    <a:lumMod val="60000"/>
                    <a:lumOff val="40000"/>
                  </a:schemeClr>
                </a:solidFill>
              </a:rPr>
              <a:t/>
            </a:r>
            <a:br>
              <a:rPr lang="en-US" sz="2900" b="1" dirty="0">
                <a:solidFill>
                  <a:schemeClr val="tx2">
                    <a:lumMod val="60000"/>
                    <a:lumOff val="40000"/>
                  </a:schemeClr>
                </a:solidFill>
              </a:rPr>
            </a:br>
            <a:r>
              <a:rPr lang="en-US" sz="2900" b="1" dirty="0" smtClean="0">
                <a:solidFill>
                  <a:schemeClr val="tx2">
                    <a:lumMod val="60000"/>
                    <a:lumOff val="40000"/>
                  </a:schemeClr>
                </a:solidFill>
              </a:rPr>
              <a:t>8 </a:t>
            </a:r>
            <a:r>
              <a:rPr lang="en-US" sz="2900" dirty="0" smtClean="0">
                <a:solidFill>
                  <a:schemeClr val="tx2">
                    <a:lumMod val="60000"/>
                    <a:lumOff val="40000"/>
                  </a:schemeClr>
                </a:solidFill>
              </a:rPr>
              <a:t>Finally, brethren, whatever things are true,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noble,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just,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pure,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lovely,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of good report, if </a:t>
            </a:r>
            <a:r>
              <a:rPr lang="en-US" sz="2900" i="1" dirty="0" smtClean="0">
                <a:solidFill>
                  <a:schemeClr val="tx2">
                    <a:lumMod val="60000"/>
                    <a:lumOff val="40000"/>
                  </a:schemeClr>
                </a:solidFill>
              </a:rPr>
              <a:t>there is</a:t>
            </a:r>
            <a:r>
              <a:rPr lang="en-US" sz="2900" dirty="0" smtClean="0">
                <a:solidFill>
                  <a:schemeClr val="tx2">
                    <a:lumMod val="60000"/>
                    <a:lumOff val="40000"/>
                  </a:schemeClr>
                </a:solidFill>
              </a:rPr>
              <a:t> any virtue and if </a:t>
            </a:r>
            <a:r>
              <a:rPr lang="en-US" sz="2900" i="1" dirty="0" smtClean="0">
                <a:solidFill>
                  <a:schemeClr val="tx2">
                    <a:lumMod val="60000"/>
                    <a:lumOff val="40000"/>
                  </a:schemeClr>
                </a:solidFill>
              </a:rPr>
              <a:t>there is</a:t>
            </a:r>
            <a:r>
              <a:rPr lang="en-US" sz="2900" dirty="0" smtClean="0">
                <a:solidFill>
                  <a:schemeClr val="tx2">
                    <a:lumMod val="60000"/>
                    <a:lumOff val="40000"/>
                  </a:schemeClr>
                </a:solidFill>
              </a:rPr>
              <a:t> anything praiseworthy—meditate on these things.</a:t>
            </a:r>
            <a:r>
              <a:rPr lang="en-US" sz="2900" dirty="0" smtClean="0"/>
              <a:t/>
            </a:r>
            <a:br>
              <a:rPr lang="en-US" sz="2900" dirty="0" smtClean="0"/>
            </a:br>
            <a:r>
              <a:rPr lang="en-US" sz="2900" b="1" dirty="0"/>
              <a:t/>
            </a:r>
            <a:br>
              <a:rPr lang="en-US" sz="2900" b="1" dirty="0"/>
            </a:br>
            <a:r>
              <a:rPr lang="en-US" sz="2900" b="1" dirty="0" smtClean="0"/>
              <a:t>9 The things which you learned and received and heard and saw in me, these do, and the God of peace will be with you.</a:t>
            </a:r>
            <a:r>
              <a:rPr lang="en-US" sz="2400" b="1" dirty="0" smtClean="0"/>
              <a:t/>
            </a:r>
            <a:br>
              <a:rPr lang="en-US" sz="2400" b="1" dirty="0" smtClean="0"/>
            </a:br>
            <a:endParaRPr lang="en-US" sz="2400" b="1" dirty="0">
              <a:latin typeface="Arial" pitchFamily="34" charset="0"/>
              <a:cs typeface="Arial" pitchFamily="34" charset="0"/>
            </a:endParaRPr>
          </a:p>
        </p:txBody>
      </p:sp>
      <p:cxnSp>
        <p:nvCxnSpPr>
          <p:cNvPr id="3" name="Straight Connector 2"/>
          <p:cNvCxnSpPr/>
          <p:nvPr/>
        </p:nvCxnSpPr>
        <p:spPr>
          <a:xfrm>
            <a:off x="1752600" y="6096000"/>
            <a:ext cx="1219200"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381000" y="152400"/>
            <a:ext cx="8229600" cy="868363"/>
          </a:xfrm>
        </p:spPr>
        <p:txBody>
          <a:bodyPr/>
          <a:lstStyle/>
          <a:p>
            <a:r>
              <a:rPr lang="en-US" b="1" u="sng" smtClean="0">
                <a:solidFill>
                  <a:srgbClr val="FFFF00"/>
                </a:solidFill>
              </a:rPr>
              <a:t>Obtaining the Peace of God</a:t>
            </a:r>
          </a:p>
        </p:txBody>
      </p:sp>
      <p:sp>
        <p:nvSpPr>
          <p:cNvPr id="4" name="Rounded Rectangle 3"/>
          <p:cNvSpPr/>
          <p:nvPr/>
        </p:nvSpPr>
        <p:spPr>
          <a:xfrm>
            <a:off x="1905000" y="12954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1. Peace Through No Worry</a:t>
            </a:r>
          </a:p>
        </p:txBody>
      </p:sp>
      <p:sp>
        <p:nvSpPr>
          <p:cNvPr id="7" name="Rounded Rectangle 6"/>
          <p:cNvSpPr/>
          <p:nvPr/>
        </p:nvSpPr>
        <p:spPr>
          <a:xfrm>
            <a:off x="1905000" y="25908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2. Peace Through Prayer</a:t>
            </a:r>
          </a:p>
        </p:txBody>
      </p:sp>
      <p:sp>
        <p:nvSpPr>
          <p:cNvPr id="8" name="Rounded Rectangle 7"/>
          <p:cNvSpPr/>
          <p:nvPr/>
        </p:nvSpPr>
        <p:spPr>
          <a:xfrm>
            <a:off x="1905000" y="38100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3. Peace Through Meditation</a:t>
            </a:r>
          </a:p>
        </p:txBody>
      </p:sp>
      <p:sp>
        <p:nvSpPr>
          <p:cNvPr id="9" name="Rounded Rectangle 8"/>
          <p:cNvSpPr/>
          <p:nvPr/>
        </p:nvSpPr>
        <p:spPr>
          <a:xfrm>
            <a:off x="1905000" y="51054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4. Peace Through Doing</a:t>
            </a: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txBody>
          <a:bodyPr rtlCol="0" anchor="t">
            <a:normAutofit fontScale="90000"/>
          </a:bodyPr>
          <a:lstStyle/>
          <a:p>
            <a:pPr algn="l" fontAlgn="auto">
              <a:spcAft>
                <a:spcPts val="0"/>
              </a:spcAft>
              <a:defRPr/>
            </a:pPr>
            <a:r>
              <a:rPr lang="en-US" sz="2900" b="1" dirty="0"/>
              <a:t>6</a:t>
            </a:r>
            <a:r>
              <a:rPr lang="en-US" sz="2900" dirty="0" smtClean="0"/>
              <a:t> Be anxious for nothing, but in everything by prayer and supplication, with thanksgiving, let your requests be made known to God;</a:t>
            </a:r>
            <a:br>
              <a:rPr lang="en-US" sz="2900" dirty="0" smtClean="0"/>
            </a:br>
            <a:r>
              <a:rPr lang="en-US" sz="2900" dirty="0" smtClean="0"/>
              <a:t/>
            </a:r>
            <a:br>
              <a:rPr lang="en-US" sz="2900" dirty="0" smtClean="0"/>
            </a:br>
            <a:r>
              <a:rPr lang="en-US" sz="2900" b="1" dirty="0" smtClean="0"/>
              <a:t>7</a:t>
            </a:r>
            <a:r>
              <a:rPr lang="en-US" sz="2900" dirty="0" smtClean="0"/>
              <a:t> and the peace of God, which surpasses all understanding, will guard your hearts and minds through Christ Jesus.</a:t>
            </a:r>
            <a:br>
              <a:rPr lang="en-US" sz="2900" dirty="0" smtClean="0"/>
            </a:br>
            <a:r>
              <a:rPr lang="en-US" sz="2900" b="1" dirty="0"/>
              <a:t/>
            </a:r>
            <a:br>
              <a:rPr lang="en-US" sz="2900" b="1" dirty="0"/>
            </a:br>
            <a:r>
              <a:rPr lang="en-US" sz="2900" b="1" dirty="0" smtClean="0"/>
              <a:t>8 </a:t>
            </a:r>
            <a:r>
              <a:rPr lang="en-US" sz="2900" dirty="0" smtClean="0"/>
              <a:t>Finally, brethren, whatever things are true, whatever things </a:t>
            </a:r>
            <a:r>
              <a:rPr lang="en-US" sz="2900" i="1" dirty="0" smtClean="0"/>
              <a:t>are</a:t>
            </a:r>
            <a:r>
              <a:rPr lang="en-US" sz="2900" dirty="0" smtClean="0"/>
              <a:t> noble, whatever things </a:t>
            </a:r>
            <a:r>
              <a:rPr lang="en-US" sz="2900" i="1" dirty="0" smtClean="0"/>
              <a:t>are</a:t>
            </a:r>
            <a:r>
              <a:rPr lang="en-US" sz="2900" dirty="0" smtClean="0"/>
              <a:t> just, whatever things </a:t>
            </a:r>
            <a:r>
              <a:rPr lang="en-US" sz="2900" i="1" dirty="0" smtClean="0"/>
              <a:t>are</a:t>
            </a:r>
            <a:r>
              <a:rPr lang="en-US" sz="2900" dirty="0" smtClean="0"/>
              <a:t> pure, whatever things </a:t>
            </a:r>
            <a:r>
              <a:rPr lang="en-US" sz="2900" i="1" dirty="0" smtClean="0"/>
              <a:t>are</a:t>
            </a:r>
            <a:r>
              <a:rPr lang="en-US" sz="2900" dirty="0" smtClean="0"/>
              <a:t> lovely, whatever things </a:t>
            </a:r>
            <a:r>
              <a:rPr lang="en-US" sz="2900" i="1" dirty="0" smtClean="0"/>
              <a:t>are</a:t>
            </a:r>
            <a:r>
              <a:rPr lang="en-US" sz="2900" dirty="0" smtClean="0"/>
              <a:t> of good report, if </a:t>
            </a:r>
            <a:r>
              <a:rPr lang="en-US" sz="2900" i="1" dirty="0" smtClean="0"/>
              <a:t>there is</a:t>
            </a:r>
            <a:r>
              <a:rPr lang="en-US" sz="2900" dirty="0" smtClean="0"/>
              <a:t> any virtue and if </a:t>
            </a:r>
            <a:r>
              <a:rPr lang="en-US" sz="2900" i="1" dirty="0" smtClean="0"/>
              <a:t>there is</a:t>
            </a:r>
            <a:r>
              <a:rPr lang="en-US" sz="2900" dirty="0" smtClean="0"/>
              <a:t> anything praiseworthy—meditate on these things.</a:t>
            </a:r>
            <a:br>
              <a:rPr lang="en-US" sz="2900" dirty="0" smtClean="0"/>
            </a:br>
            <a:r>
              <a:rPr lang="en-US" sz="2900" dirty="0"/>
              <a:t/>
            </a:r>
            <a:br>
              <a:rPr lang="en-US" sz="2900" dirty="0"/>
            </a:br>
            <a:r>
              <a:rPr lang="en-US" sz="2900" b="1" dirty="0" smtClean="0"/>
              <a:t>9 </a:t>
            </a:r>
            <a:r>
              <a:rPr lang="en-US" sz="2900" dirty="0" smtClean="0"/>
              <a:t>The things which you learned and received and heard and saw in me, these do, and the God of peace will be with you.</a:t>
            </a:r>
            <a:r>
              <a:rPr lang="en-US" sz="2400" dirty="0" smtClean="0"/>
              <a:t/>
            </a:r>
            <a:br>
              <a:rPr lang="en-US" sz="2400" dirty="0" smtClean="0"/>
            </a:br>
            <a:endParaRPr lang="en-US" sz="2400" dirty="0">
              <a:latin typeface="Arial" pitchFamily="34" charset="0"/>
              <a:cs typeface="Arial" pitchFamily="34" charset="0"/>
            </a:endParaRPr>
          </a:p>
        </p:txBody>
      </p:sp>
      <p:cxnSp>
        <p:nvCxnSpPr>
          <p:cNvPr id="5" name="Straight Connector 4"/>
          <p:cNvCxnSpPr/>
          <p:nvPr/>
        </p:nvCxnSpPr>
        <p:spPr>
          <a:xfrm>
            <a:off x="1600200" y="2133600"/>
            <a:ext cx="1752600" cy="0"/>
          </a:xfrm>
          <a:prstGeom prst="line">
            <a:avLst/>
          </a:prstGeom>
          <a:ln w="635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81400" y="6096000"/>
            <a:ext cx="1752600" cy="0"/>
          </a:xfrm>
          <a:prstGeom prst="line">
            <a:avLst/>
          </a:prstGeom>
          <a:ln w="635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0000"/>
            <a:lum/>
          </a:blip>
          <a:srcRect/>
          <a:stretch>
            <a:fillRect l="-11000" r="-11000"/>
          </a:stretch>
        </a:blipFill>
        <a:effectLst/>
      </p:bgPr>
    </p:bg>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0"/>
            <a:ext cx="8229600" cy="1143000"/>
          </a:xfrm>
        </p:spPr>
        <p:txBody>
          <a:bodyPr/>
          <a:lstStyle/>
          <a:p>
            <a:r>
              <a:rPr lang="en-US" dirty="0" smtClean="0"/>
              <a:t>4. </a:t>
            </a:r>
            <a:r>
              <a:rPr lang="en-US" u="sng" dirty="0" smtClean="0"/>
              <a:t>Peace Through Doing</a:t>
            </a:r>
          </a:p>
        </p:txBody>
      </p:sp>
      <p:sp>
        <p:nvSpPr>
          <p:cNvPr id="3" name="Content Placeholder 2"/>
          <p:cNvSpPr>
            <a:spLocks noGrp="1"/>
          </p:cNvSpPr>
          <p:nvPr>
            <p:ph idx="1"/>
          </p:nvPr>
        </p:nvSpPr>
        <p:spPr>
          <a:xfrm>
            <a:off x="152400" y="990600"/>
            <a:ext cx="8839200" cy="5715000"/>
          </a:xfrm>
        </p:spPr>
        <p:txBody>
          <a:bodyPr/>
          <a:lstStyle/>
          <a:p>
            <a:pPr marL="514350" indent="-514350">
              <a:buFont typeface="Calibri" pitchFamily="34" charset="0"/>
              <a:buAutoNum type="alphaUcPeriod"/>
            </a:pPr>
            <a:r>
              <a:rPr lang="en-US" smtClean="0"/>
              <a:t>Do things learned, received, heard, &amp; saw in Paul </a:t>
            </a:r>
          </a:p>
          <a:p>
            <a:pPr marL="514350" indent="-514350">
              <a:buFont typeface="Calibri" pitchFamily="34" charset="0"/>
              <a:buAutoNum type="alphaUcPeriod"/>
            </a:pPr>
            <a:r>
              <a:rPr lang="en-US" smtClean="0"/>
              <a:t>Paul said follow my example (3:17)</a:t>
            </a:r>
          </a:p>
          <a:p>
            <a:pPr marL="514350" indent="-514350">
              <a:buFont typeface="Calibri" pitchFamily="34" charset="0"/>
              <a:buAutoNum type="alphaUcPeriod"/>
            </a:pPr>
            <a:r>
              <a:rPr lang="en-US" smtClean="0"/>
              <a:t>Paul imitated Christ (1 Corinthians 11:1)</a:t>
            </a:r>
          </a:p>
          <a:p>
            <a:pPr marL="514350" indent="-514350">
              <a:buFont typeface="Calibri" pitchFamily="34" charset="0"/>
              <a:buAutoNum type="alphaUcPeriod"/>
            </a:pPr>
            <a:r>
              <a:rPr lang="en-US" smtClean="0"/>
              <a:t>Example is binding as authority!</a:t>
            </a:r>
          </a:p>
          <a:p>
            <a:pPr marL="514350" indent="-514350">
              <a:buFont typeface="Calibri" pitchFamily="34" charset="0"/>
              <a:buAutoNum type="alphaUcPeriod"/>
            </a:pPr>
            <a:r>
              <a:rPr lang="en-US" smtClean="0"/>
              <a:t>Be doers &amp; not hearers only (James 1:22-23)</a:t>
            </a:r>
          </a:p>
          <a:p>
            <a:pPr marL="514350" indent="-514350">
              <a:buFont typeface="Calibri" pitchFamily="34" charset="0"/>
              <a:buAutoNum type="alphaUcPeriod"/>
            </a:pPr>
            <a:r>
              <a:rPr lang="en-US" smtClean="0"/>
              <a:t>Have active faith (James 2:14ff)</a:t>
            </a:r>
          </a:p>
          <a:p>
            <a:pPr marL="514350" indent="-514350">
              <a:buFont typeface="Calibri" pitchFamily="34" charset="0"/>
              <a:buAutoNum type="alphaUcPeriod"/>
            </a:pPr>
            <a:r>
              <a:rPr lang="en-US" smtClean="0"/>
              <a:t>Jesus demanded action (Matthew 7:21-27)</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381000" y="152400"/>
            <a:ext cx="8229600" cy="868363"/>
          </a:xfrm>
        </p:spPr>
        <p:txBody>
          <a:bodyPr/>
          <a:lstStyle/>
          <a:p>
            <a:r>
              <a:rPr lang="en-US" b="1" u="sng" dirty="0" smtClean="0">
                <a:solidFill>
                  <a:srgbClr val="FFFF00"/>
                </a:solidFill>
              </a:rPr>
              <a:t>Obtaining the Peace of God</a:t>
            </a:r>
          </a:p>
        </p:txBody>
      </p:sp>
      <p:sp>
        <p:nvSpPr>
          <p:cNvPr id="4" name="Rounded Rectangle 3"/>
          <p:cNvSpPr/>
          <p:nvPr/>
        </p:nvSpPr>
        <p:spPr>
          <a:xfrm>
            <a:off x="1905000" y="12954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1. Peace Through No Worry</a:t>
            </a:r>
          </a:p>
        </p:txBody>
      </p:sp>
      <p:sp>
        <p:nvSpPr>
          <p:cNvPr id="7" name="Rounded Rectangle 6"/>
          <p:cNvSpPr/>
          <p:nvPr/>
        </p:nvSpPr>
        <p:spPr>
          <a:xfrm>
            <a:off x="1905000" y="25908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2. Peace Through Prayer</a:t>
            </a:r>
          </a:p>
        </p:txBody>
      </p:sp>
      <p:sp>
        <p:nvSpPr>
          <p:cNvPr id="8" name="Rounded Rectangle 7"/>
          <p:cNvSpPr/>
          <p:nvPr/>
        </p:nvSpPr>
        <p:spPr>
          <a:xfrm>
            <a:off x="1905000" y="38100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3. Peace Through Meditation</a:t>
            </a:r>
          </a:p>
        </p:txBody>
      </p:sp>
      <p:sp>
        <p:nvSpPr>
          <p:cNvPr id="9" name="Rounded Rectangle 8"/>
          <p:cNvSpPr/>
          <p:nvPr/>
        </p:nvSpPr>
        <p:spPr>
          <a:xfrm>
            <a:off x="1905000" y="51054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4. Peace Through Doing</a:t>
            </a:r>
          </a:p>
        </p:txBody>
      </p:sp>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endParaRPr lang="en-US" smtClean="0"/>
          </a:p>
        </p:txBody>
      </p:sp>
      <p:sp>
        <p:nvSpPr>
          <p:cNvPr id="36867" name="Content Placeholder 2"/>
          <p:cNvSpPr>
            <a:spLocks noGrp="1"/>
          </p:cNvSpPr>
          <p:nvPr>
            <p:ph idx="1"/>
          </p:nvPr>
        </p:nvSpPr>
        <p:spPr/>
        <p:txBody>
          <a:bodyPr/>
          <a:lstStyle/>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381250"/>
          </a:xfrm>
        </p:spPr>
        <p:txBody>
          <a:bodyPr/>
          <a:lstStyle/>
          <a:p>
            <a:r>
              <a:rPr lang="en-US" sz="8000" b="1" u="sng" smtClean="0">
                <a:solidFill>
                  <a:srgbClr val="FFFF00"/>
                </a:solidFill>
              </a:rPr>
              <a:t>The Peace of God</a:t>
            </a:r>
          </a:p>
        </p:txBody>
      </p:sp>
      <p:sp>
        <p:nvSpPr>
          <p:cNvPr id="3" name="Subtitle 2"/>
          <p:cNvSpPr>
            <a:spLocks noGrp="1"/>
          </p:cNvSpPr>
          <p:nvPr>
            <p:ph type="subTitle" idx="1"/>
          </p:nvPr>
        </p:nvSpPr>
        <p:spPr>
          <a:xfrm>
            <a:off x="1371600" y="3352800"/>
            <a:ext cx="6400800" cy="1752600"/>
          </a:xfrm>
        </p:spPr>
        <p:txBody>
          <a:bodyPr/>
          <a:lstStyle/>
          <a:p>
            <a:r>
              <a:rPr lang="en-US" sz="4400" b="1" smtClean="0">
                <a:solidFill>
                  <a:schemeClr val="bg1"/>
                </a:solidFill>
              </a:rPr>
              <a:t>Philippians 4:6-9</a:t>
            </a: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1000"/>
                                        <p:tgtEl>
                                          <p:spTgt spid="2"/>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Bottom)">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txBody>
          <a:bodyPr rtlCol="0" anchor="t">
            <a:normAutofit fontScale="90000"/>
          </a:bodyPr>
          <a:lstStyle/>
          <a:p>
            <a:pPr algn="l" fontAlgn="auto">
              <a:spcAft>
                <a:spcPts val="0"/>
              </a:spcAft>
              <a:defRPr/>
            </a:pPr>
            <a:r>
              <a:rPr lang="en-US" sz="2900" b="1" dirty="0">
                <a:solidFill>
                  <a:schemeClr val="tx2">
                    <a:lumMod val="60000"/>
                    <a:lumOff val="40000"/>
                  </a:schemeClr>
                </a:solidFill>
              </a:rPr>
              <a:t>6</a:t>
            </a:r>
            <a:r>
              <a:rPr lang="en-US" sz="2900" dirty="0" smtClean="0">
                <a:solidFill>
                  <a:schemeClr val="tx2">
                    <a:lumMod val="60000"/>
                    <a:lumOff val="40000"/>
                  </a:schemeClr>
                </a:solidFill>
              </a:rPr>
              <a:t> Be anxious for nothing, but in everything by prayer and supplication, with thanksgiving, let your requests be made known to God;</a:t>
            </a:r>
            <a:r>
              <a:rPr lang="en-US" sz="2900" dirty="0" smtClean="0"/>
              <a:t/>
            </a:r>
            <a:br>
              <a:rPr lang="en-US" sz="2900" dirty="0" smtClean="0"/>
            </a:br>
            <a:r>
              <a:rPr lang="en-US" sz="2900" b="1" dirty="0" smtClean="0"/>
              <a:t/>
            </a:r>
            <a:br>
              <a:rPr lang="en-US" sz="2900" b="1" dirty="0" smtClean="0"/>
            </a:br>
            <a:r>
              <a:rPr lang="en-US" sz="2900" b="1" dirty="0" smtClean="0"/>
              <a:t>7 and the peace of God, which surpasses all understanding, will guard your hearts and minds through Christ Jesus.</a:t>
            </a:r>
            <a:r>
              <a:rPr lang="en-US" sz="2900" dirty="0" smtClean="0"/>
              <a:t/>
            </a:r>
            <a:br>
              <a:rPr lang="en-US" sz="2900" dirty="0" smtClean="0"/>
            </a:br>
            <a:r>
              <a:rPr lang="en-US" sz="2900" b="1" dirty="0"/>
              <a:t/>
            </a:r>
            <a:br>
              <a:rPr lang="en-US" sz="2900" b="1" dirty="0"/>
            </a:br>
            <a:r>
              <a:rPr lang="en-US" sz="2900" b="1" dirty="0" smtClean="0">
                <a:solidFill>
                  <a:schemeClr val="tx2">
                    <a:lumMod val="60000"/>
                    <a:lumOff val="40000"/>
                  </a:schemeClr>
                </a:solidFill>
              </a:rPr>
              <a:t>8 </a:t>
            </a:r>
            <a:r>
              <a:rPr lang="en-US" sz="2900" dirty="0" smtClean="0">
                <a:solidFill>
                  <a:schemeClr val="tx2">
                    <a:lumMod val="60000"/>
                    <a:lumOff val="40000"/>
                  </a:schemeClr>
                </a:solidFill>
              </a:rPr>
              <a:t>Finally, brethren, whatever things are true,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noble,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just,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pure,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lovely,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of good report, if </a:t>
            </a:r>
            <a:r>
              <a:rPr lang="en-US" sz="2900" i="1" dirty="0" smtClean="0">
                <a:solidFill>
                  <a:schemeClr val="tx2">
                    <a:lumMod val="60000"/>
                    <a:lumOff val="40000"/>
                  </a:schemeClr>
                </a:solidFill>
              </a:rPr>
              <a:t>there is</a:t>
            </a:r>
            <a:r>
              <a:rPr lang="en-US" sz="2900" dirty="0" smtClean="0">
                <a:solidFill>
                  <a:schemeClr val="tx2">
                    <a:lumMod val="60000"/>
                    <a:lumOff val="40000"/>
                  </a:schemeClr>
                </a:solidFill>
              </a:rPr>
              <a:t> any virtue and if </a:t>
            </a:r>
            <a:r>
              <a:rPr lang="en-US" sz="2900" i="1" dirty="0" smtClean="0">
                <a:solidFill>
                  <a:schemeClr val="tx2">
                    <a:lumMod val="60000"/>
                    <a:lumOff val="40000"/>
                  </a:schemeClr>
                </a:solidFill>
              </a:rPr>
              <a:t>there is</a:t>
            </a:r>
            <a:r>
              <a:rPr lang="en-US" sz="2900" dirty="0" smtClean="0">
                <a:solidFill>
                  <a:schemeClr val="tx2">
                    <a:lumMod val="60000"/>
                    <a:lumOff val="40000"/>
                  </a:schemeClr>
                </a:solidFill>
              </a:rPr>
              <a:t> anything praiseworthy—meditate on these things.</a:t>
            </a:r>
            <a:br>
              <a:rPr lang="en-US" sz="2900" dirty="0" smtClean="0">
                <a:solidFill>
                  <a:schemeClr val="tx2">
                    <a:lumMod val="60000"/>
                    <a:lumOff val="40000"/>
                  </a:schemeClr>
                </a:solidFill>
              </a:rPr>
            </a:br>
            <a:r>
              <a:rPr lang="en-US" sz="2900" dirty="0">
                <a:solidFill>
                  <a:schemeClr val="tx2">
                    <a:lumMod val="60000"/>
                    <a:lumOff val="40000"/>
                  </a:schemeClr>
                </a:solidFill>
              </a:rPr>
              <a:t/>
            </a:r>
            <a:br>
              <a:rPr lang="en-US" sz="2900" dirty="0">
                <a:solidFill>
                  <a:schemeClr val="tx2">
                    <a:lumMod val="60000"/>
                    <a:lumOff val="40000"/>
                  </a:schemeClr>
                </a:solidFill>
              </a:rPr>
            </a:br>
            <a:r>
              <a:rPr lang="en-US" sz="2900" b="1" dirty="0" smtClean="0">
                <a:solidFill>
                  <a:schemeClr val="tx2">
                    <a:lumMod val="60000"/>
                    <a:lumOff val="40000"/>
                  </a:schemeClr>
                </a:solidFill>
              </a:rPr>
              <a:t>9 </a:t>
            </a:r>
            <a:r>
              <a:rPr lang="en-US" sz="2900" dirty="0" smtClean="0">
                <a:solidFill>
                  <a:schemeClr val="tx2">
                    <a:lumMod val="60000"/>
                    <a:lumOff val="40000"/>
                  </a:schemeClr>
                </a:solidFill>
              </a:rPr>
              <a:t>The things which you learned and received and heard and saw in me, these do, and the God of peace will be with you.</a:t>
            </a:r>
            <a:r>
              <a:rPr lang="en-US" sz="2400" dirty="0" smtClean="0">
                <a:solidFill>
                  <a:schemeClr val="tx2">
                    <a:lumMod val="60000"/>
                    <a:lumOff val="40000"/>
                  </a:schemeClr>
                </a:solidFill>
              </a:rPr>
              <a:t/>
            </a:r>
            <a:br>
              <a:rPr lang="en-US" sz="2400" dirty="0" smtClean="0">
                <a:solidFill>
                  <a:schemeClr val="tx2">
                    <a:lumMod val="60000"/>
                    <a:lumOff val="40000"/>
                  </a:schemeClr>
                </a:solidFill>
              </a:rPr>
            </a:br>
            <a:endParaRPr lang="en-US" sz="2400" dirty="0">
              <a:solidFill>
                <a:schemeClr val="tx2">
                  <a:lumMod val="60000"/>
                  <a:lumOff val="40000"/>
                </a:schemeClr>
              </a:solidFill>
              <a:latin typeface="Arial" pitchFamily="34" charset="0"/>
              <a:cs typeface="Arial" pitchFamily="34" charset="0"/>
            </a:endParaRPr>
          </a:p>
        </p:txBody>
      </p:sp>
      <p:sp>
        <p:nvSpPr>
          <p:cNvPr id="3" name="Oval 2"/>
          <p:cNvSpPr/>
          <p:nvPr/>
        </p:nvSpPr>
        <p:spPr>
          <a:xfrm>
            <a:off x="914400" y="1676400"/>
            <a:ext cx="2667000" cy="609600"/>
          </a:xfrm>
          <a:prstGeom prst="ellipse">
            <a:avLst/>
          </a:prstGeom>
          <a:noFill/>
          <a:ln w="603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0000"/>
            <a:lum/>
          </a:blip>
          <a:srcRect/>
          <a:stretch>
            <a:fillRect l="-11000" r="-11000"/>
          </a:stretch>
        </a:blip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52400"/>
            <a:ext cx="8229600" cy="838200"/>
          </a:xfrm>
        </p:spPr>
        <p:txBody>
          <a:bodyPr/>
          <a:lstStyle/>
          <a:p>
            <a:r>
              <a:rPr lang="en-US" u="sng" smtClean="0"/>
              <a:t>Peace of God (v. 7)</a:t>
            </a:r>
          </a:p>
        </p:txBody>
      </p:sp>
      <p:sp>
        <p:nvSpPr>
          <p:cNvPr id="3" name="Content Placeholder 2"/>
          <p:cNvSpPr>
            <a:spLocks noGrp="1"/>
          </p:cNvSpPr>
          <p:nvPr>
            <p:ph idx="1"/>
          </p:nvPr>
        </p:nvSpPr>
        <p:spPr>
          <a:xfrm>
            <a:off x="152400" y="1143000"/>
            <a:ext cx="8839200" cy="4495800"/>
          </a:xfrm>
        </p:spPr>
        <p:txBody>
          <a:bodyPr/>
          <a:lstStyle/>
          <a:p>
            <a:r>
              <a:rPr lang="en-US" sz="2800" smtClean="0"/>
              <a:t>Clarke- </a:t>
            </a:r>
            <a:r>
              <a:rPr lang="en-US" sz="2800" i="1" smtClean="0"/>
              <a:t>That harmonizing of all passions and appetites which is produced by the Holy Spirit, and arises from a sense of pardon and the favour of God</a:t>
            </a:r>
          </a:p>
          <a:p>
            <a:r>
              <a:rPr lang="en-US" sz="2800" smtClean="0"/>
              <a:t>Henry- </a:t>
            </a:r>
            <a:r>
              <a:rPr lang="en-US" sz="2800" i="1" smtClean="0"/>
              <a:t>the comfortable sense of our reconciliation to God and interest in His favour, and the hope of the heavenly blessedness, and enjoyment of God</a:t>
            </a:r>
          </a:p>
          <a:p>
            <a:r>
              <a:rPr lang="en-US" sz="2800" smtClean="0"/>
              <a:t>Thayer defines - </a:t>
            </a:r>
            <a:r>
              <a:rPr lang="en-US" sz="2800" i="1" smtClean="0"/>
              <a:t>the tranquil state of a soul assured of its salvation through Christ, and so fearing nothing from God and content with its earthly lot, of whatsoever sort that is"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228600"/>
            <a:ext cx="8229600" cy="5897563"/>
          </a:xfrm>
        </p:spPr>
        <p:txBody>
          <a:bodyPr/>
          <a:lstStyle/>
          <a:p>
            <a:r>
              <a:rPr lang="en-US" smtClean="0"/>
              <a:t>Consider Pauls state at this point, he is in prison awaiting trial in Rome.</a:t>
            </a:r>
          </a:p>
          <a:p>
            <a:r>
              <a:rPr lang="en-US" smtClean="0"/>
              <a:t>The main theme of this book seems to be about being joyous 4:4.</a:t>
            </a:r>
          </a:p>
          <a:p>
            <a:r>
              <a:rPr lang="en-US" smtClean="0"/>
              <a:t>Paul exhorts the Philippians to have the peace of God.  </a:t>
            </a:r>
          </a:p>
          <a:p>
            <a:r>
              <a:rPr lang="en-US" smtClean="0"/>
              <a:t>He speaks to his contentment in other passages Philippians 4:11; 1 Tim 6:8</a:t>
            </a:r>
          </a:p>
          <a:p>
            <a:r>
              <a:rPr lang="en-US" smtClean="0"/>
              <a:t>Some believe Paul to have written Hebrews and the Hebrew writer also speaks about contentment Hebrews 13:5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txBody>
          <a:bodyPr rtlCol="0" anchor="t">
            <a:normAutofit fontScale="90000"/>
          </a:bodyPr>
          <a:lstStyle/>
          <a:p>
            <a:pPr algn="l" fontAlgn="auto">
              <a:lnSpc>
                <a:spcPts val="3200"/>
              </a:lnSpc>
              <a:spcAft>
                <a:spcPts val="0"/>
              </a:spcAft>
              <a:defRPr/>
            </a:pPr>
            <a:r>
              <a:rPr lang="en-US" sz="2900" b="1" dirty="0">
                <a:solidFill>
                  <a:schemeClr val="tx2">
                    <a:lumMod val="60000"/>
                    <a:lumOff val="40000"/>
                  </a:schemeClr>
                </a:solidFill>
              </a:rPr>
              <a:t>6</a:t>
            </a:r>
            <a:r>
              <a:rPr lang="en-US" sz="2900" dirty="0" smtClean="0">
                <a:solidFill>
                  <a:schemeClr val="tx2">
                    <a:lumMod val="60000"/>
                    <a:lumOff val="40000"/>
                  </a:schemeClr>
                </a:solidFill>
              </a:rPr>
              <a:t> Be anxious for nothing, but in everything by prayer and supplication, with thanksgiving, let your requests be made known to God;</a:t>
            </a:r>
            <a:r>
              <a:rPr lang="en-US" sz="2900" dirty="0" smtClean="0"/>
              <a:t/>
            </a:r>
            <a:br>
              <a:rPr lang="en-US" sz="2900" dirty="0" smtClean="0"/>
            </a:br>
            <a:r>
              <a:rPr lang="en-US" sz="2900" b="1" dirty="0" smtClean="0"/>
              <a:t/>
            </a:r>
            <a:br>
              <a:rPr lang="en-US" sz="2900" b="1" dirty="0" smtClean="0"/>
            </a:br>
            <a:r>
              <a:rPr lang="en-US" sz="2900" b="1" dirty="0" smtClean="0"/>
              <a:t>7 and the peace of God, which surpasses all understanding, will guard your hearts and minds through Christ Jesus.</a:t>
            </a:r>
            <a:r>
              <a:rPr lang="en-US" sz="2900" dirty="0" smtClean="0"/>
              <a:t/>
            </a:r>
            <a:br>
              <a:rPr lang="en-US" sz="2900" dirty="0" smtClean="0"/>
            </a:br>
            <a:r>
              <a:rPr lang="en-US" sz="2900" b="1" dirty="0"/>
              <a:t/>
            </a:r>
            <a:br>
              <a:rPr lang="en-US" sz="2900" b="1" dirty="0"/>
            </a:br>
            <a:r>
              <a:rPr lang="en-US" sz="2900" b="1" dirty="0" smtClean="0">
                <a:solidFill>
                  <a:schemeClr val="tx2">
                    <a:lumMod val="60000"/>
                    <a:lumOff val="40000"/>
                  </a:schemeClr>
                </a:solidFill>
              </a:rPr>
              <a:t>8 </a:t>
            </a:r>
            <a:r>
              <a:rPr lang="en-US" sz="2900" dirty="0" smtClean="0">
                <a:solidFill>
                  <a:schemeClr val="tx2">
                    <a:lumMod val="60000"/>
                    <a:lumOff val="40000"/>
                  </a:schemeClr>
                </a:solidFill>
              </a:rPr>
              <a:t>Finally, brethren, whatever things are true,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noble,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just,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pure,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lovely, whatever things </a:t>
            </a:r>
            <a:r>
              <a:rPr lang="en-US" sz="2900" i="1" dirty="0" smtClean="0">
                <a:solidFill>
                  <a:schemeClr val="tx2">
                    <a:lumMod val="60000"/>
                    <a:lumOff val="40000"/>
                  </a:schemeClr>
                </a:solidFill>
              </a:rPr>
              <a:t>are</a:t>
            </a:r>
            <a:r>
              <a:rPr lang="en-US" sz="2900" dirty="0" smtClean="0">
                <a:solidFill>
                  <a:schemeClr val="tx2">
                    <a:lumMod val="60000"/>
                    <a:lumOff val="40000"/>
                  </a:schemeClr>
                </a:solidFill>
              </a:rPr>
              <a:t> of good report, if </a:t>
            </a:r>
            <a:r>
              <a:rPr lang="en-US" sz="2900" i="1" dirty="0" smtClean="0">
                <a:solidFill>
                  <a:schemeClr val="tx2">
                    <a:lumMod val="60000"/>
                    <a:lumOff val="40000"/>
                  </a:schemeClr>
                </a:solidFill>
              </a:rPr>
              <a:t>there is</a:t>
            </a:r>
            <a:r>
              <a:rPr lang="en-US" sz="2900" dirty="0" smtClean="0">
                <a:solidFill>
                  <a:schemeClr val="tx2">
                    <a:lumMod val="60000"/>
                    <a:lumOff val="40000"/>
                  </a:schemeClr>
                </a:solidFill>
              </a:rPr>
              <a:t> any virtue and if </a:t>
            </a:r>
            <a:r>
              <a:rPr lang="en-US" sz="2900" i="1" dirty="0" smtClean="0">
                <a:solidFill>
                  <a:schemeClr val="tx2">
                    <a:lumMod val="60000"/>
                    <a:lumOff val="40000"/>
                  </a:schemeClr>
                </a:solidFill>
              </a:rPr>
              <a:t>there is</a:t>
            </a:r>
            <a:r>
              <a:rPr lang="en-US" sz="2900" dirty="0" smtClean="0">
                <a:solidFill>
                  <a:schemeClr val="tx2">
                    <a:lumMod val="60000"/>
                    <a:lumOff val="40000"/>
                  </a:schemeClr>
                </a:solidFill>
              </a:rPr>
              <a:t> anything praiseworthy—meditate on these things.</a:t>
            </a:r>
            <a:br>
              <a:rPr lang="en-US" sz="2900" dirty="0" smtClean="0">
                <a:solidFill>
                  <a:schemeClr val="tx2">
                    <a:lumMod val="60000"/>
                    <a:lumOff val="40000"/>
                  </a:schemeClr>
                </a:solidFill>
              </a:rPr>
            </a:br>
            <a:r>
              <a:rPr lang="en-US" sz="2900" dirty="0">
                <a:solidFill>
                  <a:schemeClr val="tx2">
                    <a:lumMod val="60000"/>
                    <a:lumOff val="40000"/>
                  </a:schemeClr>
                </a:solidFill>
              </a:rPr>
              <a:t/>
            </a:r>
            <a:br>
              <a:rPr lang="en-US" sz="2900" dirty="0">
                <a:solidFill>
                  <a:schemeClr val="tx2">
                    <a:lumMod val="60000"/>
                    <a:lumOff val="40000"/>
                  </a:schemeClr>
                </a:solidFill>
              </a:rPr>
            </a:br>
            <a:r>
              <a:rPr lang="en-US" sz="2900" b="1" dirty="0" smtClean="0">
                <a:solidFill>
                  <a:schemeClr val="tx2">
                    <a:lumMod val="60000"/>
                    <a:lumOff val="40000"/>
                  </a:schemeClr>
                </a:solidFill>
              </a:rPr>
              <a:t>9 </a:t>
            </a:r>
            <a:r>
              <a:rPr lang="en-US" sz="2900" dirty="0" smtClean="0">
                <a:solidFill>
                  <a:schemeClr val="tx2">
                    <a:lumMod val="60000"/>
                    <a:lumOff val="40000"/>
                  </a:schemeClr>
                </a:solidFill>
              </a:rPr>
              <a:t>The things which you learned and received and heard and saw in me, these do, and the God of peace will be with you.</a:t>
            </a:r>
            <a:r>
              <a:rPr lang="en-US" sz="2400" dirty="0" smtClean="0">
                <a:solidFill>
                  <a:schemeClr val="tx2">
                    <a:lumMod val="60000"/>
                    <a:lumOff val="40000"/>
                  </a:schemeClr>
                </a:solidFill>
              </a:rPr>
              <a:t/>
            </a:r>
            <a:br>
              <a:rPr lang="en-US" sz="2400" dirty="0" smtClean="0">
                <a:solidFill>
                  <a:schemeClr val="tx2">
                    <a:lumMod val="60000"/>
                    <a:lumOff val="40000"/>
                  </a:schemeClr>
                </a:solidFill>
              </a:rPr>
            </a:br>
            <a:endParaRPr lang="en-US" sz="2400" dirty="0">
              <a:solidFill>
                <a:schemeClr val="tx2">
                  <a:lumMod val="60000"/>
                  <a:lumOff val="40000"/>
                </a:schemeClr>
              </a:solidFill>
              <a:latin typeface="Arial" pitchFamily="34" charset="0"/>
              <a:cs typeface="Arial" pitchFamily="34" charset="0"/>
            </a:endParaRPr>
          </a:p>
        </p:txBody>
      </p:sp>
      <p:sp>
        <p:nvSpPr>
          <p:cNvPr id="3" name="Oval 2"/>
          <p:cNvSpPr/>
          <p:nvPr/>
        </p:nvSpPr>
        <p:spPr>
          <a:xfrm>
            <a:off x="914400" y="1752600"/>
            <a:ext cx="2667000" cy="609600"/>
          </a:xfrm>
          <a:prstGeom prst="ellipse">
            <a:avLst/>
          </a:prstGeom>
          <a:noFill/>
          <a:ln w="603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4" name="Straight Connector 3"/>
          <p:cNvCxnSpPr/>
          <p:nvPr/>
        </p:nvCxnSpPr>
        <p:spPr>
          <a:xfrm>
            <a:off x="4495800" y="2133600"/>
            <a:ext cx="3733800" cy="0"/>
          </a:xfrm>
          <a:prstGeom prst="line">
            <a:avLst/>
          </a:prstGeom>
          <a:ln w="635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62000" y="2590800"/>
            <a:ext cx="6934200" cy="0"/>
          </a:xfrm>
          <a:prstGeom prst="line">
            <a:avLst/>
          </a:prstGeom>
          <a:ln w="635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0">
  <p:cSld>
    <p:bg>
      <p:bgPr>
        <a:solidFill>
          <a:schemeClr val="bg1"/>
        </a:solidFill>
        <a:effectLst/>
      </p:bgPr>
    </p:bg>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52400" y="152400"/>
            <a:ext cx="8839200" cy="6553200"/>
          </a:xfrm>
        </p:spPr>
        <p:txBody>
          <a:bodyPr/>
          <a:lstStyle/>
          <a:p>
            <a:pPr>
              <a:lnSpc>
                <a:spcPts val="2600"/>
              </a:lnSpc>
            </a:pPr>
            <a:r>
              <a:rPr lang="en-US" smtClean="0"/>
              <a:t>Far above understanding.</a:t>
            </a:r>
          </a:p>
          <a:p>
            <a:pPr>
              <a:lnSpc>
                <a:spcPts val="2600"/>
              </a:lnSpc>
            </a:pPr>
            <a:r>
              <a:rPr lang="en-US" smtClean="0"/>
              <a:t>Isaiah 55:8-9 for as the heavens are higher than the earth, so are my ways and thoughts than yours</a:t>
            </a:r>
          </a:p>
          <a:p>
            <a:pPr>
              <a:lnSpc>
                <a:spcPts val="2600"/>
              </a:lnSpc>
            </a:pPr>
            <a:r>
              <a:rPr lang="en-US" smtClean="0"/>
              <a:t>Peace that the world cannot provide John 14:27</a:t>
            </a:r>
          </a:p>
          <a:p>
            <a:pPr>
              <a:lnSpc>
                <a:spcPts val="2600"/>
              </a:lnSpc>
            </a:pPr>
            <a:r>
              <a:rPr lang="en-US" smtClean="0"/>
              <a:t>Peace does not mean total separation from tribulations John 16:33</a:t>
            </a:r>
          </a:p>
          <a:p>
            <a:pPr>
              <a:lnSpc>
                <a:spcPts val="2600"/>
              </a:lnSpc>
            </a:pPr>
            <a:r>
              <a:rPr lang="en-US" smtClean="0"/>
              <a:t>It means we can have a confidence within us that will comfort our hearts and our minds </a:t>
            </a:r>
          </a:p>
          <a:p>
            <a:pPr>
              <a:lnSpc>
                <a:spcPts val="2600"/>
              </a:lnSpc>
            </a:pPr>
            <a:r>
              <a:rPr lang="en-US" smtClean="0"/>
              <a:t>Christ, who brought us into his favor will keep our understanding, judgement, &amp; conscience in a safe place Romans 5:1, being justified by faith we have peace with God through faith in Christ</a:t>
            </a:r>
          </a:p>
          <a:p>
            <a:pPr>
              <a:lnSpc>
                <a:spcPts val="2600"/>
              </a:lnSpc>
            </a:pPr>
            <a:r>
              <a:rPr lang="en-US" smtClean="0"/>
              <a:t>Confidence that God is in control and He will deliver the promises to us that He has made</a:t>
            </a:r>
          </a:p>
          <a:p>
            <a:pPr>
              <a:lnSpc>
                <a:spcPts val="2600"/>
              </a:lnSpc>
            </a:pPr>
            <a:r>
              <a:rPr lang="en-US" smtClean="0"/>
              <a:t>How can we achieve this peace?  Biblical commentary in this passage on how to do so!</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381000" y="152400"/>
            <a:ext cx="8229600" cy="868363"/>
          </a:xfrm>
        </p:spPr>
        <p:txBody>
          <a:bodyPr/>
          <a:lstStyle/>
          <a:p>
            <a:r>
              <a:rPr lang="en-US" b="1" u="sng" smtClean="0">
                <a:solidFill>
                  <a:srgbClr val="FFFF00"/>
                </a:solidFill>
              </a:rPr>
              <a:t>Obtaining the Peace of God</a:t>
            </a:r>
          </a:p>
        </p:txBody>
      </p:sp>
      <p:sp>
        <p:nvSpPr>
          <p:cNvPr id="4" name="Rounded Rectangle 3"/>
          <p:cNvSpPr/>
          <p:nvPr/>
        </p:nvSpPr>
        <p:spPr>
          <a:xfrm>
            <a:off x="1905000" y="12954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1. Peace Through No Worry</a:t>
            </a:r>
          </a:p>
        </p:txBody>
      </p:sp>
      <p:sp>
        <p:nvSpPr>
          <p:cNvPr id="7" name="Rounded Rectangle 6"/>
          <p:cNvSpPr/>
          <p:nvPr/>
        </p:nvSpPr>
        <p:spPr>
          <a:xfrm>
            <a:off x="1905000" y="25908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dirty="0"/>
          </a:p>
        </p:txBody>
      </p:sp>
      <p:sp>
        <p:nvSpPr>
          <p:cNvPr id="8" name="Rounded Rectangle 7"/>
          <p:cNvSpPr/>
          <p:nvPr/>
        </p:nvSpPr>
        <p:spPr>
          <a:xfrm>
            <a:off x="1905000" y="38100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dirty="0"/>
          </a:p>
        </p:txBody>
      </p:sp>
      <p:sp>
        <p:nvSpPr>
          <p:cNvPr id="9" name="Rounded Rectangle 8"/>
          <p:cNvSpPr/>
          <p:nvPr/>
        </p:nvSpPr>
        <p:spPr>
          <a:xfrm>
            <a:off x="1905000" y="5105400"/>
            <a:ext cx="510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915</TotalTime>
  <Words>941</Words>
  <Application>Microsoft Office PowerPoint</Application>
  <PresentationFormat>On-screen Show (4:3)</PresentationFormat>
  <Paragraphs>85</Paragraphs>
  <Slides>22</Slides>
  <Notes>1</Notes>
  <HiddenSlides>2</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6 Be anxious for nothing, but in everything by prayer and supplication, with thanksgiving, let your requests be made known to God;  7 and the peace of God, which surpasses all understanding, will guard your hearts and minds through Christ Jesus.  8 Finally, brethren, whatever things are true, whatever things are noble, whatever things are just, whatever things are pure, whatever things are lovely, whatever things are of good report, if there is any virtue and if there is anything praiseworthy—meditate on these things.  9 The things which you learned and received and heard and saw in me, these do, and the God of peace will be with you. </vt:lpstr>
      <vt:lpstr>The Peace of God</vt:lpstr>
      <vt:lpstr>6 Be anxious for nothing, but in everything by prayer and supplication, with thanksgiving, let your requests be made known to God;  7 and the peace of God, which surpasses all understanding, will guard your hearts and minds through Christ Jesus.  8 Finally, brethren, whatever things are true, whatever things are noble, whatever things are just, whatever things are pure, whatever things are lovely, whatever things are of good report, if there is any virtue and if there is anything praiseworthy—meditate on these things.  9 The things which you learned and received and heard and saw in me, these do, and the God of peace will be with you. </vt:lpstr>
      <vt:lpstr>Peace of God (v. 7)</vt:lpstr>
      <vt:lpstr>PowerPoint Presentation</vt:lpstr>
      <vt:lpstr>6 Be anxious for nothing, but in everything by prayer and supplication, with thanksgiving, let your requests be made known to God;  7 and the peace of God, which surpasses all understanding, will guard your hearts and minds through Christ Jesus.  8 Finally, brethren, whatever things are true, whatever things are noble, whatever things are just, whatever things are pure, whatever things are lovely, whatever things are of good report, if there is any virtue and if there is anything praiseworthy—meditate on these things.  9 The things which you learned and received and heard and saw in me, these do, and the God of peace will be with you. </vt:lpstr>
      <vt:lpstr>PowerPoint Presentation</vt:lpstr>
      <vt:lpstr>Obtaining the Peace of God</vt:lpstr>
      <vt:lpstr>6 Be anxious for nothing, but in everything by prayer and supplication, with thanksgiving, let your requests be made known to God;  7 and the peace of God, which surpasses all understanding, will guard your hearts and minds through Christ Jesus.  8 Finally, brethren, whatever things are true, whatever things are noble, whatever things are just, whatever things are pure, whatever things are lovely, whatever things are of good report, if there is any virtue and if there is anything praiseworthy—meditate on these things.  9 The things which you learned and received and heard and saw in me, these do, and the God of peace will be with you. </vt:lpstr>
      <vt:lpstr>1. Peace Through No Worry</vt:lpstr>
      <vt:lpstr>6 Be anxious for nothing, but in everything by prayer and supplication, with thanksgiving, let your requests be made known to God;  7 and the peace of God, which surpasses all understanding, will guard your hearts and minds through Christ Jesus.  8 Finally, brethren, whatever things are true, whatever things are noble, whatever things are just, whatever things are pure, whatever things are lovely, whatever things are of good report, if there is any virtue and if there is anything praiseworthy—meditate on these things.  9 The things which you learned and received and heard and saw in me, these do, and the God of peace will be with you. </vt:lpstr>
      <vt:lpstr>Obtaining the Peace of God</vt:lpstr>
      <vt:lpstr>2. Peace Through Prayer</vt:lpstr>
      <vt:lpstr>6 Be anxious for nothing, but in everything by prayer and supplication, with thanksgiving, let your requests be made known to God;  7 and the peace of God, which surpasses all understanding, will guard your hearts and minds through Christ Jesus.  8 Finally, brethren, whatever things are true, whatever things are noble, whatever things are just, whatever things are pure, whatever things are lovely, whatever things are of good report, if there is any virtue and if there is anything praiseworthy—meditate on these things.  9 The things which you learned and received and heard and saw in me, these do, and the God of peace will be with you. </vt:lpstr>
      <vt:lpstr>Obtaining the Peace of God</vt:lpstr>
      <vt:lpstr>3. Peace Through Meditation</vt:lpstr>
      <vt:lpstr>6 Be anxious for nothing, but in everything by prayer and supplication, with thanksgiving, let your requests be made known to God;  7 and the peace of God, which surpasses all understanding, will guard your hearts and minds through Christ Jesus.  8 Finally, brethren, whatever things are true, whatever things are noble, whatever things are just, whatever things are pure, whatever things are lovely, whatever things are of good report, if there is any virtue and if there is anything praiseworthy—meditate on these things.  9 The things which you learned and received and heard and saw in me, these do, and the God of peace will be with you. </vt:lpstr>
      <vt:lpstr>Obtaining the Peace of God</vt:lpstr>
      <vt:lpstr>4. Peace Through Doing</vt:lpstr>
      <vt:lpstr>Obtaining the Peace of God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 Angel</dc:creator>
  <cp:lastModifiedBy>OakRidgeChurch</cp:lastModifiedBy>
  <cp:revision>45</cp:revision>
  <dcterms:created xsi:type="dcterms:W3CDTF">2012-09-08T14:43:58Z</dcterms:created>
  <dcterms:modified xsi:type="dcterms:W3CDTF">2012-09-09T16:10:22Z</dcterms:modified>
</cp:coreProperties>
</file>