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2"/>
  </p:notes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78" r:id="rId9"/>
    <p:sldId id="277" r:id="rId10"/>
    <p:sldId id="276" r:id="rId11"/>
    <p:sldId id="279" r:id="rId12"/>
    <p:sldId id="282" r:id="rId13"/>
    <p:sldId id="281" r:id="rId14"/>
    <p:sldId id="283" r:id="rId15"/>
    <p:sldId id="259" r:id="rId16"/>
    <p:sldId id="265" r:id="rId17"/>
    <p:sldId id="269" r:id="rId18"/>
    <p:sldId id="266" r:id="rId19"/>
    <p:sldId id="270" r:id="rId20"/>
    <p:sldId id="284" r:id="rId21"/>
    <p:sldId id="267" r:id="rId22"/>
    <p:sldId id="271" r:id="rId23"/>
    <p:sldId id="275" r:id="rId24"/>
    <p:sldId id="274" r:id="rId25"/>
    <p:sldId id="273" r:id="rId26"/>
    <p:sldId id="268" r:id="rId27"/>
    <p:sldId id="272" r:id="rId28"/>
    <p:sldId id="287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33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32A3F-46A3-4241-89D3-D2F7981CBC92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098C7-3BAB-4A8D-A488-69C5BE4C65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6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098C7-3BAB-4A8D-A488-69C5BE4C65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098C7-3BAB-4A8D-A488-69C5BE4C65A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098C7-3BAB-4A8D-A488-69C5BE4C65A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098C7-3BAB-4A8D-A488-69C5BE4C65A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098C7-3BAB-4A8D-A488-69C5BE4C65A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098C7-3BAB-4A8D-A488-69C5BE4C65A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098C7-3BAB-4A8D-A488-69C5BE4C65A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098C7-3BAB-4A8D-A488-69C5BE4C65A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098C7-3BAB-4A8D-A488-69C5BE4C65A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098C7-3BAB-4A8D-A488-69C5BE4C65A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098C7-3BAB-4A8D-A488-69C5BE4C65A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098C7-3BAB-4A8D-A488-69C5BE4C65A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2D456B0-AA81-489D-81DA-8A8AAD1A26B7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59810F0-1D66-474E-9678-B903BC8D1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56B0-AA81-489D-81DA-8A8AAD1A26B7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0F0-1D66-474E-9678-B903BC8D1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56B0-AA81-489D-81DA-8A8AAD1A26B7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0F0-1D66-474E-9678-B903BC8D1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D456B0-AA81-489D-81DA-8A8AAD1A26B7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9810F0-1D66-474E-9678-B903BC8D1D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D456B0-AA81-489D-81DA-8A8AAD1A26B7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59810F0-1D66-474E-9678-B903BC8D1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56B0-AA81-489D-81DA-8A8AAD1A26B7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0F0-1D66-474E-9678-B903BC8D1D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56B0-AA81-489D-81DA-8A8AAD1A26B7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0F0-1D66-474E-9678-B903BC8D1D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D456B0-AA81-489D-81DA-8A8AAD1A26B7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9810F0-1D66-474E-9678-B903BC8D1D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56B0-AA81-489D-81DA-8A8AAD1A26B7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10F0-1D66-474E-9678-B903BC8D1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D456B0-AA81-489D-81DA-8A8AAD1A26B7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9810F0-1D66-474E-9678-B903BC8D1D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D456B0-AA81-489D-81DA-8A8AAD1A26B7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9810F0-1D66-474E-9678-B903BC8D1D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D456B0-AA81-489D-81DA-8A8AAD1A26B7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9810F0-1D66-474E-9678-B903BC8D1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838200"/>
          </a:xfrm>
        </p:spPr>
        <p:txBody>
          <a:bodyPr/>
          <a:lstStyle/>
          <a:p>
            <a:pPr algn="ctr"/>
            <a:r>
              <a:rPr lang="en-US" b="1" u="sng" dirty="0" smtClean="0"/>
              <a:t>WHY WE PRAY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534400" cy="57150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We pray to find strength in difficult times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God and Jesus want to help us in difficult times (Heb. 4:14ff)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We are the branches, Christ is the vine that supplies us nutrients through prayer(John 15:5)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When worried we can approach God with our requests and Christ will strengthen us! ( Phil. 4:6,13)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We pray because God is the Almighty God with Power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Whom else can we go to? (John 6:68)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Man is limited in power, but nothing impossible for God (Matt. 19:26)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God can do even more than we ask/expect (Eph. 3:20-21)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God is on His throne and completely in control (Rev. 4:11)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Has power to have an effect on our wants, desires and     our sickness and diseases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 smtClean="0"/>
          </a:p>
          <a:p>
            <a:pPr marL="457200" indent="-457200">
              <a:buFont typeface="+mj-lt"/>
              <a:buAutoNum type="arabicPeriod" startAt="3"/>
            </a:pPr>
            <a:endParaRPr lang="en-US" dirty="0" smtClean="0"/>
          </a:p>
          <a:p>
            <a:pPr marL="457200" indent="-457200">
              <a:buFont typeface="+mj-lt"/>
              <a:buAutoNum type="arabicPeriod" startAt="3"/>
            </a:pPr>
            <a:endParaRPr lang="en-US" dirty="0" smtClean="0"/>
          </a:p>
          <a:p>
            <a:pPr marL="457200" indent="-457200">
              <a:buFont typeface="+mj-lt"/>
              <a:buAutoNum type="arabicPeriod" startAt="3"/>
            </a:pPr>
            <a:endParaRPr lang="en-US" dirty="0" smtClean="0"/>
          </a:p>
          <a:p>
            <a:pPr marL="457200" indent="-457200">
              <a:buFont typeface="+mj-lt"/>
              <a:buAutoNum type="arabicPeriod" startAt="3"/>
            </a:pPr>
            <a:endParaRPr lang="en-US" dirty="0" smtClean="0"/>
          </a:p>
          <a:p>
            <a:pPr marL="457200" indent="-457200">
              <a:buFont typeface="+mj-lt"/>
              <a:buAutoNum type="arabicPeriod" startAt="3"/>
            </a:pPr>
            <a:endParaRPr lang="en-US" dirty="0" smtClean="0"/>
          </a:p>
          <a:p>
            <a:pPr marL="457200" indent="-457200">
              <a:buFont typeface="+mj-lt"/>
              <a:buAutoNum type="arabicPeriod" startAt="3"/>
            </a:pPr>
            <a:endParaRPr lang="en-US" dirty="0" smtClean="0"/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838200"/>
          </a:xfrm>
        </p:spPr>
        <p:txBody>
          <a:bodyPr/>
          <a:lstStyle/>
          <a:p>
            <a:pPr algn="ctr"/>
            <a:r>
              <a:rPr lang="en-US" b="1" u="sng" dirty="0" smtClean="0"/>
              <a:t>WHY WE PRAY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534400" cy="5715000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We pray because it is an expression of our praise, adoration, and love for God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Jesus taught the example of praise “hallowed be your name” (Matt. 6:8)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“For yours is the kingdom and the power and the glory forever” (Matt. 6:13)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We thank God for all He has done for us (I Tim. 2:1)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We pray because we stand in need of forgiveness of sins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Simon needed such forgiveness ( Acts 8:14-24)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We must make confession of our sins before God                            (I John 1:8-10)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We stand in need of mercy, forgiveness, and love!</a:t>
            </a:r>
          </a:p>
          <a:p>
            <a:pPr marL="457200" indent="-457200">
              <a:buFont typeface="+mj-lt"/>
              <a:buAutoNum type="arabicPeriod" startAt="5"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838200"/>
          </a:xfrm>
        </p:spPr>
        <p:txBody>
          <a:bodyPr/>
          <a:lstStyle/>
          <a:p>
            <a:pPr algn="ctr"/>
            <a:r>
              <a:rPr lang="en-US" b="1" u="sng" dirty="0" smtClean="0"/>
              <a:t>WHY WE PRAY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534400" cy="5715000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We pray to follow the example of Jesus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“In this manner, therefore, pray” (Matt. 6:9)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We see the time spent by Jesus in prayer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Paul said to imitate him as he imitated Jesus (I Cor. 11:1)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We pray because prayer is powerful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685800"/>
          </a:xfrm>
        </p:spPr>
        <p:txBody>
          <a:bodyPr/>
          <a:lstStyle/>
          <a:p>
            <a:pPr algn="ctr"/>
            <a:r>
              <a:rPr lang="en-US" b="1" u="sng" dirty="0" smtClean="0"/>
              <a:t>THE POWER OF PRAYER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534400" cy="6172200"/>
          </a:xfrm>
        </p:spPr>
        <p:txBody>
          <a:bodyPr>
            <a:noAutofit/>
          </a:bodyPr>
          <a:lstStyle/>
          <a:p>
            <a:pPr marL="457200" indent="-457200">
              <a:lnSpc>
                <a:spcPts val="2500"/>
              </a:lnSpc>
              <a:buFont typeface="Wingdings" pitchFamily="2" charset="2"/>
              <a:buChar char="q"/>
            </a:pPr>
            <a:r>
              <a:rPr lang="en-US" dirty="0" smtClean="0"/>
              <a:t>Promise &amp; fact that prayer is powerful!</a:t>
            </a:r>
          </a:p>
          <a:p>
            <a:pPr marL="457200" indent="-457200">
              <a:lnSpc>
                <a:spcPts val="2500"/>
              </a:lnSpc>
              <a:buFont typeface="Wingdings" pitchFamily="2" charset="2"/>
              <a:buChar char="q"/>
            </a:pPr>
            <a:r>
              <a:rPr lang="en-US" dirty="0" smtClean="0"/>
              <a:t>God’s ears are open to righteous (I Pet. 3:12)</a:t>
            </a:r>
          </a:p>
          <a:p>
            <a:pPr marL="457200" indent="-457200">
              <a:lnSpc>
                <a:spcPts val="2400"/>
              </a:lnSpc>
              <a:buFont typeface="Wingdings" pitchFamily="2" charset="2"/>
              <a:buChar char="q"/>
            </a:pPr>
            <a:r>
              <a:rPr lang="en-US" dirty="0" smtClean="0"/>
              <a:t>We can have confidence that He hear us (I John 5:14-15)</a:t>
            </a:r>
          </a:p>
          <a:p>
            <a:pPr marL="457200" indent="-457200">
              <a:lnSpc>
                <a:spcPts val="2400"/>
              </a:lnSpc>
              <a:buFont typeface="Wingdings" pitchFamily="2" charset="2"/>
              <a:buChar char="q"/>
            </a:pPr>
            <a:r>
              <a:rPr lang="en-US" dirty="0" smtClean="0"/>
              <a:t>James 5:16</a:t>
            </a:r>
          </a:p>
          <a:p>
            <a:pPr marL="822960" lvl="1" indent="-457200">
              <a:lnSpc>
                <a:spcPts val="2400"/>
              </a:lnSpc>
              <a:buFont typeface="Wingdings" pitchFamily="2" charset="2"/>
              <a:buChar char="§"/>
            </a:pPr>
            <a:r>
              <a:rPr lang="en-US" sz="2200" dirty="0" smtClean="0"/>
              <a:t>Condition: must be fervent  prayer</a:t>
            </a:r>
          </a:p>
          <a:p>
            <a:pPr marL="822960" lvl="1" indent="-457200">
              <a:lnSpc>
                <a:spcPts val="2300"/>
              </a:lnSpc>
              <a:buFont typeface="Wingdings" pitchFamily="2" charset="2"/>
              <a:buChar char="§"/>
            </a:pPr>
            <a:r>
              <a:rPr lang="en-US" sz="2200" dirty="0" smtClean="0"/>
              <a:t>Condition: must be from righteous person</a:t>
            </a:r>
          </a:p>
          <a:p>
            <a:pPr marL="822960" lvl="1" indent="-457200">
              <a:lnSpc>
                <a:spcPts val="2300"/>
              </a:lnSpc>
              <a:buFont typeface="Wingdings" pitchFamily="2" charset="2"/>
              <a:buChar char="§"/>
            </a:pPr>
            <a:r>
              <a:rPr lang="en-US" sz="2200" dirty="0" smtClean="0"/>
              <a:t>Result: It avails much! </a:t>
            </a:r>
          </a:p>
          <a:p>
            <a:pPr marL="822960" lvl="1" indent="-457200">
              <a:lnSpc>
                <a:spcPts val="2300"/>
              </a:lnSpc>
              <a:buFont typeface="Wingdings" pitchFamily="2" charset="2"/>
              <a:buChar char="§"/>
            </a:pPr>
            <a:r>
              <a:rPr lang="en-US" sz="2200" i="1" dirty="0" smtClean="0"/>
              <a:t>Powerful as it is working</a:t>
            </a:r>
            <a:r>
              <a:rPr lang="en-US" sz="2200" dirty="0" smtClean="0"/>
              <a:t> (ESV)</a:t>
            </a:r>
          </a:p>
          <a:p>
            <a:pPr marL="822960" lvl="1" indent="-457200">
              <a:lnSpc>
                <a:spcPts val="2300"/>
              </a:lnSpc>
              <a:buFont typeface="Wingdings" pitchFamily="2" charset="2"/>
              <a:buChar char="§"/>
            </a:pPr>
            <a:r>
              <a:rPr lang="en-US" sz="2200" dirty="0" smtClean="0"/>
              <a:t>DOES NOT say that will get what asked for</a:t>
            </a:r>
          </a:p>
          <a:p>
            <a:pPr marL="822960" lvl="1" indent="-457200">
              <a:lnSpc>
                <a:spcPts val="2400"/>
              </a:lnSpc>
              <a:buFont typeface="Wingdings" pitchFamily="2" charset="2"/>
              <a:buChar char="§"/>
            </a:pPr>
            <a:r>
              <a:rPr lang="en-US" sz="2200" dirty="0" smtClean="0"/>
              <a:t>Prayer has much power even if doesn’t get answer wanted</a:t>
            </a:r>
          </a:p>
          <a:p>
            <a:pPr marL="822960" lvl="1" indent="-457200">
              <a:lnSpc>
                <a:spcPts val="2300"/>
              </a:lnSpc>
              <a:buFont typeface="Wingdings" pitchFamily="2" charset="2"/>
              <a:buChar char="§"/>
            </a:pPr>
            <a:r>
              <a:rPr lang="en-US" sz="2200" dirty="0" smtClean="0"/>
              <a:t>Might supply us with means to accomplish our requests</a:t>
            </a:r>
          </a:p>
          <a:p>
            <a:pPr marL="457200" indent="-457200">
              <a:lnSpc>
                <a:spcPts val="2300"/>
              </a:lnSpc>
              <a:buFont typeface="Wingdings" pitchFamily="2" charset="2"/>
              <a:buChar char="q"/>
            </a:pPr>
            <a:r>
              <a:rPr lang="en-US" dirty="0" smtClean="0"/>
              <a:t>Every prayer has an answer</a:t>
            </a:r>
          </a:p>
          <a:p>
            <a:pPr marL="822960" lvl="1" indent="-457200">
              <a:lnSpc>
                <a:spcPts val="2300"/>
              </a:lnSpc>
              <a:buFont typeface="Wingdings" pitchFamily="2" charset="2"/>
              <a:buChar char="§"/>
            </a:pPr>
            <a:r>
              <a:rPr lang="en-US" sz="2200" dirty="0" smtClean="0"/>
              <a:t>Our loving God does not ignore the prayers of the righteous             (I Pet. 3:12)</a:t>
            </a:r>
          </a:p>
          <a:p>
            <a:pPr marL="822960" lvl="1" indent="-457200">
              <a:lnSpc>
                <a:spcPts val="2300"/>
              </a:lnSpc>
              <a:buFont typeface="Wingdings" pitchFamily="2" charset="2"/>
              <a:buChar char="§"/>
            </a:pPr>
            <a:r>
              <a:rPr lang="en-US" sz="2200" dirty="0" smtClean="0"/>
              <a:t>David prayed for sick child, but still died (II Sam. 12:15-18)</a:t>
            </a:r>
          </a:p>
          <a:p>
            <a:pPr marL="822960" lvl="1" indent="-457200">
              <a:lnSpc>
                <a:spcPts val="2300"/>
              </a:lnSpc>
              <a:buFont typeface="Wingdings" pitchFamily="2" charset="2"/>
              <a:buChar char="§"/>
            </a:pPr>
            <a:r>
              <a:rPr lang="en-US" sz="2200" dirty="0" smtClean="0"/>
              <a:t>Paul asked for thorn to be removed 3 times, God answered no every time (II Cor. 8:7-9)</a:t>
            </a:r>
          </a:p>
          <a:p>
            <a:pPr marL="457200" indent="-457200"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endParaRPr lang="en-US" dirty="0"/>
          </a:p>
        </p:txBody>
      </p:sp>
      <p:pic>
        <p:nvPicPr>
          <p:cNvPr id="4" name="Picture 3" descr="man shooting gu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1828800"/>
            <a:ext cx="2743200" cy="22098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685800"/>
          </a:xfrm>
        </p:spPr>
        <p:txBody>
          <a:bodyPr/>
          <a:lstStyle/>
          <a:p>
            <a:pPr algn="ctr"/>
            <a:r>
              <a:rPr lang="en-US" b="1" u="sng" dirty="0" smtClean="0"/>
              <a:t>THE POWER OF PRAYER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534400" cy="6172200"/>
          </a:xfrm>
        </p:spPr>
        <p:txBody>
          <a:bodyPr>
            <a:noAutofit/>
          </a:bodyPr>
          <a:lstStyle/>
          <a:p>
            <a:pPr marL="457200" indent="-457200">
              <a:lnSpc>
                <a:spcPts val="2500"/>
              </a:lnSpc>
              <a:buFont typeface="Wingdings" pitchFamily="2" charset="2"/>
              <a:buChar char="q"/>
            </a:pPr>
            <a:r>
              <a:rPr lang="en-US" dirty="0" smtClean="0"/>
              <a:t>God is in control</a:t>
            </a:r>
          </a:p>
          <a:p>
            <a:pPr marL="822960" lvl="1" indent="-457200">
              <a:buFont typeface="Wingdings" pitchFamily="2" charset="2"/>
              <a:buChar char="§"/>
            </a:pPr>
            <a:r>
              <a:rPr lang="en-US" sz="2200" dirty="0" smtClean="0"/>
              <a:t>Not removed from the working of this universe</a:t>
            </a:r>
          </a:p>
          <a:p>
            <a:pPr marL="822960" lvl="1" indent="-457200">
              <a:buFont typeface="Wingdings" pitchFamily="2" charset="2"/>
              <a:buChar char="§"/>
            </a:pPr>
            <a:r>
              <a:rPr lang="en-US" sz="2200" i="1" dirty="0" smtClean="0"/>
              <a:t>“in Him we live and move and have our being”</a:t>
            </a:r>
            <a:r>
              <a:rPr lang="en-US" sz="2200" dirty="0" smtClean="0"/>
              <a:t>                        (Acts. 17:24-28)</a:t>
            </a:r>
          </a:p>
          <a:p>
            <a:pPr marL="822960" lvl="1" indent="-457200">
              <a:buFont typeface="Wingdings" pitchFamily="2" charset="2"/>
              <a:buChar char="§"/>
            </a:pPr>
            <a:r>
              <a:rPr lang="en-US" sz="2200" dirty="0" smtClean="0"/>
              <a:t>“</a:t>
            </a:r>
            <a:r>
              <a:rPr lang="en-US" sz="2200" i="1" dirty="0" smtClean="0"/>
              <a:t>In Him all things consist”</a:t>
            </a:r>
            <a:r>
              <a:rPr lang="en-US" sz="2200" dirty="0" smtClean="0"/>
              <a:t> (Col. 1:17)</a:t>
            </a:r>
          </a:p>
          <a:p>
            <a:pPr marL="822960" lvl="1" indent="-457200">
              <a:buFont typeface="Wingdings" pitchFamily="2" charset="2"/>
              <a:buChar char="§"/>
            </a:pPr>
            <a:r>
              <a:rPr lang="en-US" sz="2200" dirty="0" smtClean="0"/>
              <a:t>God “</a:t>
            </a:r>
            <a:r>
              <a:rPr lang="en-US" sz="2200" i="1" dirty="0" smtClean="0"/>
              <a:t>upholds all things by the word of His power”</a:t>
            </a:r>
            <a:r>
              <a:rPr lang="en-US" sz="2200" dirty="0" smtClean="0"/>
              <a:t> (Heb. 1:3)</a:t>
            </a:r>
          </a:p>
          <a:p>
            <a:pPr marL="822960" lvl="1" indent="-457200">
              <a:buFont typeface="Wingdings" pitchFamily="2" charset="2"/>
              <a:buChar char="§"/>
            </a:pPr>
            <a:r>
              <a:rPr lang="en-US" sz="2200" dirty="0" smtClean="0"/>
              <a:t>God made a world that would carry out His purpose (Neh. 9)</a:t>
            </a:r>
          </a:p>
          <a:p>
            <a:pPr marL="822960" lvl="1" indent="-457200">
              <a:buFont typeface="Wingdings" pitchFamily="2" charset="2"/>
              <a:buChar char="§"/>
            </a:pPr>
            <a:r>
              <a:rPr lang="en-US" sz="2200" dirty="0" smtClean="0"/>
              <a:t> God is the ruler over kings of the earth (Rev. 1:5)</a:t>
            </a:r>
          </a:p>
          <a:p>
            <a:pPr marL="822960" lvl="1" indent="-457200">
              <a:buFont typeface="Wingdings" pitchFamily="2" charset="2"/>
              <a:buChar char="§"/>
            </a:pPr>
            <a:r>
              <a:rPr lang="en-US" sz="2200" dirty="0" smtClean="0"/>
              <a:t>He is on His throne and ruling over His creation (Rev. 4:11)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God’s will can be swayed by fervent prayers</a:t>
            </a:r>
          </a:p>
          <a:p>
            <a:pPr marL="822960" lvl="1" indent="-457200">
              <a:buFont typeface="Wingdings" pitchFamily="2" charset="2"/>
              <a:buChar char="§"/>
            </a:pPr>
            <a:r>
              <a:rPr lang="en-US" sz="2200" dirty="0" smtClean="0"/>
              <a:t>Abraham praying for Sodom ( Gen. 18)</a:t>
            </a:r>
          </a:p>
          <a:p>
            <a:pPr marL="822960" lvl="1" indent="-457200">
              <a:buFont typeface="Wingdings" pitchFamily="2" charset="2"/>
              <a:buChar char="§"/>
            </a:pPr>
            <a:r>
              <a:rPr lang="en-US" sz="2200" dirty="0" smtClean="0"/>
              <a:t>Moses plea for Israel (Exod. 32)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God does not intervene in man’s free will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God does not break natural law, would be a miracle</a:t>
            </a:r>
          </a:p>
          <a:p>
            <a:pPr marL="457200" indent="-457200"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838200"/>
          </a:xfrm>
        </p:spPr>
        <p:txBody>
          <a:bodyPr/>
          <a:lstStyle/>
          <a:p>
            <a:pPr algn="ctr"/>
            <a:r>
              <a:rPr lang="en-US" b="1" u="sng" dirty="0" smtClean="0"/>
              <a:t>WHY WE PRAY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534400" cy="5715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pray because it is a command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pray because God is concerned with our wants and needs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pray to find strength in difficult times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pray because God is the Almighty God that has power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pray because it is an expression of praise, adoration and love for God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pray because we stand in need of forgiveness of sins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pray to follow the example of Christ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pray because prayer is powerful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n pray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0"/>
            <a:ext cx="7086600" cy="335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0" y="152400"/>
            <a:ext cx="652679" cy="290040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Prayer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3505200"/>
            <a:ext cx="601959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 Reasons of our prayers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Frequency of our prayers</a:t>
            </a: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838200"/>
          </a:xfrm>
        </p:spPr>
        <p:txBody>
          <a:bodyPr/>
          <a:lstStyle/>
          <a:p>
            <a:pPr algn="ctr"/>
            <a:r>
              <a:rPr lang="en-US" b="1" u="sng" dirty="0" smtClean="0"/>
              <a:t>HOW OFTEN WE SHOULD PRAY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991600" cy="5715000"/>
          </a:xfrm>
        </p:spPr>
        <p:txBody>
          <a:bodyPr>
            <a:noAutofit/>
          </a:bodyPr>
          <a:lstStyle/>
          <a:p>
            <a:pPr marL="457200" indent="-457200">
              <a:lnSpc>
                <a:spcPts val="2300"/>
              </a:lnSpc>
              <a:buFont typeface="+mj-lt"/>
              <a:buAutoNum type="arabicPeriod"/>
            </a:pPr>
            <a:r>
              <a:rPr lang="en-US" dirty="0" smtClean="0"/>
              <a:t>No verse detailing prayer schedule/frequency</a:t>
            </a:r>
          </a:p>
          <a:p>
            <a:pPr marL="457200" indent="-457200">
              <a:lnSpc>
                <a:spcPts val="2300"/>
              </a:lnSpc>
              <a:buFont typeface="+mj-lt"/>
              <a:buAutoNum type="arabicPeriod"/>
            </a:pPr>
            <a:r>
              <a:rPr lang="en-US" dirty="0" smtClean="0"/>
              <a:t>Principles taught through example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Daniel prayed 3 times towards Jerusalem (Dan. 6:10)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Jesus accustomed to praying in the garden (Luke 22:39)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Also rose up early before daybreak to pray (Mark 1:35)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Church prayed earnestly for Peter while in prison (Acts 12:5)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Jesus taught prayer for deliverance from temptation(Mark 14:38)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Jesus continued all night in prayer on the mountain (Luke 6:12)</a:t>
            </a:r>
          </a:p>
          <a:p>
            <a:pPr marL="457200" indent="-457200">
              <a:lnSpc>
                <a:spcPts val="2300"/>
              </a:lnSpc>
              <a:buFont typeface="+mj-lt"/>
              <a:buAutoNum type="arabicPeriod"/>
            </a:pPr>
            <a:r>
              <a:rPr lang="en-US" dirty="0" smtClean="0"/>
              <a:t>Should not be deterred by place, though quiet is conducive</a:t>
            </a:r>
          </a:p>
          <a:p>
            <a:pPr marL="457200" indent="-457200">
              <a:lnSpc>
                <a:spcPts val="2300"/>
              </a:lnSpc>
              <a:buFont typeface="+mj-lt"/>
              <a:buAutoNum type="arabicPeriod"/>
            </a:pPr>
            <a:r>
              <a:rPr lang="en-US" dirty="0" smtClean="0"/>
              <a:t>Our devotion to righteous prayer reflects our devotion to God (Luke 18:1-8)</a:t>
            </a:r>
          </a:p>
          <a:p>
            <a:pPr marL="457200" indent="-457200">
              <a:lnSpc>
                <a:spcPts val="2300"/>
              </a:lnSpc>
              <a:buFont typeface="+mj-lt"/>
              <a:buAutoNum type="arabicPeriod"/>
            </a:pPr>
            <a:r>
              <a:rPr lang="en-US" dirty="0" smtClean="0"/>
              <a:t>Cannot make it through race of life without spiritual aerobic exercise</a:t>
            </a:r>
          </a:p>
          <a:p>
            <a:pPr marL="457200" indent="-457200">
              <a:lnSpc>
                <a:spcPts val="2300"/>
              </a:lnSpc>
              <a:buFont typeface="+mj-lt"/>
              <a:buAutoNum type="arabicPeriod"/>
            </a:pPr>
            <a:r>
              <a:rPr lang="en-US" dirty="0" smtClean="0"/>
              <a:t>Close relationship only comes through close communication</a:t>
            </a:r>
          </a:p>
          <a:p>
            <a:pPr marL="457200" indent="-457200">
              <a:lnSpc>
                <a:spcPts val="2300"/>
              </a:lnSpc>
              <a:buFont typeface="+mj-lt"/>
              <a:buAutoNum type="arabicPeriod"/>
            </a:pPr>
            <a:r>
              <a:rPr lang="en-US" dirty="0" smtClean="0"/>
              <a:t>What situations don’t need heavenly Guidance?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n pray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0"/>
            <a:ext cx="7086600" cy="335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0" y="152400"/>
            <a:ext cx="652679" cy="290040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Prayer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3505200"/>
            <a:ext cx="601959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 Reasons of our prayers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Frequency of our prayers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Attitude of our prayers</a:t>
            </a: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838200"/>
          </a:xfrm>
        </p:spPr>
        <p:txBody>
          <a:bodyPr/>
          <a:lstStyle/>
          <a:p>
            <a:pPr algn="ctr"/>
            <a:r>
              <a:rPr lang="en-US" b="1" u="sng" dirty="0" smtClean="0"/>
              <a:t>HOW WE SHOULD APPROACH PRAYER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534400" cy="5715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should approach prayer with a prepared mind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Prayer is our heart’s desire spoke to God (Rom. 10:1)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Our prayer comes from the heart/mind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should pray with a sincere heart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dirty="0" smtClean="0"/>
              <a:t>Not as hypocrites (Matt. 6:5-7)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dirty="0" smtClean="0"/>
              <a:t>Not for show of men 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dirty="0" smtClean="0"/>
              <a:t>Not as a means to ease conscience when in sin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dirty="0" smtClean="0"/>
              <a:t>Not as prayer out of habit (Matt. 15:8-9; Isa. 29:13)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dirty="0" smtClean="0"/>
              <a:t>Not with deceitful lips (Psalm 17:1)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Pray with humility (Luke 18:9-14)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Pray in faith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dirty="0" smtClean="0"/>
              <a:t>With confidence (I John 5:14)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dirty="0" smtClean="0"/>
              <a:t>Without doubting (I Tim. 2:8; James 1:5)</a:t>
            </a:r>
          </a:p>
          <a:p>
            <a:pPr marL="822960" lvl="1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724400"/>
            <a:ext cx="4724400" cy="914400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1.</a:t>
            </a:r>
            <a:r>
              <a:rPr lang="en-US" sz="3200" b="1" u="sng" dirty="0" smtClean="0">
                <a:solidFill>
                  <a:schemeClr val="tx1"/>
                </a:solidFill>
              </a:rPr>
              <a:t>“God’s </a:t>
            </a:r>
            <a:r>
              <a:rPr lang="en-US" sz="3200" b="1" u="sng" dirty="0" err="1" smtClean="0">
                <a:solidFill>
                  <a:schemeClr val="tx1"/>
                </a:solidFill>
              </a:rPr>
              <a:t>people,today</a:t>
            </a:r>
            <a:r>
              <a:rPr lang="en-US" sz="3200" b="1" u="sng" dirty="0" smtClean="0">
                <a:solidFill>
                  <a:schemeClr val="tx1"/>
                </a:solidFill>
              </a:rPr>
              <a:t>, are not a praying people as they were   in bible times.”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pic>
        <p:nvPicPr>
          <p:cNvPr id="3" name="Picture 2" descr="Home hail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52400"/>
            <a:ext cx="3505200" cy="3048000"/>
          </a:xfrm>
          <a:prstGeom prst="rect">
            <a:avLst/>
          </a:prstGeom>
        </p:spPr>
      </p:pic>
      <p:pic>
        <p:nvPicPr>
          <p:cNvPr id="5" name="Picture 4" descr="haily minor prophets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52400"/>
            <a:ext cx="3886200" cy="312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24400" y="3581400"/>
            <a:ext cx="45703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2.</a:t>
            </a:r>
            <a:r>
              <a:rPr lang="en-US" sz="3200" b="1" u="sng" dirty="0" smtClean="0"/>
              <a:t> Prayer is so very easy to neglect</a:t>
            </a:r>
          </a:p>
          <a:p>
            <a:r>
              <a:rPr lang="en-US" sz="3200" b="1" u="sng" dirty="0" smtClean="0"/>
              <a:t>because it is a private matter </a:t>
            </a: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63880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3.</a:t>
            </a:r>
            <a:r>
              <a:rPr lang="en-US" sz="3200" b="1" u="sng" dirty="0" smtClean="0"/>
              <a:t> We cannot expect to make it through </a:t>
            </a:r>
          </a:p>
          <a:p>
            <a:r>
              <a:rPr lang="en-US" sz="3200" b="1" u="sng" dirty="0" smtClean="0"/>
              <a:t>race of life without endurance through prayer</a:t>
            </a:r>
            <a:endParaRPr lang="en-US" sz="32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31242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Homer Hailey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838200"/>
          </a:xfrm>
        </p:spPr>
        <p:txBody>
          <a:bodyPr/>
          <a:lstStyle/>
          <a:p>
            <a:pPr algn="ctr"/>
            <a:r>
              <a:rPr lang="en-US" b="1" u="sng" dirty="0" smtClean="0"/>
              <a:t>HOW WE SHOULD APPROACH PRAYER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610600" cy="5715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Pray with spirit &amp; understanding</a:t>
            </a:r>
          </a:p>
          <a:p>
            <a:pPr marL="822960" lvl="1" indent="-457200">
              <a:lnSpc>
                <a:spcPts val="2100"/>
              </a:lnSpc>
              <a:buFont typeface="+mj-lt"/>
              <a:buAutoNum type="alphaLcParenR"/>
            </a:pPr>
            <a:r>
              <a:rPr lang="en-US" sz="2200" dirty="0" smtClean="0"/>
              <a:t>Think about what we are saying</a:t>
            </a:r>
          </a:p>
          <a:p>
            <a:pPr marL="822960" lvl="1" indent="-457200">
              <a:lnSpc>
                <a:spcPts val="2100"/>
              </a:lnSpc>
              <a:buFont typeface="+mj-lt"/>
              <a:buAutoNum type="alphaLcParenR"/>
            </a:pPr>
            <a:r>
              <a:rPr lang="en-US" sz="2200" dirty="0" smtClean="0"/>
              <a:t>Important to understand what is said to be in agreement                 (I Cor. 14:13-17)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Pray in the name of Jesus Christ</a:t>
            </a:r>
          </a:p>
          <a:p>
            <a:pPr marL="822960" lvl="1" indent="-457200">
              <a:lnSpc>
                <a:spcPts val="2100"/>
              </a:lnSpc>
              <a:buFont typeface="+mj-lt"/>
              <a:buAutoNum type="alphaLcParenR"/>
            </a:pPr>
            <a:r>
              <a:rPr lang="en-US" sz="2200" dirty="0" smtClean="0"/>
              <a:t>Jesus has given us authorization to approach the throne of God</a:t>
            </a:r>
          </a:p>
          <a:p>
            <a:pPr marL="822960" lvl="1" indent="-457200">
              <a:lnSpc>
                <a:spcPts val="2100"/>
              </a:lnSpc>
              <a:buFont typeface="+mj-lt"/>
              <a:buAutoNum type="alphaLcParenR"/>
            </a:pPr>
            <a:r>
              <a:rPr lang="en-US" sz="2200" dirty="0" smtClean="0"/>
              <a:t>Do all in the name of the Lord (Col. 3:17)</a:t>
            </a:r>
          </a:p>
          <a:p>
            <a:pPr marL="822960" lvl="1" indent="-457200">
              <a:lnSpc>
                <a:spcPts val="2100"/>
              </a:lnSpc>
              <a:buFont typeface="+mj-lt"/>
              <a:buAutoNum type="alphaLcParenR"/>
            </a:pPr>
            <a:r>
              <a:rPr lang="en-US" sz="2200" dirty="0" smtClean="0"/>
              <a:t>He is our mediator before the Father (I Tim. 2:5)</a:t>
            </a:r>
          </a:p>
          <a:p>
            <a:pPr marL="822960" lvl="1" indent="-457200">
              <a:lnSpc>
                <a:spcPts val="2100"/>
              </a:lnSpc>
              <a:buFont typeface="+mj-lt"/>
              <a:buAutoNum type="alphaLcParenR"/>
            </a:pPr>
            <a:r>
              <a:rPr lang="en-US" sz="2200" dirty="0" smtClean="0"/>
              <a:t>He makes intercessions for us (Rom. 8:34)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Pray according to God’s will</a:t>
            </a:r>
          </a:p>
          <a:p>
            <a:pPr marL="822960" lvl="1" indent="-457200">
              <a:lnSpc>
                <a:spcPts val="2100"/>
              </a:lnSpc>
              <a:buFont typeface="+mj-lt"/>
              <a:buAutoNum type="alphaLcParenR"/>
            </a:pPr>
            <a:r>
              <a:rPr lang="en-US" sz="2200" dirty="0" smtClean="0"/>
              <a:t>Have confidence if prayer is according to His will                          (I John 5:14)</a:t>
            </a:r>
          </a:p>
          <a:p>
            <a:pPr marL="822960" lvl="1" indent="-457200">
              <a:lnSpc>
                <a:spcPts val="2100"/>
              </a:lnSpc>
              <a:buFont typeface="+mj-lt"/>
              <a:buAutoNum type="alphaLcParenR"/>
            </a:pPr>
            <a:r>
              <a:rPr lang="en-US" sz="2200" dirty="0" smtClean="0"/>
              <a:t>Jesus said “</a:t>
            </a:r>
            <a:r>
              <a:rPr lang="en-US" sz="2200" i="1" dirty="0" smtClean="0"/>
              <a:t>not as I will, but as You will”</a:t>
            </a:r>
            <a:r>
              <a:rPr lang="en-US" sz="2200" dirty="0" smtClean="0"/>
              <a:t> (Matt. 26:39)</a:t>
            </a:r>
          </a:p>
          <a:p>
            <a:pPr marL="822960" lvl="1" indent="-457200">
              <a:lnSpc>
                <a:spcPts val="2100"/>
              </a:lnSpc>
              <a:buFont typeface="+mj-lt"/>
              <a:buAutoNum type="alphaLcParenR"/>
            </a:pPr>
            <a:r>
              <a:rPr lang="en-US" sz="2200" dirty="0" smtClean="0"/>
              <a:t>Cannot pray for God to save one if that one is not willing</a:t>
            </a:r>
          </a:p>
          <a:p>
            <a:pPr marL="822960" lvl="1" indent="-457200">
              <a:lnSpc>
                <a:spcPts val="2100"/>
              </a:lnSpc>
              <a:buFont typeface="+mj-lt"/>
              <a:buAutoNum type="alphaLcParenR"/>
            </a:pPr>
            <a:r>
              <a:rPr lang="en-US" sz="2200" dirty="0" smtClean="0"/>
              <a:t>Cannot pray that faith alone saves, God’s word teaches contrary</a:t>
            </a:r>
          </a:p>
          <a:p>
            <a:pPr marL="457200" indent="-457200">
              <a:buFont typeface="+mj-lt"/>
              <a:buAutoNum type="arabicPeriod" startAt="5"/>
            </a:pP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n pray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0"/>
            <a:ext cx="7086600" cy="335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0" y="152400"/>
            <a:ext cx="652679" cy="290040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Prayer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3505200"/>
            <a:ext cx="601959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 Reasons of our prayers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Frequency of our prayers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Attitude of our prayers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Substance of our prayers</a:t>
            </a: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838200"/>
          </a:xfrm>
        </p:spPr>
        <p:txBody>
          <a:bodyPr/>
          <a:lstStyle/>
          <a:p>
            <a:pPr algn="ctr"/>
            <a:r>
              <a:rPr lang="en-US" b="1" u="sng" dirty="0" smtClean="0"/>
              <a:t>WHAT OUR PRAYERS CONSIST OF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763000" cy="5483352"/>
          </a:xfrm>
        </p:spPr>
        <p:txBody>
          <a:bodyPr/>
          <a:lstStyle/>
          <a:p>
            <a:pPr marL="457200" indent="-457200">
              <a:buNone/>
            </a:pPr>
            <a:r>
              <a:rPr lang="en-US" b="1" u="sng" dirty="0" smtClean="0"/>
              <a:t>II Timothy 2:1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Supplications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Strong’s-Petitions; Thayer- seeking and asking, request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Adam Clark- adverting evils of every kind, some kind of destruction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Request for few temptations (Matt. 6:13)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Praying for strength against temptations (Mark 14:38)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Pray for help in time of need (Heb. 4:16)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Pray that our faith not fail (Luke 22:32)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Pray for healing of physical problems (II Cor. 12:7)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Church prayed for Peter’s imprisonment (Acts 12:5)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Pray for good conditions (Matt. 24:20)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838200"/>
          </a:xfrm>
        </p:spPr>
        <p:txBody>
          <a:bodyPr/>
          <a:lstStyle/>
          <a:p>
            <a:pPr algn="ctr"/>
            <a:r>
              <a:rPr lang="en-US" b="1" u="sng" dirty="0" smtClean="0"/>
              <a:t>WHAT OUR PRAYERS CONSIST OF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991600" cy="5715000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US" b="1" u="sng" dirty="0" smtClean="0"/>
              <a:t>II Timothy 2:1</a:t>
            </a:r>
            <a:r>
              <a:rPr lang="en-US" b="1" dirty="0" smtClean="0"/>
              <a:t>   </a:t>
            </a:r>
            <a:r>
              <a:rPr lang="en-US" dirty="0" smtClean="0"/>
              <a:t>1. Supplications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Prayers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Must be different than all inclusive prayer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Clark- prayer for obtaining of good things, contrast to supplications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Request for wisdom (James 1:5)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Delivered from evil (II Thess. 3:1-5)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Request forgiveness of sins (Acts 8:14)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Pray for opportunities to open to teach (Col. 4:2,3)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Pray Lord’s will be done (Matt. 26:39)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Also involves praise to God Almighty (Matt. 6:9,13)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“</a:t>
            </a:r>
            <a:r>
              <a:rPr lang="en-US" sz="2200" i="1" dirty="0" smtClean="0"/>
              <a:t>Yours, O Lord, is the greatness”</a:t>
            </a:r>
            <a:r>
              <a:rPr lang="en-US" sz="2200" dirty="0" smtClean="0"/>
              <a:t> (I Chron. 29:11)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“</a:t>
            </a:r>
            <a:r>
              <a:rPr lang="en-US" sz="2200" i="1" dirty="0" smtClean="0"/>
              <a:t>O Lord my God, You are very great; You are clothed with honor and majesty”</a:t>
            </a:r>
            <a:r>
              <a:rPr lang="en-US" sz="2200" dirty="0" smtClean="0"/>
              <a:t> (Psalm 104:1)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Praise for creating all the earth (Isa. 40:12-14)</a:t>
            </a:r>
          </a:p>
          <a:p>
            <a:pPr marL="822960" lvl="1" indent="-457200">
              <a:buFont typeface="+mj-lt"/>
              <a:buAutoNum type="alphaLcParenR"/>
            </a:pPr>
            <a:endParaRPr lang="en-US" dirty="0" smtClean="0"/>
          </a:p>
          <a:p>
            <a:pPr marL="822960" lvl="1" indent="-457200">
              <a:buFont typeface="+mj-lt"/>
              <a:buAutoNum type="alphaLcParenR"/>
            </a:pPr>
            <a:endParaRPr lang="en-US" dirty="0" smtClean="0"/>
          </a:p>
          <a:p>
            <a:pPr marL="822960" lvl="1" indent="-457200">
              <a:buFont typeface="+mj-lt"/>
              <a:buAutoNum type="alphaLcParenR"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838200"/>
          </a:xfrm>
        </p:spPr>
        <p:txBody>
          <a:bodyPr/>
          <a:lstStyle/>
          <a:p>
            <a:pPr algn="ctr"/>
            <a:r>
              <a:rPr lang="en-US" b="1" u="sng" dirty="0" smtClean="0"/>
              <a:t>WHAT OUR PRAYERS CONSIST OF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534400" cy="57150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b="1" u="sng" dirty="0" smtClean="0"/>
              <a:t>II Timothy 2:1</a:t>
            </a:r>
            <a:r>
              <a:rPr lang="en-US" dirty="0" smtClean="0"/>
              <a:t>   1. Supplications 2. Prayers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Intercessions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Plea to God on behalf of others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Same root word as intercession that Christ makes for us to come to God through salvation (Heb. 7:23)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Many times our pleas/ intercessions are very generic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Strive to be more specific in our prayer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Jesus prayed for Peter specifically (Luke 22:32)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Paul said that he thanked God for the Romans specifically (1:8)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Pray for growth and development  for Philippians (Phil 1:8-9)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Prayed specifically for Colossians (1:9-12)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Pray for sin of others (James 5:16; I John 5:16)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Pray for enemies (Matt. 5:44)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Pray for government (I Tim. 2:2)</a:t>
            </a:r>
          </a:p>
          <a:p>
            <a:pPr marL="822960" lvl="1" indent="-457200">
              <a:lnSpc>
                <a:spcPts val="2300"/>
              </a:lnSpc>
              <a:buFont typeface="+mj-lt"/>
              <a:buAutoNum type="alphaLcParenR"/>
            </a:pPr>
            <a:r>
              <a:rPr lang="en-US" sz="2200" dirty="0" smtClean="0"/>
              <a:t>Pray for spiritual leaders (II Thess. 3:1-2)</a:t>
            </a:r>
          </a:p>
          <a:p>
            <a:pPr marL="822960" lvl="1" indent="-457200">
              <a:buFont typeface="+mj-lt"/>
              <a:buAutoNum type="alphaLcParenR"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838200"/>
          </a:xfrm>
        </p:spPr>
        <p:txBody>
          <a:bodyPr/>
          <a:lstStyle/>
          <a:p>
            <a:pPr algn="ctr"/>
            <a:r>
              <a:rPr lang="en-US" b="1" u="sng" dirty="0" smtClean="0"/>
              <a:t>WHAT OUR PRAYERS CONSIST OF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534400" cy="5867400"/>
          </a:xfrm>
        </p:spPr>
        <p:txBody>
          <a:bodyPr>
            <a:noAutofit/>
          </a:bodyPr>
          <a:lstStyle/>
          <a:p>
            <a:pPr marL="457200" indent="-457200">
              <a:lnSpc>
                <a:spcPts val="2500"/>
              </a:lnSpc>
              <a:buNone/>
            </a:pPr>
            <a:r>
              <a:rPr lang="en-US" b="1" u="sng" dirty="0" smtClean="0"/>
              <a:t>II Timothy 2:1   </a:t>
            </a:r>
            <a:r>
              <a:rPr lang="en-US" dirty="0" smtClean="0"/>
              <a:t>1. Supplications 2. Prayers 3. Intercessions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 startAt="4"/>
            </a:pPr>
            <a:r>
              <a:rPr lang="en-US" dirty="0" smtClean="0"/>
              <a:t>Giving of thanks</a:t>
            </a:r>
          </a:p>
          <a:p>
            <a:pPr marL="822960" lvl="1" indent="-457200">
              <a:lnSpc>
                <a:spcPts val="2000"/>
              </a:lnSpc>
              <a:buFont typeface="+mj-lt"/>
              <a:buAutoNum type="alphaLcParenR"/>
            </a:pPr>
            <a:r>
              <a:rPr lang="en-US" sz="2200" dirty="0" smtClean="0"/>
              <a:t>Expression of thanks giving</a:t>
            </a:r>
          </a:p>
          <a:p>
            <a:pPr marL="822960" lvl="1" indent="-457200">
              <a:lnSpc>
                <a:spcPts val="2200"/>
              </a:lnSpc>
              <a:buFont typeface="+mj-lt"/>
              <a:buAutoNum type="alphaLcParenR"/>
            </a:pPr>
            <a:r>
              <a:rPr lang="en-US" sz="2200" dirty="0" smtClean="0"/>
              <a:t>God’s people have always/should always be a thankful people</a:t>
            </a:r>
          </a:p>
          <a:p>
            <a:pPr marL="822960" lvl="1" indent="-457200">
              <a:lnSpc>
                <a:spcPts val="2200"/>
              </a:lnSpc>
              <a:buFont typeface="+mj-lt"/>
              <a:buAutoNum type="alphaLcParenR"/>
            </a:pPr>
            <a:r>
              <a:rPr lang="en-US" sz="2200" dirty="0" smtClean="0"/>
              <a:t>In everything give thanks (Phil. 4:6)</a:t>
            </a:r>
          </a:p>
          <a:p>
            <a:pPr marL="822960" lvl="1" indent="-457200">
              <a:lnSpc>
                <a:spcPts val="2200"/>
              </a:lnSpc>
              <a:buFont typeface="+mj-lt"/>
              <a:buAutoNum type="alphaLcParenR"/>
            </a:pPr>
            <a:r>
              <a:rPr lang="en-US" sz="2200" dirty="0" smtClean="0"/>
              <a:t>David’s Psalm of thanksgiving (I Chron. 16)</a:t>
            </a:r>
          </a:p>
          <a:p>
            <a:pPr marL="822960" lvl="1" indent="-457200">
              <a:lnSpc>
                <a:spcPts val="2200"/>
              </a:lnSpc>
              <a:buFont typeface="+mj-lt"/>
              <a:buAutoNum type="alphaLcParenR"/>
            </a:pPr>
            <a:r>
              <a:rPr lang="en-US" sz="2200" dirty="0" smtClean="0"/>
              <a:t>Whole Psalm devoted to thanksgiving (Psalm 107)</a:t>
            </a:r>
          </a:p>
          <a:p>
            <a:pPr marL="822960" lvl="1" indent="-457200">
              <a:lnSpc>
                <a:spcPts val="2200"/>
              </a:lnSpc>
              <a:buFont typeface="+mj-lt"/>
              <a:buAutoNum type="alphaLcParenR"/>
            </a:pPr>
            <a:r>
              <a:rPr lang="en-US" sz="2200" dirty="0" smtClean="0"/>
              <a:t>Thankful for:</a:t>
            </a:r>
          </a:p>
          <a:p>
            <a:pPr marL="1097280" lvl="2" indent="-457200">
              <a:lnSpc>
                <a:spcPts val="2200"/>
              </a:lnSpc>
              <a:buFont typeface="Arial" pitchFamily="34" charset="0"/>
              <a:buChar char="•"/>
            </a:pPr>
            <a:r>
              <a:rPr lang="en-US" sz="2100" dirty="0" smtClean="0"/>
              <a:t>Spiritual blessings</a:t>
            </a:r>
          </a:p>
          <a:p>
            <a:pPr marL="1097280" lvl="2" indent="-457200">
              <a:lnSpc>
                <a:spcPts val="2200"/>
              </a:lnSpc>
              <a:buFont typeface="Arial" pitchFamily="34" charset="0"/>
              <a:buChar char="•"/>
            </a:pPr>
            <a:r>
              <a:rPr lang="en-US" sz="2100" dirty="0" smtClean="0"/>
              <a:t>Health</a:t>
            </a:r>
          </a:p>
          <a:p>
            <a:pPr marL="1097280" lvl="2" indent="-457200">
              <a:lnSpc>
                <a:spcPts val="2200"/>
              </a:lnSpc>
              <a:buFont typeface="Arial" pitchFamily="34" charset="0"/>
              <a:buChar char="•"/>
            </a:pPr>
            <a:r>
              <a:rPr lang="en-US" sz="2100" dirty="0" smtClean="0"/>
              <a:t>Physical blessings</a:t>
            </a:r>
          </a:p>
          <a:p>
            <a:pPr marL="1097280" lvl="2" indent="-457200">
              <a:lnSpc>
                <a:spcPts val="2200"/>
              </a:lnSpc>
              <a:buFont typeface="Arial" pitchFamily="34" charset="0"/>
              <a:buChar char="•"/>
            </a:pPr>
            <a:r>
              <a:rPr lang="en-US" sz="2100" dirty="0" smtClean="0"/>
              <a:t>Jesus sacrifice</a:t>
            </a:r>
          </a:p>
          <a:p>
            <a:pPr marL="1097280" lvl="2" indent="-457200">
              <a:lnSpc>
                <a:spcPts val="2200"/>
              </a:lnSpc>
              <a:buFont typeface="Arial" pitchFamily="34" charset="0"/>
              <a:buChar char="•"/>
            </a:pPr>
            <a:r>
              <a:rPr lang="en-US" sz="2100" dirty="0" smtClean="0"/>
              <a:t>God’s mercy </a:t>
            </a:r>
          </a:p>
          <a:p>
            <a:pPr marL="1097280" lvl="2" indent="-457200">
              <a:lnSpc>
                <a:spcPts val="2200"/>
              </a:lnSpc>
              <a:buFont typeface="Arial" pitchFamily="34" charset="0"/>
              <a:buChar char="•"/>
            </a:pPr>
            <a:r>
              <a:rPr lang="en-US" sz="2100" dirty="0" smtClean="0"/>
              <a:t>Forgiveness of sins </a:t>
            </a:r>
          </a:p>
          <a:p>
            <a:pPr marL="1097280" lvl="2" indent="-457200">
              <a:lnSpc>
                <a:spcPts val="2200"/>
              </a:lnSpc>
              <a:buFont typeface="Arial" pitchFamily="34" charset="0"/>
              <a:buChar char="•"/>
            </a:pPr>
            <a:r>
              <a:rPr lang="en-US" sz="2100" dirty="0" smtClean="0"/>
              <a:t>Mediation of Jesus</a:t>
            </a:r>
          </a:p>
          <a:p>
            <a:pPr marL="1097280" lvl="2" indent="-457200">
              <a:lnSpc>
                <a:spcPts val="2200"/>
              </a:lnSpc>
              <a:buFont typeface="Arial" pitchFamily="34" charset="0"/>
              <a:buChar char="•"/>
            </a:pPr>
            <a:r>
              <a:rPr lang="en-US" sz="2100" dirty="0" smtClean="0"/>
              <a:t>Revelation of God’s Word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n pray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0"/>
            <a:ext cx="7086600" cy="335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0" y="152400"/>
            <a:ext cx="652679" cy="290040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Prayer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3505200"/>
            <a:ext cx="601959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 Reasons of our prayers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Frequency of our prayers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Attitude of our prayers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Substance of our prayers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Hindrances of our prayers</a:t>
            </a: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838200"/>
          </a:xfrm>
        </p:spPr>
        <p:txBody>
          <a:bodyPr/>
          <a:lstStyle/>
          <a:p>
            <a:pPr algn="ctr"/>
            <a:r>
              <a:rPr lang="en-US" b="1" u="sng" dirty="0" smtClean="0"/>
              <a:t>WHAT HINDERS OUR PRAYERS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pPr marL="457200" indent="-457200">
              <a:lnSpc>
                <a:spcPts val="2300"/>
              </a:lnSpc>
              <a:buFont typeface="+mj-lt"/>
              <a:buAutoNum type="arabicPeriod"/>
            </a:pPr>
            <a:r>
              <a:rPr lang="en-US" dirty="0" smtClean="0"/>
              <a:t>Realize our prayers can be hindered (I Pet. 3:7)</a:t>
            </a:r>
          </a:p>
          <a:p>
            <a:pPr marL="457200" indent="-457200">
              <a:lnSpc>
                <a:spcPts val="2300"/>
              </a:lnSpc>
              <a:buFont typeface="+mj-lt"/>
              <a:buAutoNum type="arabicPeriod"/>
            </a:pPr>
            <a:r>
              <a:rPr lang="en-US" dirty="0" smtClean="0"/>
              <a:t>They may not be heard, therefore not answered</a:t>
            </a:r>
          </a:p>
          <a:p>
            <a:pPr marL="457200" indent="-457200">
              <a:lnSpc>
                <a:spcPts val="2300"/>
              </a:lnSpc>
              <a:buFont typeface="+mj-lt"/>
              <a:buAutoNum type="arabicPeriod"/>
            </a:pPr>
            <a:r>
              <a:rPr lang="en-US" dirty="0" smtClean="0"/>
              <a:t>A proud spirit (Matt. 6:5-7)</a:t>
            </a:r>
          </a:p>
          <a:p>
            <a:pPr marL="457200" indent="-457200">
              <a:lnSpc>
                <a:spcPts val="2300"/>
              </a:lnSpc>
              <a:buFont typeface="+mj-lt"/>
              <a:buAutoNum type="arabicPeriod"/>
            </a:pPr>
            <a:r>
              <a:rPr lang="en-US" dirty="0" smtClean="0"/>
              <a:t>An unforgiving spirit (Matt. 6:14,15; 18:22-35)</a:t>
            </a:r>
          </a:p>
          <a:p>
            <a:pPr marL="457200" indent="-457200">
              <a:lnSpc>
                <a:spcPts val="2300"/>
              </a:lnSpc>
              <a:buFont typeface="+mj-lt"/>
              <a:buAutoNum type="arabicPeriod"/>
            </a:pPr>
            <a:r>
              <a:rPr lang="en-US" dirty="0" smtClean="0"/>
              <a:t>Continued sin (John 9:31; Isa. 1:15)</a:t>
            </a:r>
          </a:p>
          <a:p>
            <a:pPr marL="457200" indent="-457200">
              <a:lnSpc>
                <a:spcPts val="2300"/>
              </a:lnSpc>
              <a:buFont typeface="+mj-lt"/>
              <a:buAutoNum type="arabicPeriod"/>
            </a:pPr>
            <a:r>
              <a:rPr lang="en-US" dirty="0" smtClean="0"/>
              <a:t>Ask with wrong motives (James 4:3)</a:t>
            </a:r>
          </a:p>
          <a:p>
            <a:pPr marL="457200" indent="-457200">
              <a:lnSpc>
                <a:spcPts val="2300"/>
              </a:lnSpc>
              <a:buFont typeface="+mj-lt"/>
              <a:buAutoNum type="arabicPeriod"/>
            </a:pPr>
            <a:r>
              <a:rPr lang="en-US" dirty="0" smtClean="0"/>
              <a:t>Ask contrary to God’s will (I John 5:14-15)</a:t>
            </a:r>
          </a:p>
          <a:p>
            <a:pPr marL="457200" indent="-457200">
              <a:lnSpc>
                <a:spcPts val="2300"/>
              </a:lnSpc>
              <a:buFont typeface="+mj-lt"/>
              <a:buAutoNum type="arabicPeriod"/>
            </a:pPr>
            <a:r>
              <a:rPr lang="en-US" dirty="0" smtClean="0"/>
              <a:t>Wandering attention (I Pet. 4:7)</a:t>
            </a:r>
          </a:p>
          <a:p>
            <a:pPr marL="457200" indent="-457200">
              <a:lnSpc>
                <a:spcPts val="2300"/>
              </a:lnSpc>
              <a:buNone/>
            </a:pPr>
            <a:r>
              <a:rPr lang="en-US" dirty="0" smtClean="0"/>
              <a:t>In context:</a:t>
            </a:r>
          </a:p>
          <a:p>
            <a:pPr marL="457200" indent="-457200">
              <a:lnSpc>
                <a:spcPts val="2300"/>
              </a:lnSpc>
              <a:buFont typeface="+mj-lt"/>
              <a:buAutoNum type="arabicPeriod" startAt="8"/>
            </a:pPr>
            <a:r>
              <a:rPr lang="en-US" dirty="0" smtClean="0"/>
              <a:t>Wives not </a:t>
            </a:r>
            <a:r>
              <a:rPr lang="en-US" smtClean="0"/>
              <a:t>being </a:t>
            </a:r>
            <a:r>
              <a:rPr lang="en-US" smtClean="0"/>
              <a:t>submissive </a:t>
            </a:r>
            <a:r>
              <a:rPr lang="en-US" dirty="0" smtClean="0"/>
              <a:t>(v. 5)</a:t>
            </a:r>
          </a:p>
          <a:p>
            <a:pPr marL="457200" indent="-457200">
              <a:lnSpc>
                <a:spcPts val="2300"/>
              </a:lnSpc>
              <a:buFont typeface="+mj-lt"/>
              <a:buAutoNum type="arabicPeriod" startAt="8"/>
            </a:pPr>
            <a:r>
              <a:rPr lang="en-US" dirty="0" smtClean="0"/>
              <a:t>Husbands not dwelling with understanding (v. 7)</a:t>
            </a:r>
          </a:p>
          <a:p>
            <a:pPr marL="457200" indent="-457200">
              <a:lnSpc>
                <a:spcPts val="2300"/>
              </a:lnSpc>
              <a:buFont typeface="+mj-lt"/>
              <a:buAutoNum type="arabicPeriod" startAt="8"/>
            </a:pPr>
            <a:r>
              <a:rPr lang="en-US" dirty="0" smtClean="0"/>
              <a:t>Husbands not giving proper honor/respect to wife as weaker vessel (v. 7)</a:t>
            </a:r>
          </a:p>
          <a:p>
            <a:pPr marL="457200" indent="-457200">
              <a:lnSpc>
                <a:spcPts val="2300"/>
              </a:lnSpc>
              <a:buFont typeface="+mj-lt"/>
              <a:buAutoNum type="arabicPeriod" startAt="8"/>
            </a:pPr>
            <a:r>
              <a:rPr lang="en-US" dirty="0" smtClean="0"/>
              <a:t>Do not even have to go as far as adultery!</a:t>
            </a:r>
          </a:p>
          <a:p>
            <a:pPr marL="457200" indent="-457200">
              <a:buFont typeface="+mj-lt"/>
              <a:buAutoNum type="arabicPeriod" startAt="8"/>
            </a:pPr>
            <a:endParaRPr lang="en-US" dirty="0" smtClean="0"/>
          </a:p>
          <a:p>
            <a:pPr marL="457200" indent="-457200">
              <a:buFont typeface="+mj-lt"/>
              <a:buAutoNum type="arabicPeriod" startAt="8"/>
            </a:pP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724400"/>
            <a:ext cx="4724400" cy="914400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1.</a:t>
            </a:r>
            <a:r>
              <a:rPr lang="en-US" sz="3200" b="1" u="sng" dirty="0" smtClean="0">
                <a:solidFill>
                  <a:schemeClr val="tx1"/>
                </a:solidFill>
              </a:rPr>
              <a:t>“God’s </a:t>
            </a:r>
            <a:r>
              <a:rPr lang="en-US" sz="3200" b="1" u="sng" dirty="0" err="1" smtClean="0">
                <a:solidFill>
                  <a:schemeClr val="tx1"/>
                </a:solidFill>
              </a:rPr>
              <a:t>people,today</a:t>
            </a:r>
            <a:r>
              <a:rPr lang="en-US" sz="3200" b="1" u="sng" dirty="0" smtClean="0">
                <a:solidFill>
                  <a:schemeClr val="tx1"/>
                </a:solidFill>
              </a:rPr>
              <a:t>, are not a praying people as they were   in bible times.”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pic>
        <p:nvPicPr>
          <p:cNvPr id="3" name="Picture 2" descr="Home hail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52400"/>
            <a:ext cx="3505200" cy="3048000"/>
          </a:xfrm>
          <a:prstGeom prst="rect">
            <a:avLst/>
          </a:prstGeom>
        </p:spPr>
      </p:pic>
      <p:pic>
        <p:nvPicPr>
          <p:cNvPr id="5" name="Picture 4" descr="haily minor prophets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52400"/>
            <a:ext cx="3886200" cy="312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24400" y="3581400"/>
            <a:ext cx="45703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2.</a:t>
            </a:r>
            <a:r>
              <a:rPr lang="en-US" sz="3200" b="1" u="sng" dirty="0" smtClean="0"/>
              <a:t> Prayer is so very easy to neglect</a:t>
            </a:r>
          </a:p>
          <a:p>
            <a:r>
              <a:rPr lang="en-US" sz="3200" b="1" u="sng" dirty="0" smtClean="0"/>
              <a:t>because it is a private matter </a:t>
            </a: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63880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3.</a:t>
            </a:r>
            <a:r>
              <a:rPr lang="en-US" sz="3200" b="1" u="sng" dirty="0" smtClean="0"/>
              <a:t> We cannot expect to make it through </a:t>
            </a:r>
          </a:p>
          <a:p>
            <a:r>
              <a:rPr lang="en-US" sz="3200" b="1" u="sng" dirty="0" smtClean="0"/>
              <a:t>race of life without endurance through prayer</a:t>
            </a:r>
            <a:endParaRPr lang="en-US" sz="32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31242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Homer Hailey</a:t>
            </a:r>
            <a:endParaRPr lang="en-US" b="1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n pray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0"/>
            <a:ext cx="7086600" cy="335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0" y="152400"/>
            <a:ext cx="652679" cy="290040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Prayer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3505200"/>
            <a:ext cx="601959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Reasons </a:t>
            </a:r>
            <a:r>
              <a:rPr lang="en-US" sz="2800" b="1" dirty="0" smtClean="0"/>
              <a:t>of our prayers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Frequency of our prayers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Attitude of our prayers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Substance of our prayers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Hindrances of our prayers</a:t>
            </a: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b="1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057400" y="3276600"/>
            <a:ext cx="2514600" cy="685800"/>
          </a:xfrm>
        </p:spPr>
        <p:txBody>
          <a:bodyPr>
            <a:noAutofit/>
          </a:bodyPr>
          <a:lstStyle/>
          <a:p>
            <a:r>
              <a:rPr lang="en-US" sz="3600" u="sng" dirty="0" smtClean="0">
                <a:solidFill>
                  <a:schemeClr val="tx1"/>
                </a:solidFill>
              </a:rPr>
              <a:t>objectives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pic>
        <p:nvPicPr>
          <p:cNvPr id="9" name="Picture 8" descr="man pray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0"/>
            <a:ext cx="7086600" cy="335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0" y="152400"/>
            <a:ext cx="652679" cy="290040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Prayer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3962400"/>
            <a:ext cx="60195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b="1" dirty="0" smtClean="0"/>
              <a:t> Be more committed to prayer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/>
              <a:t>Pray more fervently than before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/>
              <a:t>Pray for more things specifically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057400" y="3276600"/>
            <a:ext cx="2514600" cy="685800"/>
          </a:xfrm>
        </p:spPr>
        <p:txBody>
          <a:bodyPr>
            <a:noAutofit/>
          </a:bodyPr>
          <a:lstStyle/>
          <a:p>
            <a:r>
              <a:rPr lang="en-US" sz="3600" u="sng" dirty="0" smtClean="0">
                <a:solidFill>
                  <a:schemeClr val="tx1"/>
                </a:solidFill>
              </a:rPr>
              <a:t>objectives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pic>
        <p:nvPicPr>
          <p:cNvPr id="9" name="Picture 8" descr="man pray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0"/>
            <a:ext cx="7086600" cy="335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0" y="152400"/>
            <a:ext cx="652679" cy="290040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Prayer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3962400"/>
            <a:ext cx="60195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b="1" dirty="0" smtClean="0"/>
              <a:t> Be more committed to prayer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/>
              <a:t>Pray more fervently than before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/>
              <a:t>Pray for more things specifically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0" y="152400"/>
            <a:ext cx="652679" cy="290040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Prayer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/>
              <a:t>God’s people pray</a:t>
            </a:r>
            <a:endParaRPr lang="en-US" sz="40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915400" cy="57119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Abraham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smtClean="0"/>
              <a:t>For Sodom (Gen. 18:23-33)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smtClean="0"/>
              <a:t>For </a:t>
            </a:r>
            <a:r>
              <a:rPr lang="en-US" sz="2200" dirty="0" err="1" smtClean="0"/>
              <a:t>Abimelech</a:t>
            </a:r>
            <a:r>
              <a:rPr lang="en-US" sz="2200" dirty="0" smtClean="0"/>
              <a:t> to be healed ( Gen 20:17)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Isaac prayed for a wife to conceive (Gen. 25:21)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Jacob prayed for protection from Esau (Gen. 32:9-12)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Moses 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Prayed for grace and guidance (Exod. 33:12,13)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smtClean="0"/>
              <a:t>Prayed for forgiveness for the people </a:t>
            </a:r>
          </a:p>
          <a:p>
            <a:pPr lvl="2">
              <a:buFont typeface="Arial" pitchFamily="34" charset="0"/>
              <a:buChar char="•"/>
            </a:pPr>
            <a:r>
              <a:rPr lang="en-US" sz="2150" dirty="0" smtClean="0"/>
              <a:t>For making the golden calf idol (Exod. 32:9-14; 30-34)</a:t>
            </a:r>
          </a:p>
          <a:p>
            <a:pPr lvl="2">
              <a:buFont typeface="Arial" pitchFamily="34" charset="0"/>
              <a:buChar char="•"/>
            </a:pPr>
            <a:r>
              <a:rPr lang="en-US" sz="2150" dirty="0" smtClean="0"/>
              <a:t>For complaining against God (Num. 21:7-9)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Joshua prayed for the sun to stand still (Josh. 10:12,13)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Hannah, mother of </a:t>
            </a:r>
            <a:r>
              <a:rPr lang="en-US" dirty="0" smtClean="0"/>
              <a:t>Samuel, </a:t>
            </a:r>
            <a:r>
              <a:rPr lang="en-US" dirty="0" smtClean="0"/>
              <a:t>prayed for a son (I Sam. 1:10-13)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0" y="152400"/>
            <a:ext cx="652679" cy="290040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Prayer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/>
              <a:t>God’s people pray</a:t>
            </a:r>
            <a:endParaRPr lang="en-US" sz="40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915400" cy="6096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David</a:t>
            </a:r>
          </a:p>
          <a:p>
            <a:pPr lvl="1">
              <a:lnSpc>
                <a:spcPts val="2300"/>
              </a:lnSpc>
              <a:buFont typeface="Wingdings" pitchFamily="2" charset="2"/>
              <a:buChar char="v"/>
            </a:pPr>
            <a:r>
              <a:rPr lang="en-US" sz="2200" dirty="0" smtClean="0"/>
              <a:t>Prayed for sick child (II Sam. 12:15-17)</a:t>
            </a:r>
          </a:p>
          <a:p>
            <a:pPr lvl="1">
              <a:lnSpc>
                <a:spcPts val="2300"/>
              </a:lnSpc>
              <a:buFont typeface="Wingdings" pitchFamily="2" charset="2"/>
              <a:buChar char="v"/>
            </a:pPr>
            <a:r>
              <a:rPr lang="en-US" sz="2200" dirty="0" smtClean="0"/>
              <a:t>Praised and made request to God through prayer (Psalm 86)</a:t>
            </a:r>
          </a:p>
          <a:p>
            <a:pPr lvl="1">
              <a:lnSpc>
                <a:spcPts val="2300"/>
              </a:lnSpc>
              <a:buFont typeface="Wingdings" pitchFamily="2" charset="2"/>
              <a:buChar char="v"/>
            </a:pPr>
            <a:r>
              <a:rPr lang="en-US" sz="2200" dirty="0" smtClean="0"/>
              <a:t>Prayed often throughout the psalms (39,54,56,60)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Solomon prayed before God as he dedicated the temple              (I Kings 8:23-54)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Elijah prayed that it would not rain (Jam. 5:16-18)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Daniel prayed 3 times a day toward Jerusalem (Dan. 6:10)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Apostle Paul</a:t>
            </a:r>
          </a:p>
          <a:p>
            <a:pPr lvl="1">
              <a:lnSpc>
                <a:spcPts val="2300"/>
              </a:lnSpc>
              <a:buFont typeface="Wingdings" pitchFamily="2" charset="2"/>
              <a:buChar char="v"/>
            </a:pPr>
            <a:r>
              <a:rPr lang="en-US" dirty="0" smtClean="0"/>
              <a:t>Prayed in Prison (Acts 16:25)</a:t>
            </a:r>
          </a:p>
          <a:p>
            <a:pPr lvl="1">
              <a:lnSpc>
                <a:spcPts val="2300"/>
              </a:lnSpc>
              <a:buFont typeface="Wingdings" pitchFamily="2" charset="2"/>
              <a:buChar char="v"/>
            </a:pPr>
            <a:r>
              <a:rPr lang="en-US" dirty="0" smtClean="0"/>
              <a:t>Prayed for </a:t>
            </a:r>
            <a:r>
              <a:rPr lang="en-US" dirty="0" err="1" smtClean="0"/>
              <a:t>Ephesian</a:t>
            </a:r>
            <a:r>
              <a:rPr lang="en-US" dirty="0" smtClean="0"/>
              <a:t> Elders (Acts 20:36)</a:t>
            </a:r>
          </a:p>
          <a:p>
            <a:pPr lvl="1">
              <a:lnSpc>
                <a:spcPts val="2300"/>
              </a:lnSpc>
              <a:buFont typeface="Wingdings" pitchFamily="2" charset="2"/>
              <a:buChar char="v"/>
            </a:pPr>
            <a:r>
              <a:rPr lang="en-US" dirty="0" smtClean="0"/>
              <a:t>Prayed for the Romans (Rom. 1:8-10)</a:t>
            </a:r>
          </a:p>
          <a:p>
            <a:pPr lvl="1">
              <a:lnSpc>
                <a:spcPts val="2300"/>
              </a:lnSpc>
              <a:buFont typeface="Wingdings" pitchFamily="2" charset="2"/>
              <a:buChar char="v"/>
            </a:pPr>
            <a:r>
              <a:rPr lang="en-US" dirty="0" smtClean="0"/>
              <a:t>Prayed for brethren in Corinth (I Cor. 1:4)</a:t>
            </a:r>
          </a:p>
          <a:p>
            <a:pPr lvl="1">
              <a:lnSpc>
                <a:spcPts val="2300"/>
              </a:lnSpc>
              <a:buFont typeface="Wingdings" pitchFamily="2" charset="2"/>
              <a:buChar char="v"/>
            </a:pPr>
            <a:r>
              <a:rPr lang="en-US" dirty="0" smtClean="0"/>
              <a:t>Prayed for his thorn in the flesh (II Cor. 12:7-10)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0" y="152400"/>
            <a:ext cx="652679" cy="290040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Prayer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/>
              <a:t>God’s people pray</a:t>
            </a:r>
            <a:endParaRPr lang="en-US" sz="40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915400" cy="6096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Jesus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Prayed in solitude (Matt. 14:22;Mark 1:35; 6:36; Luke 5:15-16)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Prayed before choosing the 12 apostles (Luke 6:12-16)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Prayed for Peter (Luke 22:31-32)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Prayed while in anguish (John 12:27,28)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Prayed for unity among His people (John 17)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Prayed while in Gethsemane (Matt. 26:36-46)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Prayed while on the cross (Luke 23:34)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n pray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0"/>
            <a:ext cx="7086600" cy="335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0" y="152400"/>
            <a:ext cx="652679" cy="290040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Prayer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3505200"/>
            <a:ext cx="60195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 Reasons of our prayers</a:t>
            </a: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n pray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0"/>
            <a:ext cx="7086600" cy="335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0" y="152400"/>
            <a:ext cx="652679" cy="290040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Prayer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3352800"/>
            <a:ext cx="6934200" cy="3541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600" b="1" u="sng" dirty="0" smtClean="0"/>
              <a:t>What prayer is and is not </a:t>
            </a:r>
          </a:p>
          <a:p>
            <a:pPr>
              <a:lnSpc>
                <a:spcPts val="2300"/>
              </a:lnSpc>
            </a:pPr>
            <a:endParaRPr lang="en-US" sz="2400" b="1" dirty="0" smtClean="0"/>
          </a:p>
          <a:p>
            <a:pPr>
              <a:lnSpc>
                <a:spcPts val="2300"/>
              </a:lnSpc>
            </a:pPr>
            <a:r>
              <a:rPr lang="en-US" sz="2400" b="1" dirty="0" smtClean="0"/>
              <a:t>Prayer is</a:t>
            </a:r>
          </a:p>
          <a:p>
            <a:pPr>
              <a:lnSpc>
                <a:spcPts val="2500"/>
              </a:lnSpc>
              <a:buFont typeface="Arial" pitchFamily="34" charset="0"/>
              <a:buChar char="•"/>
            </a:pPr>
            <a:r>
              <a:rPr lang="en-US" sz="2400" dirty="0" smtClean="0"/>
              <a:t> “my heart’s desire and prayer is that Israel may be saved” (Rom. 10:1)</a:t>
            </a:r>
          </a:p>
          <a:p>
            <a:pPr>
              <a:lnSpc>
                <a:spcPts val="2500"/>
              </a:lnSpc>
              <a:buFont typeface="Arial" pitchFamily="34" charset="0"/>
              <a:buChar char="•"/>
            </a:pPr>
            <a:r>
              <a:rPr lang="en-US" sz="2400" dirty="0" smtClean="0"/>
              <a:t> Our means of speaking to God (Luke 18:10-14;  I Pet 5:6,7)</a:t>
            </a:r>
          </a:p>
          <a:p>
            <a:pPr>
              <a:lnSpc>
                <a:spcPts val="2500"/>
              </a:lnSpc>
            </a:pPr>
            <a:endParaRPr lang="en-US" sz="2400" b="1" dirty="0" smtClean="0"/>
          </a:p>
          <a:p>
            <a:pPr>
              <a:lnSpc>
                <a:spcPts val="2500"/>
              </a:lnSpc>
            </a:pPr>
            <a:r>
              <a:rPr lang="en-US" sz="2400" b="1" dirty="0" smtClean="0"/>
              <a:t>Prayer is not</a:t>
            </a:r>
          </a:p>
          <a:p>
            <a:pPr>
              <a:lnSpc>
                <a:spcPts val="2500"/>
              </a:lnSpc>
              <a:buFont typeface="Arial" pitchFamily="34" charset="0"/>
              <a:buChar char="•"/>
            </a:pPr>
            <a:r>
              <a:rPr lang="en-US" sz="2400" dirty="0" smtClean="0"/>
              <a:t> Passive, requires action on our part</a:t>
            </a:r>
          </a:p>
          <a:p>
            <a:pPr>
              <a:lnSpc>
                <a:spcPts val="2500"/>
              </a:lnSpc>
              <a:buFont typeface="Arial" pitchFamily="34" charset="0"/>
              <a:buChar char="•"/>
            </a:pPr>
            <a:r>
              <a:rPr lang="en-US" sz="2400" dirty="0" smtClean="0"/>
              <a:t> our deserved right, it is a </a:t>
            </a:r>
            <a:r>
              <a:rPr lang="en-US" sz="2400" dirty="0" smtClean="0"/>
              <a:t>privilege(Luke 18:1-14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838200"/>
          </a:xfrm>
        </p:spPr>
        <p:txBody>
          <a:bodyPr/>
          <a:lstStyle/>
          <a:p>
            <a:pPr algn="ctr"/>
            <a:r>
              <a:rPr lang="en-US" b="1" u="sng" dirty="0" smtClean="0"/>
              <a:t>WHY WE PRAY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534400" cy="5715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pray because it is a command 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“pray without ceasing” (I Thess. 5:17)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Constant continual need for prayer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Paul instructed Timothy as such (I Tim. 2:8)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Reason for the parable in Luke 18, pray=faith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Jesus taught His disciples to pray because that’s what they should be doing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pray because God is concerned with our needs and desires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He wants to give us what is best for us (Matt. 7:7-11)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He cares deeply for us (I Pet. 5:7)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sz="2200" dirty="0" smtClean="0"/>
              <a:t>He is not removed from this world (Acts 17:24-28)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2264</TotalTime>
  <Words>2396</Words>
  <Application>Microsoft Office PowerPoint</Application>
  <PresentationFormat>On-screen Show (4:3)</PresentationFormat>
  <Paragraphs>362</Paragraphs>
  <Slides>30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Oriel</vt:lpstr>
      <vt:lpstr>PowerPoint Presentation</vt:lpstr>
      <vt:lpstr>1.“God’s people,today, are not a praying people as they were   in bible times.”</vt:lpstr>
      <vt:lpstr>objectives</vt:lpstr>
      <vt:lpstr>God’s people pray</vt:lpstr>
      <vt:lpstr>God’s people pray</vt:lpstr>
      <vt:lpstr>God’s people pray</vt:lpstr>
      <vt:lpstr>PowerPoint Presentation</vt:lpstr>
      <vt:lpstr>PowerPoint Presentation</vt:lpstr>
      <vt:lpstr>WHY WE PRAY</vt:lpstr>
      <vt:lpstr>WHY WE PRAY</vt:lpstr>
      <vt:lpstr>WHY WE PRAY</vt:lpstr>
      <vt:lpstr>WHY WE PRAY</vt:lpstr>
      <vt:lpstr>THE POWER OF PRAYER</vt:lpstr>
      <vt:lpstr>THE POWER OF PRAYER</vt:lpstr>
      <vt:lpstr>WHY WE PRAY</vt:lpstr>
      <vt:lpstr>PowerPoint Presentation</vt:lpstr>
      <vt:lpstr>HOW OFTEN WE SHOULD PRAY</vt:lpstr>
      <vt:lpstr>PowerPoint Presentation</vt:lpstr>
      <vt:lpstr>HOW WE SHOULD APPROACH PRAYER</vt:lpstr>
      <vt:lpstr>HOW WE SHOULD APPROACH PRAYER</vt:lpstr>
      <vt:lpstr>PowerPoint Presentation</vt:lpstr>
      <vt:lpstr>WHAT OUR PRAYERS CONSIST OF</vt:lpstr>
      <vt:lpstr>WHAT OUR PRAYERS CONSIST OF</vt:lpstr>
      <vt:lpstr>WHAT OUR PRAYERS CONSIST OF</vt:lpstr>
      <vt:lpstr>WHAT OUR PRAYERS CONSIST OF</vt:lpstr>
      <vt:lpstr>PowerPoint Presentation</vt:lpstr>
      <vt:lpstr>WHAT HINDERS OUR PRAYERS</vt:lpstr>
      <vt:lpstr>1.“God’s people,today, are not a praying people as they were   in bible times.”</vt:lpstr>
      <vt:lpstr>PowerPoint Presentation</vt:lpstr>
      <vt:lpstr>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 Angel</dc:creator>
  <cp:lastModifiedBy>OakRidgeChurch</cp:lastModifiedBy>
  <cp:revision>224</cp:revision>
  <dcterms:created xsi:type="dcterms:W3CDTF">2013-06-17T23:08:19Z</dcterms:created>
  <dcterms:modified xsi:type="dcterms:W3CDTF">2013-06-23T16:25:57Z</dcterms:modified>
</cp:coreProperties>
</file>