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83" r:id="rId3"/>
    <p:sldId id="258" r:id="rId4"/>
    <p:sldId id="257" r:id="rId5"/>
    <p:sldId id="261" r:id="rId6"/>
    <p:sldId id="264" r:id="rId7"/>
    <p:sldId id="265" r:id="rId8"/>
    <p:sldId id="277" r:id="rId9"/>
    <p:sldId id="278" r:id="rId10"/>
    <p:sldId id="280" r:id="rId11"/>
    <p:sldId id="289" r:id="rId12"/>
    <p:sldId id="281" r:id="rId13"/>
    <p:sldId id="259" r:id="rId14"/>
    <p:sldId id="285" r:id="rId15"/>
    <p:sldId id="284" r:id="rId16"/>
    <p:sldId id="286" r:id="rId17"/>
    <p:sldId id="287" r:id="rId18"/>
    <p:sldId id="288" r:id="rId19"/>
    <p:sldId id="29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4" autoAdjust="0"/>
    <p:restoredTop sz="94660"/>
  </p:normalViewPr>
  <p:slideViewPr>
    <p:cSldViewPr>
      <p:cViewPr>
        <p:scale>
          <a:sx n="70" d="100"/>
          <a:sy n="70" d="100"/>
        </p:scale>
        <p:origin x="-15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36329D-CBF0-41EC-8C36-BAC7A4619866}"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152506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6329D-CBF0-41EC-8C36-BAC7A4619866}"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49450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6329D-CBF0-41EC-8C36-BAC7A4619866}"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273760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6329D-CBF0-41EC-8C36-BAC7A4619866}"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261679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6329D-CBF0-41EC-8C36-BAC7A4619866}" type="datetimeFigureOut">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249825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36329D-CBF0-41EC-8C36-BAC7A4619866}" type="datetimeFigureOut">
              <a:rPr lang="en-US" smtClean="0"/>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407356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36329D-CBF0-41EC-8C36-BAC7A4619866}" type="datetimeFigureOut">
              <a:rPr lang="en-US" smtClean="0"/>
              <a:t>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18373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36329D-CBF0-41EC-8C36-BAC7A4619866}" type="datetimeFigureOut">
              <a:rPr lang="en-US" smtClean="0"/>
              <a:t>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39343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6329D-CBF0-41EC-8C36-BAC7A4619866}" type="datetimeFigureOut">
              <a:rPr lang="en-US" smtClean="0"/>
              <a:t>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145976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6329D-CBF0-41EC-8C36-BAC7A4619866}" type="datetimeFigureOut">
              <a:rPr lang="en-US" smtClean="0"/>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282202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6329D-CBF0-41EC-8C36-BAC7A4619866}" type="datetimeFigureOut">
              <a:rPr lang="en-US" smtClean="0"/>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28CDE-5E98-4DDD-AF66-1D94AF2EC81F}" type="slidenum">
              <a:rPr lang="en-US" smtClean="0"/>
              <a:t>‹#›</a:t>
            </a:fld>
            <a:endParaRPr lang="en-US"/>
          </a:p>
        </p:txBody>
      </p:sp>
    </p:spTree>
    <p:extLst>
      <p:ext uri="{BB962C8B-B14F-4D97-AF65-F5344CB8AC3E}">
        <p14:creationId xmlns:p14="http://schemas.microsoft.com/office/powerpoint/2010/main" val="267657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6329D-CBF0-41EC-8C36-BAC7A4619866}" type="datetimeFigureOut">
              <a:rPr lang="en-US" smtClean="0"/>
              <a:t>2/2/2013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28CDE-5E98-4DDD-AF66-1D94AF2EC81F}" type="slidenum">
              <a:rPr lang="en-US" smtClean="0"/>
              <a:t>‹#›</a:t>
            </a:fld>
            <a:endParaRPr lang="en-US"/>
          </a:p>
        </p:txBody>
      </p:sp>
    </p:spTree>
    <p:extLst>
      <p:ext uri="{BB962C8B-B14F-4D97-AF65-F5344CB8AC3E}">
        <p14:creationId xmlns:p14="http://schemas.microsoft.com/office/powerpoint/2010/main" val="175434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47057"/>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7" name="TextBox 6"/>
          <p:cNvSpPr txBox="1"/>
          <p:nvPr/>
        </p:nvSpPr>
        <p:spPr>
          <a:xfrm>
            <a:off x="685800" y="1676400"/>
            <a:ext cx="7772400" cy="3970318"/>
          </a:xfrm>
          <a:prstGeom prst="rect">
            <a:avLst/>
          </a:prstGeom>
          <a:noFill/>
        </p:spPr>
        <p:txBody>
          <a:bodyPr wrap="square" rtlCol="0">
            <a:spAutoFit/>
          </a:bodyPr>
          <a:lstStyle/>
          <a:p>
            <a:pPr algn="ctr"/>
            <a:r>
              <a:rPr lang="en-US" sz="2800" dirty="0"/>
              <a:t>A while back Kevin presented </a:t>
            </a:r>
            <a:r>
              <a:rPr lang="en-US" sz="2800" dirty="0" smtClean="0"/>
              <a:t>material </a:t>
            </a:r>
            <a:r>
              <a:rPr lang="en-US" sz="2800" dirty="0"/>
              <a:t>on “Predestination” and “Calvinism”. There are many religious people in the world today who believe that God chooses certain favored ones and blesses them with salvation. If you are not one of the “elected” ones, there is no hope that you will ever obtain salvation. This doctrine also promotes the idea that once you are elected, you can do nothing to fall away from grace and lose your salvation. </a:t>
            </a:r>
            <a:r>
              <a:rPr lang="en-US" sz="2800" dirty="0" smtClean="0"/>
              <a:t> </a:t>
            </a:r>
            <a:endParaRPr lang="en-US" sz="2800" dirty="0"/>
          </a:p>
        </p:txBody>
      </p:sp>
    </p:spTree>
    <p:extLst>
      <p:ext uri="{BB962C8B-B14F-4D97-AF65-F5344CB8AC3E}">
        <p14:creationId xmlns:p14="http://schemas.microsoft.com/office/powerpoint/2010/main" val="820917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19780"/>
            <a:ext cx="9143999" cy="523220"/>
          </a:xfrm>
          <a:prstGeom prst="rect">
            <a:avLst/>
          </a:prstGeom>
          <a:noFill/>
        </p:spPr>
        <p:txBody>
          <a:bodyPr wrap="square" rtlCol="0">
            <a:spAutoFit/>
          </a:bodyPr>
          <a:lstStyle/>
          <a:p>
            <a:pPr algn="ctr"/>
            <a:r>
              <a:rPr lang="en-US" sz="2800" b="1" dirty="0">
                <a:solidFill>
                  <a:srgbClr val="FF0000"/>
                </a:solidFill>
              </a:rPr>
              <a:t>CONDITIONS OF BEING </a:t>
            </a:r>
            <a:r>
              <a:rPr lang="en-US" sz="2800" b="1" dirty="0" smtClean="0">
                <a:solidFill>
                  <a:srgbClr val="FF0000"/>
                </a:solidFill>
              </a:rPr>
              <a:t>ELECTED</a:t>
            </a:r>
            <a:endParaRPr lang="en-US" sz="2800" dirty="0">
              <a:solidFill>
                <a:srgbClr val="FF0000"/>
              </a:solidFill>
            </a:endParaRPr>
          </a:p>
        </p:txBody>
      </p:sp>
      <p:sp>
        <p:nvSpPr>
          <p:cNvPr id="5" name="TextBox 4"/>
          <p:cNvSpPr txBox="1"/>
          <p:nvPr/>
        </p:nvSpPr>
        <p:spPr>
          <a:xfrm>
            <a:off x="685800" y="1771650"/>
            <a:ext cx="7543800" cy="2308324"/>
          </a:xfrm>
          <a:prstGeom prst="rect">
            <a:avLst/>
          </a:prstGeom>
          <a:noFill/>
        </p:spPr>
        <p:txBody>
          <a:bodyPr wrap="square" rtlCol="0">
            <a:spAutoFit/>
          </a:bodyPr>
          <a:lstStyle/>
          <a:p>
            <a:r>
              <a:rPr lang="en-US" sz="2400" dirty="0" smtClean="0"/>
              <a:t>1</a:t>
            </a:r>
            <a:r>
              <a:rPr lang="en-US" sz="2400" dirty="0"/>
              <a:t>. God grants His grace and mercy to those who fear Him (</a:t>
            </a:r>
            <a:r>
              <a:rPr lang="en-US" sz="2400" b="1" dirty="0"/>
              <a:t>Matthew 10:28, Luke 1:50, Revelation 19:5</a:t>
            </a:r>
            <a:r>
              <a:rPr lang="en-US" sz="2400" dirty="0"/>
              <a:t>).</a:t>
            </a:r>
          </a:p>
          <a:p>
            <a:r>
              <a:rPr lang="en-US" sz="2400" dirty="0"/>
              <a:t> </a:t>
            </a:r>
          </a:p>
          <a:p>
            <a:r>
              <a:rPr lang="en-US" sz="2400" dirty="0"/>
              <a:t>2. God shows mercy on those who are chosen by Him. God also tells us He chooses those who are obedient (</a:t>
            </a:r>
            <a:r>
              <a:rPr lang="en-US" sz="2400" b="1" dirty="0"/>
              <a:t>Exodus 20:6, 1 John 5:1-4</a:t>
            </a:r>
            <a:r>
              <a:rPr lang="en-US" sz="2400" dirty="0" smtClean="0"/>
              <a:t>).</a:t>
            </a:r>
            <a:r>
              <a:rPr lang="en-US" sz="2400" dirty="0"/>
              <a:t> </a:t>
            </a:r>
          </a:p>
        </p:txBody>
      </p:sp>
    </p:spTree>
    <p:extLst>
      <p:ext uri="{BB962C8B-B14F-4D97-AF65-F5344CB8AC3E}">
        <p14:creationId xmlns:p14="http://schemas.microsoft.com/office/powerpoint/2010/main" val="747577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129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19780"/>
            <a:ext cx="9143999" cy="523220"/>
          </a:xfrm>
          <a:prstGeom prst="rect">
            <a:avLst/>
          </a:prstGeom>
          <a:noFill/>
        </p:spPr>
        <p:txBody>
          <a:bodyPr wrap="square" rtlCol="0">
            <a:spAutoFit/>
          </a:bodyPr>
          <a:lstStyle/>
          <a:p>
            <a:pPr algn="ctr"/>
            <a:r>
              <a:rPr lang="en-US" sz="2800" b="1" dirty="0">
                <a:solidFill>
                  <a:srgbClr val="FF0000"/>
                </a:solidFill>
              </a:rPr>
              <a:t>CONDITIONS OF BEING </a:t>
            </a:r>
            <a:r>
              <a:rPr lang="en-US" sz="2800" b="1" dirty="0" smtClean="0">
                <a:solidFill>
                  <a:srgbClr val="FF0000"/>
                </a:solidFill>
              </a:rPr>
              <a:t>ELECTED</a:t>
            </a:r>
            <a:endParaRPr lang="en-US" sz="2800" dirty="0">
              <a:solidFill>
                <a:srgbClr val="FF0000"/>
              </a:solidFill>
            </a:endParaRPr>
          </a:p>
        </p:txBody>
      </p:sp>
      <p:sp>
        <p:nvSpPr>
          <p:cNvPr id="4" name="TextBox 3"/>
          <p:cNvSpPr txBox="1"/>
          <p:nvPr/>
        </p:nvSpPr>
        <p:spPr>
          <a:xfrm>
            <a:off x="914399" y="1190767"/>
            <a:ext cx="7315200" cy="4524315"/>
          </a:xfrm>
          <a:prstGeom prst="rect">
            <a:avLst/>
          </a:prstGeom>
          <a:noFill/>
        </p:spPr>
        <p:txBody>
          <a:bodyPr wrap="square" rtlCol="0">
            <a:spAutoFit/>
          </a:bodyPr>
          <a:lstStyle/>
          <a:p>
            <a:r>
              <a:rPr lang="en-US" sz="2400" b="1" dirty="0">
                <a:solidFill>
                  <a:srgbClr val="0000FF"/>
                </a:solidFill>
                <a:latin typeface="Arial" pitchFamily="34" charset="0"/>
                <a:cs typeface="Arial" pitchFamily="34" charset="0"/>
              </a:rPr>
              <a:t>THE ELECT, PREDESTINED, </a:t>
            </a:r>
            <a:r>
              <a:rPr lang="en-US" sz="2400" b="1" dirty="0" smtClean="0">
                <a:solidFill>
                  <a:srgbClr val="0000FF"/>
                </a:solidFill>
                <a:latin typeface="Arial" pitchFamily="34" charset="0"/>
                <a:cs typeface="Arial" pitchFamily="34" charset="0"/>
              </a:rPr>
              <a:t>&amp; </a:t>
            </a:r>
            <a:r>
              <a:rPr lang="en-US" sz="2400" b="1" dirty="0">
                <a:solidFill>
                  <a:srgbClr val="0000FF"/>
                </a:solidFill>
                <a:latin typeface="Arial" pitchFamily="34" charset="0"/>
                <a:cs typeface="Arial" pitchFamily="34" charset="0"/>
              </a:rPr>
              <a:t>ADOPTED ARE THOSE WHO HAVE OBEYED GOD </a:t>
            </a:r>
            <a:r>
              <a:rPr lang="en-US" sz="2400" b="1" dirty="0" smtClean="0">
                <a:solidFill>
                  <a:srgbClr val="0000FF"/>
                </a:solidFill>
                <a:latin typeface="Arial" pitchFamily="34" charset="0"/>
                <a:cs typeface="Arial" pitchFamily="34" charset="0"/>
              </a:rPr>
              <a:t>AND </a:t>
            </a:r>
            <a:r>
              <a:rPr lang="en-US" sz="2400" b="1" dirty="0">
                <a:solidFill>
                  <a:srgbClr val="0000FF"/>
                </a:solidFill>
                <a:latin typeface="Arial" pitchFamily="34" charset="0"/>
                <a:cs typeface="Arial" pitchFamily="34" charset="0"/>
              </a:rPr>
              <a:t>REMAIN </a:t>
            </a:r>
            <a:r>
              <a:rPr lang="en-US" sz="2400" b="1" dirty="0" smtClean="0">
                <a:solidFill>
                  <a:srgbClr val="0000FF"/>
                </a:solidFill>
                <a:latin typeface="Arial" pitchFamily="34" charset="0"/>
                <a:cs typeface="Arial" pitchFamily="34" charset="0"/>
              </a:rPr>
              <a:t>FAITHFUL!</a:t>
            </a:r>
            <a:endParaRPr lang="en-US" sz="2400" dirty="0">
              <a:solidFill>
                <a:srgbClr val="0000FF"/>
              </a:solidFill>
              <a:latin typeface="Arial" pitchFamily="34" charset="0"/>
              <a:cs typeface="Arial" pitchFamily="34" charset="0"/>
            </a:endParaRPr>
          </a:p>
          <a:p>
            <a:r>
              <a:rPr lang="en-US" sz="2400" dirty="0"/>
              <a:t>1. </a:t>
            </a:r>
            <a:r>
              <a:rPr lang="en-US" sz="2400" b="1" dirty="0"/>
              <a:t>Ephesians </a:t>
            </a:r>
            <a:r>
              <a:rPr lang="en-US" sz="2400" b="1" dirty="0" smtClean="0"/>
              <a:t>1:1-14</a:t>
            </a:r>
            <a:r>
              <a:rPr lang="en-US" sz="2400" dirty="0"/>
              <a:t> </a:t>
            </a:r>
          </a:p>
          <a:p>
            <a:r>
              <a:rPr lang="en-US" sz="2400" dirty="0"/>
              <a:t>2. </a:t>
            </a:r>
            <a:r>
              <a:rPr lang="en-US" sz="2400" b="1" dirty="0"/>
              <a:t>Romans </a:t>
            </a:r>
            <a:r>
              <a:rPr lang="en-US" sz="2400" b="1" dirty="0" smtClean="0"/>
              <a:t>8:28-30</a:t>
            </a:r>
            <a:r>
              <a:rPr lang="en-US" sz="2400" dirty="0"/>
              <a:t> </a:t>
            </a:r>
          </a:p>
          <a:p>
            <a:r>
              <a:rPr lang="en-US" sz="2400" dirty="0"/>
              <a:t>3. </a:t>
            </a:r>
            <a:r>
              <a:rPr lang="en-US" sz="2400" b="1" dirty="0"/>
              <a:t>Luke </a:t>
            </a:r>
            <a:r>
              <a:rPr lang="en-US" sz="2400" b="1" dirty="0" smtClean="0"/>
              <a:t>18:7</a:t>
            </a:r>
            <a:r>
              <a:rPr lang="en-US" sz="2400" dirty="0"/>
              <a:t> </a:t>
            </a:r>
          </a:p>
          <a:p>
            <a:r>
              <a:rPr lang="en-US" sz="2400" dirty="0"/>
              <a:t>4. </a:t>
            </a:r>
            <a:r>
              <a:rPr lang="en-US" sz="2400" b="1" dirty="0"/>
              <a:t>Titus </a:t>
            </a:r>
            <a:r>
              <a:rPr lang="en-US" sz="2400" b="1" dirty="0" smtClean="0"/>
              <a:t>1:1</a:t>
            </a:r>
            <a:endParaRPr lang="en-US" sz="2400" dirty="0"/>
          </a:p>
          <a:p>
            <a:r>
              <a:rPr lang="en-US" sz="2400" dirty="0"/>
              <a:t>5. </a:t>
            </a:r>
            <a:r>
              <a:rPr lang="en-US" sz="2400" b="1" dirty="0"/>
              <a:t>Colossians 3:12-17, 1 Thessalonians </a:t>
            </a:r>
            <a:r>
              <a:rPr lang="en-US" sz="2400" b="1" dirty="0" smtClean="0"/>
              <a:t>1:2-7</a:t>
            </a:r>
            <a:r>
              <a:rPr lang="en-US" sz="2400" dirty="0"/>
              <a:t> </a:t>
            </a:r>
          </a:p>
          <a:p>
            <a:r>
              <a:rPr lang="en-US" sz="2400" dirty="0"/>
              <a:t>6. </a:t>
            </a:r>
            <a:r>
              <a:rPr lang="en-US" sz="2400" b="1" dirty="0"/>
              <a:t>1 Peter </a:t>
            </a:r>
            <a:r>
              <a:rPr lang="en-US" sz="2400" b="1" dirty="0" smtClean="0"/>
              <a:t>1:1-2:3</a:t>
            </a:r>
            <a:r>
              <a:rPr lang="en-US" sz="2400" dirty="0"/>
              <a:t> </a:t>
            </a:r>
          </a:p>
          <a:p>
            <a:r>
              <a:rPr lang="en-US" sz="2400" dirty="0"/>
              <a:t>7. </a:t>
            </a:r>
            <a:r>
              <a:rPr lang="en-US" sz="2400" b="1" dirty="0"/>
              <a:t>1 Peter 2:4-17</a:t>
            </a:r>
            <a:r>
              <a:rPr lang="en-US" sz="2400" dirty="0"/>
              <a:t>  </a:t>
            </a:r>
          </a:p>
          <a:p>
            <a:r>
              <a:rPr lang="en-US" sz="2400" dirty="0"/>
              <a:t>8. </a:t>
            </a:r>
            <a:r>
              <a:rPr lang="en-US" sz="2400" b="1" dirty="0"/>
              <a:t>2 Peter 1:5-11</a:t>
            </a:r>
            <a:r>
              <a:rPr lang="en-US" sz="2400" dirty="0"/>
              <a:t>  </a:t>
            </a:r>
          </a:p>
          <a:p>
            <a:r>
              <a:rPr lang="en-US" sz="2400" dirty="0"/>
              <a:t>9. </a:t>
            </a:r>
            <a:r>
              <a:rPr lang="en-US" sz="2400" b="1" dirty="0"/>
              <a:t>2 Thessalonians </a:t>
            </a:r>
            <a:r>
              <a:rPr lang="en-US" sz="2400" b="1" dirty="0" smtClean="0"/>
              <a:t>2:13-14</a:t>
            </a:r>
            <a:r>
              <a:rPr lang="en-US" sz="2400" dirty="0"/>
              <a:t> </a:t>
            </a:r>
          </a:p>
        </p:txBody>
      </p:sp>
    </p:spTree>
    <p:extLst>
      <p:ext uri="{BB962C8B-B14F-4D97-AF65-F5344CB8AC3E}">
        <p14:creationId xmlns:p14="http://schemas.microsoft.com/office/powerpoint/2010/main" val="109549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7" name="TextBox 6"/>
          <p:cNvSpPr txBox="1"/>
          <p:nvPr/>
        </p:nvSpPr>
        <p:spPr>
          <a:xfrm>
            <a:off x="609600" y="1828800"/>
            <a:ext cx="7848600" cy="2677656"/>
          </a:xfrm>
          <a:prstGeom prst="rect">
            <a:avLst/>
          </a:prstGeom>
          <a:noFill/>
        </p:spPr>
        <p:txBody>
          <a:bodyPr wrap="square" rtlCol="0">
            <a:spAutoFit/>
          </a:bodyPr>
          <a:lstStyle/>
          <a:p>
            <a:pPr algn="ctr"/>
            <a:r>
              <a:rPr lang="en-US" sz="2800" dirty="0" smtClean="0"/>
              <a:t>The </a:t>
            </a:r>
            <a:r>
              <a:rPr lang="en-US" sz="2800" dirty="0"/>
              <a:t>apostles were commanded to go into all the world and preach the gospel to every creature </a:t>
            </a:r>
            <a:r>
              <a:rPr lang="en-US" sz="2800" dirty="0" smtClean="0"/>
              <a:t>in </a:t>
            </a:r>
            <a:r>
              <a:rPr lang="en-US" sz="2800" dirty="0"/>
              <a:t>order that people would be saved (or elected</a:t>
            </a:r>
            <a:r>
              <a:rPr lang="en-US" sz="2800" dirty="0"/>
              <a:t>) (</a:t>
            </a:r>
            <a:r>
              <a:rPr lang="en-US" sz="2800" b="1" dirty="0"/>
              <a:t>Matthew 28:18-20, Romans 16:25-26, Colossians 1:5-6</a:t>
            </a:r>
            <a:r>
              <a:rPr lang="en-US" sz="2800" dirty="0" smtClean="0"/>
              <a:t>). </a:t>
            </a:r>
            <a:r>
              <a:rPr lang="en-US" sz="2800" b="1" i="1" dirty="0">
                <a:solidFill>
                  <a:srgbClr val="FF0000"/>
                </a:solidFill>
              </a:rPr>
              <a:t>Why preach if each person does not have control of their decision to be elected</a:t>
            </a:r>
            <a:r>
              <a:rPr lang="en-US" sz="2800" b="1" i="1" dirty="0" smtClean="0">
                <a:solidFill>
                  <a:srgbClr val="FF0000"/>
                </a:solidFill>
              </a:rPr>
              <a:t>? </a:t>
            </a:r>
            <a:endParaRPr lang="en-US" sz="2800" b="1" i="1" dirty="0">
              <a:solidFill>
                <a:srgbClr val="FF0000"/>
              </a:solidFill>
            </a:endParaRPr>
          </a:p>
        </p:txBody>
      </p:sp>
    </p:spTree>
    <p:extLst>
      <p:ext uri="{BB962C8B-B14F-4D97-AF65-F5344CB8AC3E}">
        <p14:creationId xmlns:p14="http://schemas.microsoft.com/office/powerpoint/2010/main" val="2282374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4" name="TextBox 3"/>
          <p:cNvSpPr txBox="1"/>
          <p:nvPr/>
        </p:nvSpPr>
        <p:spPr>
          <a:xfrm>
            <a:off x="685800" y="1828800"/>
            <a:ext cx="7772400" cy="3108543"/>
          </a:xfrm>
          <a:prstGeom prst="rect">
            <a:avLst/>
          </a:prstGeom>
          <a:noFill/>
        </p:spPr>
        <p:txBody>
          <a:bodyPr wrap="square" rtlCol="0">
            <a:spAutoFit/>
          </a:bodyPr>
          <a:lstStyle/>
          <a:p>
            <a:pPr algn="ctr"/>
            <a:r>
              <a:rPr lang="en-US" sz="2800" dirty="0"/>
              <a:t>We are chosen based on whether we obey the Word, the gospel (</a:t>
            </a:r>
            <a:r>
              <a:rPr lang="en-US" sz="2800" b="1" dirty="0"/>
              <a:t>Matthew 7:21-24, James 1:25</a:t>
            </a:r>
            <a:r>
              <a:rPr lang="en-US" sz="2800" dirty="0"/>
              <a:t>)! This does not mean that we earn our salvation. God and Jesus Christ paid that price and nothing we can do will pay for the price of sin. But we can obey and gain access to the grace that is offered to us (</a:t>
            </a:r>
            <a:r>
              <a:rPr lang="en-US" sz="2800" b="1" dirty="0"/>
              <a:t>Romans 5:1-2</a:t>
            </a:r>
            <a:r>
              <a:rPr lang="en-US" sz="2800" dirty="0" smtClean="0"/>
              <a:t>).</a:t>
            </a:r>
            <a:r>
              <a:rPr lang="en-US" sz="2800" dirty="0" smtClean="0"/>
              <a:t> </a:t>
            </a:r>
            <a:endParaRPr lang="en-US" sz="2800" dirty="0"/>
          </a:p>
        </p:txBody>
      </p:sp>
    </p:spTree>
    <p:extLst>
      <p:ext uri="{BB962C8B-B14F-4D97-AF65-F5344CB8AC3E}">
        <p14:creationId xmlns:p14="http://schemas.microsoft.com/office/powerpoint/2010/main" val="1007804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4" name="TextBox 3"/>
          <p:cNvSpPr txBox="1"/>
          <p:nvPr/>
        </p:nvSpPr>
        <p:spPr>
          <a:xfrm>
            <a:off x="793845" y="1752600"/>
            <a:ext cx="7543800" cy="3539430"/>
          </a:xfrm>
          <a:prstGeom prst="rect">
            <a:avLst/>
          </a:prstGeom>
          <a:noFill/>
        </p:spPr>
        <p:txBody>
          <a:bodyPr wrap="square" rtlCol="0">
            <a:spAutoFit/>
          </a:bodyPr>
          <a:lstStyle/>
          <a:p>
            <a:pPr algn="ctr"/>
            <a:r>
              <a:rPr lang="en-US" sz="2800" dirty="0" smtClean="0"/>
              <a:t>Many </a:t>
            </a:r>
            <a:r>
              <a:rPr lang="en-US" sz="2800" dirty="0"/>
              <a:t>religions today, claim that in their group, certain ones are highly favored and have certain privileges that the normal member does not have. Some have special ones who will go to heaven while others stay on earth. Some have certain officers (presidents, apostles, arch bishops, etc.) who have various privileges above the average members. </a:t>
            </a:r>
            <a:endParaRPr lang="en-US" sz="2800" b="1" i="1" dirty="0">
              <a:solidFill>
                <a:srgbClr val="FF0000"/>
              </a:solidFill>
            </a:endParaRPr>
          </a:p>
        </p:txBody>
      </p:sp>
    </p:spTree>
    <p:extLst>
      <p:ext uri="{BB962C8B-B14F-4D97-AF65-F5344CB8AC3E}">
        <p14:creationId xmlns:p14="http://schemas.microsoft.com/office/powerpoint/2010/main" val="804474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5" name="TextBox 4"/>
          <p:cNvSpPr txBox="1"/>
          <p:nvPr/>
        </p:nvSpPr>
        <p:spPr>
          <a:xfrm>
            <a:off x="762000" y="2209800"/>
            <a:ext cx="7543800" cy="1384995"/>
          </a:xfrm>
          <a:prstGeom prst="rect">
            <a:avLst/>
          </a:prstGeom>
          <a:noFill/>
        </p:spPr>
        <p:txBody>
          <a:bodyPr wrap="square" rtlCol="0">
            <a:spAutoFit/>
          </a:bodyPr>
          <a:lstStyle/>
          <a:p>
            <a:pPr algn="ctr"/>
            <a:r>
              <a:rPr lang="en-US" sz="2800" b="1" i="1" dirty="0" smtClean="0">
                <a:solidFill>
                  <a:srgbClr val="FF0000"/>
                </a:solidFill>
              </a:rPr>
              <a:t>In </a:t>
            </a:r>
            <a:r>
              <a:rPr lang="en-US" sz="2800" b="1" i="1" dirty="0">
                <a:solidFill>
                  <a:srgbClr val="FF0000"/>
                </a:solidFill>
              </a:rPr>
              <a:t>Christ’s church there are saints, deacons, and bishops, and they all have the same hope for the same reward – to live eternally in heaven</a:t>
            </a:r>
            <a:r>
              <a:rPr lang="en-US" sz="2800" b="1" i="1" dirty="0" smtClean="0">
                <a:solidFill>
                  <a:srgbClr val="FF0000"/>
                </a:solidFill>
              </a:rPr>
              <a:t>. </a:t>
            </a:r>
            <a:endParaRPr lang="en-US" sz="2800" b="1" i="1" dirty="0">
              <a:solidFill>
                <a:srgbClr val="FF0000"/>
              </a:solidFill>
            </a:endParaRPr>
          </a:p>
        </p:txBody>
      </p:sp>
    </p:spTree>
    <p:extLst>
      <p:ext uri="{BB962C8B-B14F-4D97-AF65-F5344CB8AC3E}">
        <p14:creationId xmlns:p14="http://schemas.microsoft.com/office/powerpoint/2010/main" val="187144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4" name="TextBox 3"/>
          <p:cNvSpPr txBox="1"/>
          <p:nvPr/>
        </p:nvSpPr>
        <p:spPr>
          <a:xfrm>
            <a:off x="533400" y="1981200"/>
            <a:ext cx="8077200" cy="1815882"/>
          </a:xfrm>
          <a:prstGeom prst="rect">
            <a:avLst/>
          </a:prstGeom>
          <a:noFill/>
        </p:spPr>
        <p:txBody>
          <a:bodyPr wrap="square" rtlCol="0">
            <a:spAutoFit/>
          </a:bodyPr>
          <a:lstStyle/>
          <a:p>
            <a:pPr algn="ctr"/>
            <a:r>
              <a:rPr lang="en-US" sz="2800" dirty="0" smtClean="0"/>
              <a:t>God </a:t>
            </a:r>
            <a:r>
              <a:rPr lang="en-US" sz="2800" dirty="0"/>
              <a:t>will save the faithful remnant (</a:t>
            </a:r>
            <a:r>
              <a:rPr lang="en-US" sz="2800" b="1" dirty="0"/>
              <a:t>Romans 9:27, 11:5</a:t>
            </a:r>
            <a:r>
              <a:rPr lang="en-US" sz="2800" dirty="0"/>
              <a:t>). They are the ones who are called, chosen, elected, and are faithful (</a:t>
            </a:r>
            <a:r>
              <a:rPr lang="en-US" sz="2800" b="1" dirty="0"/>
              <a:t>Revelations 17:14</a:t>
            </a:r>
            <a:r>
              <a:rPr lang="en-US" sz="2800" dirty="0"/>
              <a:t>). </a:t>
            </a:r>
            <a:r>
              <a:rPr lang="en-US" sz="2800" b="1" i="1" dirty="0">
                <a:solidFill>
                  <a:srgbClr val="FF0000"/>
                </a:solidFill>
              </a:rPr>
              <a:t>Why not chose to become one of those faithful this morning?</a:t>
            </a:r>
            <a:r>
              <a:rPr lang="en-US" sz="2800" dirty="0"/>
              <a:t> </a:t>
            </a:r>
          </a:p>
        </p:txBody>
      </p:sp>
    </p:spTree>
    <p:extLst>
      <p:ext uri="{BB962C8B-B14F-4D97-AF65-F5344CB8AC3E}">
        <p14:creationId xmlns:p14="http://schemas.microsoft.com/office/powerpoint/2010/main" val="948789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5" name="TextBox 4"/>
          <p:cNvSpPr txBox="1"/>
          <p:nvPr/>
        </p:nvSpPr>
        <p:spPr>
          <a:xfrm>
            <a:off x="609600" y="1905000"/>
            <a:ext cx="7924800" cy="2246769"/>
          </a:xfrm>
          <a:prstGeom prst="rect">
            <a:avLst/>
          </a:prstGeom>
          <a:noFill/>
        </p:spPr>
        <p:txBody>
          <a:bodyPr wrap="square" rtlCol="0">
            <a:spAutoFit/>
          </a:bodyPr>
          <a:lstStyle/>
          <a:p>
            <a:pPr algn="ctr"/>
            <a:r>
              <a:rPr lang="en-US" sz="2800" dirty="0" smtClean="0"/>
              <a:t>There </a:t>
            </a:r>
            <a:r>
              <a:rPr lang="en-US" sz="2800" dirty="0"/>
              <a:t>is only one way to become one of the elect</a:t>
            </a:r>
            <a:r>
              <a:rPr lang="en-US" sz="2800" dirty="0" smtClean="0"/>
              <a:t>.</a:t>
            </a:r>
            <a:endParaRPr lang="en-US" sz="2800" dirty="0"/>
          </a:p>
          <a:p>
            <a:pPr algn="ctr"/>
            <a:r>
              <a:rPr lang="en-US" sz="2800" dirty="0" smtClean="0"/>
              <a:t>That </a:t>
            </a:r>
            <a:r>
              <a:rPr lang="en-US" sz="2800" dirty="0"/>
              <a:t>is by obeying the commands of Jesus. By believing Him, confessing that He is the Son of God, repenting of your sins, and being immersed in the waters of baptism to wash </a:t>
            </a:r>
            <a:r>
              <a:rPr lang="en-US" sz="2800" dirty="0" smtClean="0"/>
              <a:t>away those sins. </a:t>
            </a:r>
          </a:p>
        </p:txBody>
      </p:sp>
    </p:spTree>
    <p:extLst>
      <p:ext uri="{BB962C8B-B14F-4D97-AF65-F5344CB8AC3E}">
        <p14:creationId xmlns:p14="http://schemas.microsoft.com/office/powerpoint/2010/main" val="3239326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5" name="TextBox 4"/>
          <p:cNvSpPr txBox="1"/>
          <p:nvPr/>
        </p:nvSpPr>
        <p:spPr>
          <a:xfrm>
            <a:off x="617561" y="1905000"/>
            <a:ext cx="7924800" cy="1384995"/>
          </a:xfrm>
          <a:prstGeom prst="rect">
            <a:avLst/>
          </a:prstGeom>
          <a:noFill/>
        </p:spPr>
        <p:txBody>
          <a:bodyPr wrap="square" rtlCol="0">
            <a:spAutoFit/>
          </a:bodyPr>
          <a:lstStyle/>
          <a:p>
            <a:pPr algn="ctr"/>
            <a:r>
              <a:rPr lang="en-US" sz="2800" b="1" dirty="0" smtClean="0">
                <a:solidFill>
                  <a:srgbClr val="FF0000"/>
                </a:solidFill>
              </a:rPr>
              <a:t>Then </a:t>
            </a:r>
            <a:r>
              <a:rPr lang="en-US" sz="2800" b="1" dirty="0">
                <a:solidFill>
                  <a:srgbClr val="FF0000"/>
                </a:solidFill>
              </a:rPr>
              <a:t>you become one of the elect; a Christian; a follower of Jesus Christ; one who has the hope of eternal life in Heaven. </a:t>
            </a:r>
          </a:p>
        </p:txBody>
      </p:sp>
    </p:spTree>
    <p:extLst>
      <p:ext uri="{BB962C8B-B14F-4D97-AF65-F5344CB8AC3E}">
        <p14:creationId xmlns:p14="http://schemas.microsoft.com/office/powerpoint/2010/main" val="1596027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47057"/>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4" name="TextBox 3"/>
          <p:cNvSpPr txBox="1"/>
          <p:nvPr/>
        </p:nvSpPr>
        <p:spPr>
          <a:xfrm>
            <a:off x="685800" y="1676400"/>
            <a:ext cx="7772400" cy="3539430"/>
          </a:xfrm>
          <a:prstGeom prst="rect">
            <a:avLst/>
          </a:prstGeom>
          <a:noFill/>
        </p:spPr>
        <p:txBody>
          <a:bodyPr wrap="square" rtlCol="0">
            <a:spAutoFit/>
          </a:bodyPr>
          <a:lstStyle/>
          <a:p>
            <a:pPr algn="ctr"/>
            <a:r>
              <a:rPr lang="en-US" sz="2800" dirty="0"/>
              <a:t>This doctrine is not a doctrine of the Bible and did not come into existence until over 1,500 years after Jesus brought His Gospel to </a:t>
            </a:r>
            <a:r>
              <a:rPr lang="en-US" sz="2800" dirty="0" smtClean="0"/>
              <a:t>man. </a:t>
            </a:r>
            <a:r>
              <a:rPr lang="en-US" sz="2800" dirty="0"/>
              <a:t>Man has brought in many of his own ideas into churches in the 2,000 years since Christ. This was predicted in the Bible and should not be a surprise to those of us who are Christians and </a:t>
            </a:r>
            <a:r>
              <a:rPr lang="en-US" sz="2800" dirty="0" smtClean="0"/>
              <a:t>members </a:t>
            </a:r>
            <a:r>
              <a:rPr lang="en-US" sz="2800" dirty="0"/>
              <a:t>of the church Jesus established (</a:t>
            </a:r>
            <a:r>
              <a:rPr lang="en-US" sz="2800" b="1" dirty="0"/>
              <a:t>2 Peter 2:1-3, 1 John 4:1</a:t>
            </a:r>
            <a:r>
              <a:rPr lang="en-US" sz="2800" dirty="0"/>
              <a:t>).  </a:t>
            </a:r>
          </a:p>
        </p:txBody>
      </p:sp>
    </p:spTree>
    <p:extLst>
      <p:ext uri="{BB962C8B-B14F-4D97-AF65-F5344CB8AC3E}">
        <p14:creationId xmlns:p14="http://schemas.microsoft.com/office/powerpoint/2010/main" val="1015094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all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2150" y="0"/>
            <a:ext cx="5136356" cy="68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6065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all0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81200" y="0"/>
            <a:ext cx="5136356" cy="6850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0238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24" y="685800"/>
            <a:ext cx="9178119"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7" name="TextBox 6"/>
          <p:cNvSpPr txBox="1"/>
          <p:nvPr/>
        </p:nvSpPr>
        <p:spPr>
          <a:xfrm>
            <a:off x="927100" y="1676400"/>
            <a:ext cx="7391400" cy="3108543"/>
          </a:xfrm>
          <a:prstGeom prst="rect">
            <a:avLst/>
          </a:prstGeom>
          <a:noFill/>
        </p:spPr>
        <p:txBody>
          <a:bodyPr wrap="square" rtlCol="0">
            <a:spAutoFit/>
          </a:bodyPr>
          <a:lstStyle/>
          <a:p>
            <a:pPr algn="ctr"/>
            <a:r>
              <a:rPr lang="en-US" sz="2800" dirty="0"/>
              <a:t>This chart stops at 1944. Since that time thousands of manmade denominations and churches have come into our world! </a:t>
            </a:r>
            <a:endParaRPr lang="en-US" sz="2800" dirty="0" smtClean="0"/>
          </a:p>
          <a:p>
            <a:pPr algn="ctr"/>
            <a:endParaRPr lang="en-US" sz="2800" dirty="0"/>
          </a:p>
          <a:p>
            <a:pPr algn="ctr"/>
            <a:r>
              <a:rPr lang="en-US" sz="2800" dirty="0" smtClean="0"/>
              <a:t>This </a:t>
            </a:r>
            <a:r>
              <a:rPr lang="en-US" sz="2800" dirty="0"/>
              <a:t>is not what Christ wants and is contrary to the teachings in His gospel </a:t>
            </a:r>
            <a:endParaRPr lang="en-US" sz="2800" dirty="0" smtClean="0"/>
          </a:p>
          <a:p>
            <a:pPr algn="ctr"/>
            <a:r>
              <a:rPr lang="en-US" sz="2800" dirty="0" smtClean="0"/>
              <a:t>(</a:t>
            </a:r>
            <a:r>
              <a:rPr lang="en-US" sz="2800" b="1" dirty="0"/>
              <a:t>1 Corinthians 1:10-13, </a:t>
            </a:r>
            <a:r>
              <a:rPr lang="en-US" sz="2800" b="1" dirty="0" smtClean="0"/>
              <a:t>Ephesians </a:t>
            </a:r>
            <a:r>
              <a:rPr lang="en-US" sz="2800" b="1" dirty="0"/>
              <a:t>4:1-6</a:t>
            </a:r>
            <a:r>
              <a:rPr lang="en-US" sz="2800" dirty="0"/>
              <a:t>).  </a:t>
            </a:r>
          </a:p>
        </p:txBody>
      </p:sp>
    </p:spTree>
    <p:extLst>
      <p:ext uri="{BB962C8B-B14F-4D97-AF65-F5344CB8AC3E}">
        <p14:creationId xmlns:p14="http://schemas.microsoft.com/office/powerpoint/2010/main" val="2061346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85800"/>
            <a:ext cx="9144000" cy="646331"/>
          </a:xfrm>
          <a:prstGeom prst="rect">
            <a:avLst/>
          </a:prstGeom>
          <a:noFill/>
        </p:spPr>
        <p:txBody>
          <a:bodyPr wrap="square" rtlCol="0">
            <a:spAutoFit/>
          </a:bodyPr>
          <a:lstStyle/>
          <a:p>
            <a:pPr algn="ctr"/>
            <a:r>
              <a:rPr lang="en-US" sz="3600" dirty="0" smtClean="0">
                <a:solidFill>
                  <a:srgbClr val="0000FF"/>
                </a:solidFill>
              </a:rPr>
              <a:t>THE ELECTION OF GOD</a:t>
            </a:r>
            <a:endParaRPr lang="en-US" sz="3600" dirty="0">
              <a:solidFill>
                <a:srgbClr val="0000FF"/>
              </a:solidFill>
            </a:endParaRPr>
          </a:p>
        </p:txBody>
      </p:sp>
      <p:sp>
        <p:nvSpPr>
          <p:cNvPr id="7" name="TextBox 6"/>
          <p:cNvSpPr txBox="1"/>
          <p:nvPr/>
        </p:nvSpPr>
        <p:spPr>
          <a:xfrm>
            <a:off x="685800" y="1828800"/>
            <a:ext cx="7848600" cy="1384995"/>
          </a:xfrm>
          <a:prstGeom prst="rect">
            <a:avLst/>
          </a:prstGeom>
          <a:noFill/>
        </p:spPr>
        <p:txBody>
          <a:bodyPr wrap="square" rtlCol="0">
            <a:spAutoFit/>
          </a:bodyPr>
          <a:lstStyle/>
          <a:p>
            <a:pPr algn="ctr"/>
            <a:r>
              <a:rPr lang="en-US" sz="2800" dirty="0"/>
              <a:t>The New Testament contains many warnings </a:t>
            </a:r>
            <a:r>
              <a:rPr lang="en-US" sz="2800" dirty="0" smtClean="0"/>
              <a:t>for </a:t>
            </a:r>
            <a:r>
              <a:rPr lang="en-US" sz="2800" dirty="0"/>
              <a:t>His elect to remain faithful and diligent to the end </a:t>
            </a:r>
            <a:r>
              <a:rPr lang="en-US" sz="2800" dirty="0" smtClean="0"/>
              <a:t>(</a:t>
            </a:r>
            <a:r>
              <a:rPr lang="en-US" sz="2800" b="1" dirty="0"/>
              <a:t>e.g., </a:t>
            </a:r>
            <a:endParaRPr lang="en-US" sz="2800" b="1" dirty="0" smtClean="0"/>
          </a:p>
          <a:p>
            <a:pPr algn="ctr"/>
            <a:r>
              <a:rPr lang="en-US" sz="2800" b="1" dirty="0" smtClean="0"/>
              <a:t>2 </a:t>
            </a:r>
            <a:r>
              <a:rPr lang="en-US" sz="2800" b="1" dirty="0"/>
              <a:t>Timothy 2:10-19, Hebrews 4:11, 2 Peter 3:17-18</a:t>
            </a:r>
            <a:r>
              <a:rPr lang="en-US" sz="2800" dirty="0" smtClean="0"/>
              <a:t>).</a:t>
            </a:r>
            <a:endParaRPr lang="en-US" sz="2800" dirty="0"/>
          </a:p>
        </p:txBody>
      </p:sp>
    </p:spTree>
    <p:extLst>
      <p:ext uri="{BB962C8B-B14F-4D97-AF65-F5344CB8AC3E}">
        <p14:creationId xmlns:p14="http://schemas.microsoft.com/office/powerpoint/2010/main" val="423569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4349" y="1371600"/>
            <a:ext cx="7924800" cy="4524315"/>
          </a:xfrm>
          <a:prstGeom prst="rect">
            <a:avLst/>
          </a:prstGeom>
          <a:noFill/>
        </p:spPr>
        <p:txBody>
          <a:bodyPr wrap="square" rtlCol="0">
            <a:spAutoFit/>
          </a:bodyPr>
          <a:lstStyle/>
          <a:p>
            <a:r>
              <a:rPr lang="en-US" sz="2400" b="1" u="sng" dirty="0">
                <a:solidFill>
                  <a:srgbClr val="0000FF"/>
                </a:solidFill>
              </a:rPr>
              <a:t>THE NATION OF </a:t>
            </a:r>
            <a:r>
              <a:rPr lang="en-US" sz="2400" b="1" u="sng" dirty="0" smtClean="0">
                <a:solidFill>
                  <a:srgbClr val="0000FF"/>
                </a:solidFill>
              </a:rPr>
              <a:t>ISRAEL</a:t>
            </a:r>
          </a:p>
          <a:p>
            <a:endParaRPr lang="en-US" sz="2400" b="1" u="sng" dirty="0"/>
          </a:p>
          <a:p>
            <a:r>
              <a:rPr lang="en-US" sz="2400" dirty="0"/>
              <a:t>1. Israel had a choice to be saved </a:t>
            </a:r>
            <a:r>
              <a:rPr lang="en-US" sz="2400" dirty="0" smtClean="0"/>
              <a:t>(</a:t>
            </a:r>
            <a:r>
              <a:rPr lang="en-US" sz="2400" b="1" dirty="0" smtClean="0"/>
              <a:t>Acts </a:t>
            </a:r>
            <a:r>
              <a:rPr lang="en-US" sz="2400" b="1" dirty="0"/>
              <a:t>3:22-26</a:t>
            </a:r>
            <a:r>
              <a:rPr lang="en-US" sz="2400" dirty="0"/>
              <a:t>).</a:t>
            </a:r>
          </a:p>
          <a:p>
            <a:endParaRPr lang="en-US" sz="2400" dirty="0" smtClean="0"/>
          </a:p>
          <a:p>
            <a:r>
              <a:rPr lang="en-US" sz="2400" dirty="0" smtClean="0"/>
              <a:t>2</a:t>
            </a:r>
            <a:r>
              <a:rPr lang="en-US" sz="2400" dirty="0"/>
              <a:t>. The adoption, election, and predestination all applied to the </a:t>
            </a:r>
            <a:r>
              <a:rPr lang="en-US" sz="2400" dirty="0" smtClean="0"/>
              <a:t>Jews </a:t>
            </a:r>
            <a:r>
              <a:rPr lang="en-US" sz="2400" dirty="0"/>
              <a:t>(</a:t>
            </a:r>
            <a:r>
              <a:rPr lang="en-US" sz="2400" b="1" dirty="0"/>
              <a:t>John 1:11-13, Romans </a:t>
            </a:r>
            <a:r>
              <a:rPr lang="en-US" sz="2400" b="1" dirty="0" smtClean="0"/>
              <a:t>2:10-11, 9:3-4</a:t>
            </a:r>
            <a:r>
              <a:rPr lang="en-US" sz="2400" dirty="0"/>
              <a:t>). </a:t>
            </a:r>
            <a:r>
              <a:rPr lang="en-US" sz="2400" dirty="0" smtClean="0"/>
              <a:t>However, God </a:t>
            </a:r>
            <a:r>
              <a:rPr lang="en-US" sz="2400" dirty="0"/>
              <a:t>required Belief (</a:t>
            </a:r>
            <a:r>
              <a:rPr lang="en-US" sz="2400" b="1" dirty="0"/>
              <a:t>Romans </a:t>
            </a:r>
            <a:r>
              <a:rPr lang="en-US" sz="2400" b="1" dirty="0" smtClean="0"/>
              <a:t>2:5-9, 9:33-10:1</a:t>
            </a:r>
            <a:r>
              <a:rPr lang="en-US" sz="2400" b="1" dirty="0"/>
              <a:t>, </a:t>
            </a:r>
            <a:r>
              <a:rPr lang="en-US" sz="2400" b="1" dirty="0" smtClean="0"/>
              <a:t>11-12</a:t>
            </a:r>
            <a:r>
              <a:rPr lang="en-US" sz="2400" dirty="0"/>
              <a:t>).</a:t>
            </a:r>
          </a:p>
          <a:p>
            <a:endParaRPr lang="en-US" sz="2400" dirty="0" smtClean="0"/>
          </a:p>
          <a:p>
            <a:r>
              <a:rPr lang="en-US" sz="2400" dirty="0" smtClean="0"/>
              <a:t>3</a:t>
            </a:r>
            <a:r>
              <a:rPr lang="en-US" sz="2400" dirty="0"/>
              <a:t>. The Israelite branch was broken off </a:t>
            </a:r>
            <a:r>
              <a:rPr lang="en-US" sz="2400" dirty="0" smtClean="0"/>
              <a:t>in order that </a:t>
            </a:r>
            <a:r>
              <a:rPr lang="en-US" sz="2400" dirty="0"/>
              <a:t>the Gentiles could be grafted </a:t>
            </a:r>
            <a:r>
              <a:rPr lang="en-US" sz="2400" dirty="0" smtClean="0"/>
              <a:t>in. </a:t>
            </a:r>
            <a:r>
              <a:rPr lang="en-US" sz="2400" dirty="0"/>
              <a:t>God could also graft the Israelites back in again (</a:t>
            </a:r>
            <a:r>
              <a:rPr lang="en-US" sz="2400" b="1" dirty="0"/>
              <a:t>Romans 11:17-24</a:t>
            </a:r>
            <a:r>
              <a:rPr lang="en-US" sz="2400" dirty="0"/>
              <a:t>). Gentiles could also be cut off if they did not continue in His goodness (</a:t>
            </a:r>
            <a:r>
              <a:rPr lang="en-US" sz="2400" b="1" dirty="0"/>
              <a:t>Romans 11:22</a:t>
            </a:r>
            <a:r>
              <a:rPr lang="en-US" sz="2400" dirty="0" smtClean="0"/>
              <a:t>). </a:t>
            </a:r>
            <a:endParaRPr lang="en-US" sz="2400" dirty="0"/>
          </a:p>
        </p:txBody>
      </p:sp>
      <p:sp>
        <p:nvSpPr>
          <p:cNvPr id="2" name="TextBox 1"/>
          <p:cNvSpPr txBox="1"/>
          <p:nvPr/>
        </p:nvSpPr>
        <p:spPr>
          <a:xfrm>
            <a:off x="0" y="619780"/>
            <a:ext cx="9143999" cy="523220"/>
          </a:xfrm>
          <a:prstGeom prst="rect">
            <a:avLst/>
          </a:prstGeom>
          <a:noFill/>
        </p:spPr>
        <p:txBody>
          <a:bodyPr wrap="square" rtlCol="0">
            <a:spAutoFit/>
          </a:bodyPr>
          <a:lstStyle/>
          <a:p>
            <a:pPr algn="ctr"/>
            <a:r>
              <a:rPr lang="en-US" sz="2800" b="1" dirty="0">
                <a:solidFill>
                  <a:srgbClr val="FF0000"/>
                </a:solidFill>
              </a:rPr>
              <a:t>THOSE WHO WERE ELECTED IN THE BIBLE</a:t>
            </a:r>
            <a:endParaRPr lang="en-US" sz="2800" dirty="0">
              <a:solidFill>
                <a:srgbClr val="FF0000"/>
              </a:solidFill>
            </a:endParaRPr>
          </a:p>
        </p:txBody>
      </p:sp>
    </p:spTree>
    <p:extLst>
      <p:ext uri="{BB962C8B-B14F-4D97-AF65-F5344CB8AC3E}">
        <p14:creationId xmlns:p14="http://schemas.microsoft.com/office/powerpoint/2010/main" val="537111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19780"/>
            <a:ext cx="9143999" cy="523220"/>
          </a:xfrm>
          <a:prstGeom prst="rect">
            <a:avLst/>
          </a:prstGeom>
          <a:noFill/>
        </p:spPr>
        <p:txBody>
          <a:bodyPr wrap="square" rtlCol="0">
            <a:spAutoFit/>
          </a:bodyPr>
          <a:lstStyle/>
          <a:p>
            <a:pPr algn="ctr"/>
            <a:r>
              <a:rPr lang="en-US" sz="2800" b="1" dirty="0">
                <a:solidFill>
                  <a:srgbClr val="FF0000"/>
                </a:solidFill>
              </a:rPr>
              <a:t>THOSE WHO WERE ELECTED IN THE BIBLE</a:t>
            </a:r>
            <a:endParaRPr lang="en-US" sz="2800" dirty="0">
              <a:solidFill>
                <a:srgbClr val="FF0000"/>
              </a:solidFill>
            </a:endParaRPr>
          </a:p>
        </p:txBody>
      </p:sp>
      <p:sp>
        <p:nvSpPr>
          <p:cNvPr id="4" name="TextBox 3"/>
          <p:cNvSpPr txBox="1"/>
          <p:nvPr/>
        </p:nvSpPr>
        <p:spPr>
          <a:xfrm>
            <a:off x="533400" y="1524000"/>
            <a:ext cx="7848600" cy="3046988"/>
          </a:xfrm>
          <a:prstGeom prst="rect">
            <a:avLst/>
          </a:prstGeom>
          <a:noFill/>
        </p:spPr>
        <p:txBody>
          <a:bodyPr wrap="square" rtlCol="0">
            <a:spAutoFit/>
          </a:bodyPr>
          <a:lstStyle/>
          <a:p>
            <a:r>
              <a:rPr lang="en-US" sz="2400" b="1" u="sng" dirty="0" smtClean="0">
                <a:solidFill>
                  <a:srgbClr val="0000FF"/>
                </a:solidFill>
              </a:rPr>
              <a:t>THE APOSTLES</a:t>
            </a:r>
          </a:p>
          <a:p>
            <a:endParaRPr lang="en-US" sz="2400" b="1" u="sng" dirty="0"/>
          </a:p>
          <a:p>
            <a:r>
              <a:rPr lang="en-US" sz="2400" dirty="0"/>
              <a:t>1. Chosen by Jesus (</a:t>
            </a:r>
            <a:r>
              <a:rPr lang="en-US" sz="2400" b="1" dirty="0"/>
              <a:t>John 15:16-19, 17:6, Luke 6:13, Acts 1:2-3, 9:15</a:t>
            </a:r>
            <a:r>
              <a:rPr lang="en-US" sz="2400" dirty="0" smtClean="0"/>
              <a:t>): hand-picked </a:t>
            </a:r>
            <a:r>
              <a:rPr lang="en-US" sz="2400" dirty="0"/>
              <a:t>by the Lord.</a:t>
            </a:r>
          </a:p>
          <a:p>
            <a:r>
              <a:rPr lang="en-US" sz="2400" dirty="0"/>
              <a:t> </a:t>
            </a:r>
          </a:p>
          <a:p>
            <a:r>
              <a:rPr lang="en-US" sz="2400" dirty="0"/>
              <a:t>2. Warnings were given that even applied to the Apostles (</a:t>
            </a:r>
            <a:r>
              <a:rPr lang="en-US" sz="2400" b="1" dirty="0"/>
              <a:t>Matthew 20:16, 24:14, 22, 24, 31, Mark 13:20, 22, 27</a:t>
            </a:r>
            <a:r>
              <a:rPr lang="en-US" sz="2400" dirty="0"/>
              <a:t>). Even the Apostles could fall away (i.e., Judas Iscariot</a:t>
            </a:r>
            <a:r>
              <a:rPr lang="en-US" sz="2400" dirty="0" smtClean="0"/>
              <a:t>).</a:t>
            </a:r>
            <a:endParaRPr lang="en-US" sz="2400" dirty="0"/>
          </a:p>
        </p:txBody>
      </p:sp>
    </p:spTree>
    <p:extLst>
      <p:ext uri="{BB962C8B-B14F-4D97-AF65-F5344CB8AC3E}">
        <p14:creationId xmlns:p14="http://schemas.microsoft.com/office/powerpoint/2010/main" val="3260138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19780"/>
            <a:ext cx="9143999" cy="523220"/>
          </a:xfrm>
          <a:prstGeom prst="rect">
            <a:avLst/>
          </a:prstGeom>
          <a:noFill/>
        </p:spPr>
        <p:txBody>
          <a:bodyPr wrap="square" rtlCol="0">
            <a:spAutoFit/>
          </a:bodyPr>
          <a:lstStyle/>
          <a:p>
            <a:pPr algn="ctr"/>
            <a:r>
              <a:rPr lang="en-US" sz="2800" b="1" dirty="0">
                <a:solidFill>
                  <a:srgbClr val="FF0000"/>
                </a:solidFill>
              </a:rPr>
              <a:t>THOSE WHO WERE ELECTED IN THE BIBLE</a:t>
            </a:r>
            <a:endParaRPr lang="en-US" sz="2800" dirty="0">
              <a:solidFill>
                <a:srgbClr val="FF0000"/>
              </a:solidFill>
            </a:endParaRPr>
          </a:p>
        </p:txBody>
      </p:sp>
      <p:sp>
        <p:nvSpPr>
          <p:cNvPr id="4" name="TextBox 3"/>
          <p:cNvSpPr txBox="1"/>
          <p:nvPr/>
        </p:nvSpPr>
        <p:spPr>
          <a:xfrm>
            <a:off x="609600" y="1524000"/>
            <a:ext cx="7620000" cy="3416320"/>
          </a:xfrm>
          <a:prstGeom prst="rect">
            <a:avLst/>
          </a:prstGeom>
          <a:noFill/>
        </p:spPr>
        <p:txBody>
          <a:bodyPr wrap="square" rtlCol="0">
            <a:spAutoFit/>
          </a:bodyPr>
          <a:lstStyle/>
          <a:p>
            <a:r>
              <a:rPr lang="en-US" sz="2400" b="1" u="sng" dirty="0" smtClean="0">
                <a:solidFill>
                  <a:srgbClr val="0000FF"/>
                </a:solidFill>
              </a:rPr>
              <a:t>ALL MANKIND</a:t>
            </a:r>
          </a:p>
          <a:p>
            <a:endParaRPr lang="en-US" sz="2400" b="1" u="sng" dirty="0"/>
          </a:p>
          <a:p>
            <a:r>
              <a:rPr lang="en-US" sz="2400" dirty="0"/>
              <a:t>1. The gospel is for all to come to obedience (</a:t>
            </a:r>
            <a:r>
              <a:rPr lang="en-US" sz="2400" b="1" dirty="0"/>
              <a:t>Acts </a:t>
            </a:r>
            <a:r>
              <a:rPr lang="en-US" sz="2400" b="1" dirty="0" smtClean="0"/>
              <a:t>10:34-35, 17:30-31, </a:t>
            </a:r>
            <a:r>
              <a:rPr lang="en-US" sz="2400" b="1" dirty="0"/>
              <a:t>Romans </a:t>
            </a:r>
            <a:r>
              <a:rPr lang="en-US" sz="2400" b="1" dirty="0" smtClean="0"/>
              <a:t>2:11, 10:13-17</a:t>
            </a:r>
            <a:r>
              <a:rPr lang="en-US" sz="2400" dirty="0"/>
              <a:t>).</a:t>
            </a:r>
          </a:p>
          <a:p>
            <a:r>
              <a:rPr lang="en-US" sz="2400" dirty="0"/>
              <a:t> </a:t>
            </a:r>
          </a:p>
          <a:p>
            <a:r>
              <a:rPr lang="en-US" sz="2400" dirty="0"/>
              <a:t>2. No individual is </a:t>
            </a:r>
            <a:r>
              <a:rPr lang="en-US" sz="2400" dirty="0" smtClean="0"/>
              <a:t>specified </a:t>
            </a:r>
            <a:r>
              <a:rPr lang="en-US" sz="2400" dirty="0"/>
              <a:t>in the election but God wants all to access His grace through faith, that they should walk in His good works </a:t>
            </a:r>
            <a:r>
              <a:rPr lang="en-US" sz="2400" dirty="0" smtClean="0"/>
              <a:t>and not perish (</a:t>
            </a:r>
            <a:r>
              <a:rPr lang="en-US" sz="2400" b="1" dirty="0" smtClean="0"/>
              <a:t>Romans </a:t>
            </a:r>
            <a:r>
              <a:rPr lang="en-US" sz="2400" b="1" dirty="0"/>
              <a:t>5:1-2, Ephesians 2:8-10, 2 Peter 3:9</a:t>
            </a:r>
            <a:r>
              <a:rPr lang="en-US" sz="2400" dirty="0" smtClean="0"/>
              <a:t>).</a:t>
            </a:r>
            <a:endParaRPr lang="en-US" sz="2400" dirty="0"/>
          </a:p>
        </p:txBody>
      </p:sp>
    </p:spTree>
    <p:extLst>
      <p:ext uri="{BB962C8B-B14F-4D97-AF65-F5344CB8AC3E}">
        <p14:creationId xmlns:p14="http://schemas.microsoft.com/office/powerpoint/2010/main" val="2725853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936</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23</cp:revision>
  <dcterms:created xsi:type="dcterms:W3CDTF">2013-01-25T22:41:24Z</dcterms:created>
  <dcterms:modified xsi:type="dcterms:W3CDTF">2013-02-02T12:53:30Z</dcterms:modified>
</cp:coreProperties>
</file>