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1" r:id="rId3"/>
    <p:sldId id="308" r:id="rId4"/>
    <p:sldId id="310" r:id="rId5"/>
    <p:sldId id="313" r:id="rId6"/>
    <p:sldId id="316" r:id="rId7"/>
    <p:sldId id="317" r:id="rId8"/>
    <p:sldId id="318" r:id="rId9"/>
    <p:sldId id="319" r:id="rId10"/>
    <p:sldId id="320" r:id="rId11"/>
    <p:sldId id="321" r:id="rId12"/>
    <p:sldId id="322" r:id="rId13"/>
    <p:sldId id="323" r:id="rId14"/>
    <p:sldId id="324" r:id="rId15"/>
    <p:sldId id="325" r:id="rId16"/>
    <p:sldId id="331" r:id="rId17"/>
    <p:sldId id="327" r:id="rId18"/>
    <p:sldId id="328" r:id="rId19"/>
    <p:sldId id="330" r:id="rId20"/>
    <p:sldId id="309" r:id="rId21"/>
    <p:sldId id="334" r:id="rId22"/>
    <p:sldId id="333" r:id="rId23"/>
    <p:sldId id="33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5" autoAdjust="0"/>
    <p:restoredTop sz="94660"/>
  </p:normalViewPr>
  <p:slideViewPr>
    <p:cSldViewPr>
      <p:cViewPr varScale="1">
        <p:scale>
          <a:sx n="67" d="100"/>
          <a:sy n="67" d="100"/>
        </p:scale>
        <p:origin x="-162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51604B-77D5-4B53-AC68-1AECD2FE22D2}" type="datetimeFigureOut">
              <a:rPr lang="en-US" smtClean="0"/>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238695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1604B-77D5-4B53-AC68-1AECD2FE22D2}" type="datetimeFigureOut">
              <a:rPr lang="en-US" smtClean="0"/>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99161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1604B-77D5-4B53-AC68-1AECD2FE22D2}" type="datetimeFigureOut">
              <a:rPr lang="en-US" smtClean="0"/>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254186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1604B-77D5-4B53-AC68-1AECD2FE22D2}" type="datetimeFigureOut">
              <a:rPr lang="en-US" smtClean="0"/>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39243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51604B-77D5-4B53-AC68-1AECD2FE22D2}" type="datetimeFigureOut">
              <a:rPr lang="en-US" smtClean="0"/>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59048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51604B-77D5-4B53-AC68-1AECD2FE22D2}" type="datetimeFigureOut">
              <a:rPr lang="en-US" smtClean="0"/>
              <a:t>11/16/2013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104912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51604B-77D5-4B53-AC68-1AECD2FE22D2}" type="datetimeFigureOut">
              <a:rPr lang="en-US" smtClean="0"/>
              <a:t>11/16/2013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259979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51604B-77D5-4B53-AC68-1AECD2FE22D2}" type="datetimeFigureOut">
              <a:rPr lang="en-US" smtClean="0"/>
              <a:t>11/16/2013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325296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1604B-77D5-4B53-AC68-1AECD2FE22D2}" type="datetimeFigureOut">
              <a:rPr lang="en-US" smtClean="0"/>
              <a:t>11/16/2013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337881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1604B-77D5-4B53-AC68-1AECD2FE22D2}" type="datetimeFigureOut">
              <a:rPr lang="en-US" smtClean="0"/>
              <a:t>11/16/2013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287547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1604B-77D5-4B53-AC68-1AECD2FE22D2}" type="datetimeFigureOut">
              <a:rPr lang="en-US" smtClean="0"/>
              <a:t>11/16/2013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378911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1604B-77D5-4B53-AC68-1AECD2FE22D2}" type="datetimeFigureOut">
              <a:rPr lang="en-US" smtClean="0"/>
              <a:t>11/16/2013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6AF88-27D9-4ACA-9570-A213EA0CC81A}" type="slidenum">
              <a:rPr lang="en-US" smtClean="0"/>
              <a:t>‹#›</a:t>
            </a:fld>
            <a:endParaRPr lang="en-US"/>
          </a:p>
        </p:txBody>
      </p:sp>
    </p:spTree>
    <p:extLst>
      <p:ext uri="{BB962C8B-B14F-4D97-AF65-F5344CB8AC3E}">
        <p14:creationId xmlns:p14="http://schemas.microsoft.com/office/powerpoint/2010/main" val="2089705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410765"/>
            <a:ext cx="9143999" cy="923330"/>
          </a:xfrm>
          <a:prstGeom prst="rect">
            <a:avLst/>
          </a:prstGeom>
          <a:noFill/>
        </p:spPr>
        <p:txBody>
          <a:bodyPr wrap="square" rtlCol="0">
            <a:spAutoFit/>
          </a:bodyPr>
          <a:lstStyle/>
          <a:p>
            <a:pPr algn="ctr"/>
            <a:r>
              <a:rPr lang="en-US" sz="5400" b="1" dirty="0" smtClean="0">
                <a:solidFill>
                  <a:srgbClr val="FFFF00"/>
                </a:solidFill>
              </a:rPr>
              <a:t>THE LORD IS MY SHEPHERD</a:t>
            </a:r>
            <a:endParaRPr lang="en-US" sz="5400" b="1" dirty="0">
              <a:solidFill>
                <a:srgbClr val="FFFF00"/>
              </a:solidFill>
            </a:endParaRPr>
          </a:p>
        </p:txBody>
      </p:sp>
      <p:sp>
        <p:nvSpPr>
          <p:cNvPr id="3" name="TextBox 2"/>
          <p:cNvSpPr txBox="1"/>
          <p:nvPr/>
        </p:nvSpPr>
        <p:spPr>
          <a:xfrm>
            <a:off x="1" y="1762809"/>
            <a:ext cx="9143999" cy="707886"/>
          </a:xfrm>
          <a:prstGeom prst="rect">
            <a:avLst/>
          </a:prstGeom>
          <a:noFill/>
          <a:effectLst/>
        </p:spPr>
        <p:txBody>
          <a:bodyPr wrap="square" rtlCol="0">
            <a:spAutoFit/>
          </a:bodyPr>
          <a:lstStyle/>
          <a:p>
            <a:pPr algn="ctr"/>
            <a:r>
              <a:rPr lang="en-US" sz="4000" b="1" dirty="0" smtClean="0">
                <a:solidFill>
                  <a:srgbClr val="FFFF00"/>
                </a:solidFill>
                <a:effectLst>
                  <a:outerShdw blurRad="50800" dist="50800" dir="5400000" algn="ctr" rotWithShape="0">
                    <a:schemeClr val="tx1"/>
                  </a:outerShdw>
                </a:effectLst>
              </a:rPr>
              <a:t>PSALM 23 VERSES 1 THROUGH 6</a:t>
            </a:r>
            <a:endParaRPr lang="en-US" sz="4000" b="1" dirty="0">
              <a:solidFill>
                <a:srgbClr val="FFFF00"/>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val="306275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2" y="381000"/>
            <a:ext cx="8201025" cy="5262979"/>
          </a:xfrm>
          <a:prstGeom prst="rect">
            <a:avLst/>
          </a:prstGeom>
          <a:solidFill>
            <a:srgbClr val="92D050"/>
          </a:solidFill>
        </p:spPr>
        <p:txBody>
          <a:bodyPr wrap="square" rtlCol="0">
            <a:spAutoFit/>
          </a:bodyPr>
          <a:lstStyle/>
          <a:p>
            <a:r>
              <a:rPr lang="en-US" sz="2800" b="1" dirty="0" smtClean="0"/>
              <a:t>Psalm 23:5 (NKJV): </a:t>
            </a:r>
            <a:r>
              <a:rPr lang="en-US" sz="2800" b="1" u="sng" dirty="0" smtClean="0"/>
              <a:t>The Lord (our Shepherd) provides for His sheep </a:t>
            </a:r>
            <a:r>
              <a:rPr lang="en-US" sz="2800" b="1" u="sng" dirty="0" smtClean="0"/>
              <a:t>with physical </a:t>
            </a:r>
            <a:r>
              <a:rPr lang="en-US" sz="2800" b="1" u="sng" dirty="0" smtClean="0"/>
              <a:t>&amp; spiritual nourishment!</a:t>
            </a:r>
          </a:p>
          <a:p>
            <a:endParaRPr lang="en-US" sz="2800" b="1" dirty="0" smtClean="0"/>
          </a:p>
          <a:p>
            <a:r>
              <a:rPr lang="en-US" sz="2800" b="1" dirty="0"/>
              <a:t>Psalm 37:25 (NKJV</a:t>
            </a:r>
            <a:r>
              <a:rPr lang="en-US" sz="2800" b="1" dirty="0" smtClean="0"/>
              <a:t>): </a:t>
            </a:r>
            <a:r>
              <a:rPr lang="en-US" sz="2800" dirty="0" smtClean="0"/>
              <a:t>I </a:t>
            </a:r>
            <a:r>
              <a:rPr lang="en-US" sz="2800" dirty="0"/>
              <a:t>have been young, and </a:t>
            </a:r>
            <a:r>
              <a:rPr lang="en-US" sz="2800" i="1" dirty="0"/>
              <a:t>now</a:t>
            </a:r>
            <a:r>
              <a:rPr lang="en-US" sz="2800" dirty="0"/>
              <a:t> am old; Yet I have not seen the righteous forsaken, Nor his descendants begging </a:t>
            </a:r>
            <a:r>
              <a:rPr lang="en-US" sz="2800" dirty="0" smtClean="0"/>
              <a:t>(ESV-for) bread</a:t>
            </a:r>
            <a:r>
              <a:rPr lang="en-US" sz="2800" dirty="0"/>
              <a:t>. </a:t>
            </a:r>
            <a:br>
              <a:rPr lang="en-US" sz="2800" dirty="0"/>
            </a:br>
            <a:endParaRPr lang="en-US" sz="2800" dirty="0"/>
          </a:p>
          <a:p>
            <a:r>
              <a:rPr lang="en-US" sz="2800" b="1" dirty="0"/>
              <a:t>Matthew 6:33-34 (NKJV</a:t>
            </a:r>
            <a:r>
              <a:rPr lang="en-US" sz="2800" b="1" dirty="0" smtClean="0"/>
              <a:t>): </a:t>
            </a:r>
            <a:r>
              <a:rPr lang="en-US" sz="2800" dirty="0" smtClean="0"/>
              <a:t>But </a:t>
            </a:r>
            <a:r>
              <a:rPr lang="en-US" sz="2800" dirty="0"/>
              <a:t>seek first the kingdom of God and His </a:t>
            </a:r>
            <a:r>
              <a:rPr lang="en-US" sz="2800" dirty="0" smtClean="0"/>
              <a:t>righteousness</a:t>
            </a:r>
            <a:r>
              <a:rPr lang="en-US" sz="2800" dirty="0"/>
              <a:t>, and all these things shall be added to you. </a:t>
            </a:r>
            <a:r>
              <a:rPr lang="en-US" sz="2800" dirty="0" smtClean="0"/>
              <a:t>Therefore </a:t>
            </a:r>
            <a:r>
              <a:rPr lang="en-US" sz="2800" dirty="0"/>
              <a:t>do not worry about tomorrow, for tomorrow will worry about its own things. Sufficient for the day </a:t>
            </a:r>
            <a:r>
              <a:rPr lang="en-US" sz="2800" i="1" dirty="0"/>
              <a:t>is</a:t>
            </a:r>
            <a:r>
              <a:rPr lang="en-US" sz="2800" dirty="0"/>
              <a:t> its own trouble. </a:t>
            </a:r>
            <a:endParaRPr lang="en-US" sz="2800" b="1" dirty="0" smtClean="0"/>
          </a:p>
        </p:txBody>
      </p:sp>
    </p:spTree>
    <p:extLst>
      <p:ext uri="{BB962C8B-B14F-4D97-AF65-F5344CB8AC3E}">
        <p14:creationId xmlns:p14="http://schemas.microsoft.com/office/powerpoint/2010/main" val="4277507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2" y="381000"/>
            <a:ext cx="8201025" cy="4832092"/>
          </a:xfrm>
          <a:prstGeom prst="rect">
            <a:avLst/>
          </a:prstGeom>
          <a:solidFill>
            <a:srgbClr val="92D050"/>
          </a:solidFill>
        </p:spPr>
        <p:txBody>
          <a:bodyPr wrap="square" rtlCol="0">
            <a:spAutoFit/>
          </a:bodyPr>
          <a:lstStyle/>
          <a:p>
            <a:r>
              <a:rPr lang="en-US" sz="2800" b="1" dirty="0" smtClean="0"/>
              <a:t>Psalm </a:t>
            </a:r>
            <a:r>
              <a:rPr lang="en-US" sz="2800" b="1" dirty="0"/>
              <a:t>19:7-11 (NKJV</a:t>
            </a:r>
            <a:r>
              <a:rPr lang="en-US" sz="2800" b="1" dirty="0" smtClean="0"/>
              <a:t>): </a:t>
            </a:r>
            <a:r>
              <a:rPr lang="en-US" sz="2800" dirty="0" smtClean="0"/>
              <a:t>The </a:t>
            </a:r>
            <a:r>
              <a:rPr lang="en-US" sz="2800" dirty="0"/>
              <a:t>law of the </a:t>
            </a:r>
            <a:r>
              <a:rPr lang="en-US" sz="2800" cap="small" dirty="0"/>
              <a:t>LORD</a:t>
            </a:r>
            <a:r>
              <a:rPr lang="en-US" sz="2800" dirty="0"/>
              <a:t> </a:t>
            </a:r>
            <a:r>
              <a:rPr lang="en-US" sz="2800" i="1" dirty="0"/>
              <a:t>is</a:t>
            </a:r>
            <a:r>
              <a:rPr lang="en-US" sz="2800" dirty="0"/>
              <a:t> perfect, converting the soul; The testimony of the </a:t>
            </a:r>
            <a:r>
              <a:rPr lang="en-US" sz="2800" cap="small" dirty="0"/>
              <a:t>LORD</a:t>
            </a:r>
            <a:r>
              <a:rPr lang="en-US" sz="2800" dirty="0"/>
              <a:t> </a:t>
            </a:r>
            <a:r>
              <a:rPr lang="en-US" sz="2800" i="1" dirty="0"/>
              <a:t>is</a:t>
            </a:r>
            <a:r>
              <a:rPr lang="en-US" sz="2800" dirty="0"/>
              <a:t> sure, making wise the </a:t>
            </a:r>
            <a:r>
              <a:rPr lang="en-US" sz="2800" dirty="0" smtClean="0"/>
              <a:t>simple; The </a:t>
            </a:r>
            <a:r>
              <a:rPr lang="en-US" sz="2800" dirty="0"/>
              <a:t>statutes of the </a:t>
            </a:r>
            <a:r>
              <a:rPr lang="en-US" sz="2800" cap="small" dirty="0"/>
              <a:t>LORD</a:t>
            </a:r>
            <a:r>
              <a:rPr lang="en-US" sz="2800" dirty="0"/>
              <a:t> </a:t>
            </a:r>
            <a:r>
              <a:rPr lang="en-US" sz="2800" i="1" dirty="0"/>
              <a:t>are</a:t>
            </a:r>
            <a:r>
              <a:rPr lang="en-US" sz="2800" dirty="0"/>
              <a:t> right, rejoicing the heart; The commandment of the </a:t>
            </a:r>
            <a:r>
              <a:rPr lang="en-US" sz="2800" cap="small" dirty="0"/>
              <a:t>LORD</a:t>
            </a:r>
            <a:r>
              <a:rPr lang="en-US" sz="2800" dirty="0"/>
              <a:t> </a:t>
            </a:r>
            <a:r>
              <a:rPr lang="en-US" sz="2800" i="1" dirty="0"/>
              <a:t>is</a:t>
            </a:r>
            <a:r>
              <a:rPr lang="en-US" sz="2800" dirty="0"/>
              <a:t> pure, enlightening the eyes; </a:t>
            </a:r>
            <a:r>
              <a:rPr lang="en-US" sz="2800" dirty="0" smtClean="0"/>
              <a:t>The </a:t>
            </a:r>
            <a:r>
              <a:rPr lang="en-US" sz="2800" dirty="0"/>
              <a:t>fear of the </a:t>
            </a:r>
            <a:r>
              <a:rPr lang="en-US" sz="2800" cap="small" dirty="0"/>
              <a:t>LORD</a:t>
            </a:r>
            <a:r>
              <a:rPr lang="en-US" sz="2800" dirty="0"/>
              <a:t> </a:t>
            </a:r>
            <a:r>
              <a:rPr lang="en-US" sz="2800" i="1" dirty="0"/>
              <a:t>is</a:t>
            </a:r>
            <a:r>
              <a:rPr lang="en-US" sz="2800" dirty="0"/>
              <a:t> clean, enduring forever; The judgments of the </a:t>
            </a:r>
            <a:r>
              <a:rPr lang="en-US" sz="2800" cap="small" dirty="0"/>
              <a:t>LORD</a:t>
            </a:r>
            <a:r>
              <a:rPr lang="en-US" sz="2800" dirty="0"/>
              <a:t> </a:t>
            </a:r>
            <a:r>
              <a:rPr lang="en-US" sz="2800" i="1" dirty="0"/>
              <a:t>are</a:t>
            </a:r>
            <a:r>
              <a:rPr lang="en-US" sz="2800" dirty="0"/>
              <a:t> true </a:t>
            </a:r>
            <a:r>
              <a:rPr lang="en-US" sz="2800" i="1" dirty="0"/>
              <a:t>and</a:t>
            </a:r>
            <a:r>
              <a:rPr lang="en-US" sz="2800" dirty="0"/>
              <a:t> righteous altogether. </a:t>
            </a:r>
            <a:r>
              <a:rPr lang="en-US" sz="2800" dirty="0" smtClean="0"/>
              <a:t>More </a:t>
            </a:r>
            <a:r>
              <a:rPr lang="en-US" sz="2800" dirty="0"/>
              <a:t>to be desired </a:t>
            </a:r>
            <a:r>
              <a:rPr lang="en-US" sz="2800" i="1" dirty="0"/>
              <a:t>are they</a:t>
            </a:r>
            <a:r>
              <a:rPr lang="en-US" sz="2800" dirty="0"/>
              <a:t> than gold, Yea, than much fine gold; Sweeter also than honey and the honeycomb. </a:t>
            </a:r>
            <a:r>
              <a:rPr lang="en-US" sz="2800" dirty="0" smtClean="0"/>
              <a:t>Moreover </a:t>
            </a:r>
            <a:r>
              <a:rPr lang="en-US" sz="2800" dirty="0"/>
              <a:t>by them Your servant is warned, </a:t>
            </a:r>
            <a:r>
              <a:rPr lang="en-US" sz="2800" i="1" dirty="0"/>
              <a:t>And</a:t>
            </a:r>
            <a:r>
              <a:rPr lang="en-US" sz="2800" dirty="0"/>
              <a:t> in keeping them </a:t>
            </a:r>
            <a:r>
              <a:rPr lang="en-US" sz="2800" i="1" dirty="0"/>
              <a:t>there is</a:t>
            </a:r>
            <a:r>
              <a:rPr lang="en-US" sz="2800" dirty="0"/>
              <a:t> great reward. </a:t>
            </a:r>
            <a:endParaRPr lang="en-US" sz="2800" b="1" dirty="0" smtClean="0"/>
          </a:p>
        </p:txBody>
      </p:sp>
    </p:spTree>
    <p:extLst>
      <p:ext uri="{BB962C8B-B14F-4D97-AF65-F5344CB8AC3E}">
        <p14:creationId xmlns:p14="http://schemas.microsoft.com/office/powerpoint/2010/main" val="1322667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2" y="228600"/>
            <a:ext cx="8201025" cy="6124754"/>
          </a:xfrm>
          <a:prstGeom prst="rect">
            <a:avLst/>
          </a:prstGeom>
          <a:solidFill>
            <a:srgbClr val="92D050"/>
          </a:solidFill>
        </p:spPr>
        <p:txBody>
          <a:bodyPr wrap="square" rtlCol="0">
            <a:spAutoFit/>
          </a:bodyPr>
          <a:lstStyle/>
          <a:p>
            <a:r>
              <a:rPr lang="en-US" sz="2800" b="1" dirty="0" smtClean="0"/>
              <a:t>John </a:t>
            </a:r>
            <a:r>
              <a:rPr lang="en-US" sz="2800" b="1" dirty="0"/>
              <a:t>4:10-14 (NKJV</a:t>
            </a:r>
            <a:r>
              <a:rPr lang="en-US" sz="2800" b="1" dirty="0" smtClean="0"/>
              <a:t>):</a:t>
            </a:r>
            <a:r>
              <a:rPr lang="en-US" sz="2800" dirty="0"/>
              <a:t> </a:t>
            </a:r>
            <a:r>
              <a:rPr lang="en-US" sz="2800" dirty="0" smtClean="0"/>
              <a:t>Jesus </a:t>
            </a:r>
            <a:r>
              <a:rPr lang="en-US" sz="2800" dirty="0"/>
              <a:t>answered and said to her, "If you knew the gift of God, and who it is who says to you, 'Give Me a drink,' you would have asked Him, and He would have given you living water</a:t>
            </a:r>
            <a:r>
              <a:rPr lang="en-US" sz="2800" dirty="0" smtClean="0"/>
              <a:t>.“ The </a:t>
            </a:r>
            <a:r>
              <a:rPr lang="en-US" sz="2800" dirty="0"/>
              <a:t>woman said to Him, "Sir, You have nothing to draw with, and the well is deep. Where then do You get that living water? </a:t>
            </a:r>
            <a:r>
              <a:rPr lang="en-US" sz="2800" dirty="0" smtClean="0"/>
              <a:t>Are </a:t>
            </a:r>
            <a:r>
              <a:rPr lang="en-US" sz="2800" dirty="0"/>
              <a:t>You greater than our father Jacob, who gave us the well, and drank from it himself, as well as his sons and his livestock?" </a:t>
            </a:r>
            <a:r>
              <a:rPr lang="en-US" sz="2800" dirty="0" smtClean="0"/>
              <a:t>Jesus </a:t>
            </a:r>
            <a:r>
              <a:rPr lang="en-US" sz="2800" dirty="0"/>
              <a:t>answered and said to her, </a:t>
            </a:r>
            <a:r>
              <a:rPr lang="en-US" sz="2800" u="sng" dirty="0"/>
              <a:t>"Whoever drinks of this water will thirst again, </a:t>
            </a:r>
            <a:r>
              <a:rPr lang="en-US" sz="2800" u="sng" dirty="0" smtClean="0"/>
              <a:t>but </a:t>
            </a:r>
            <a:r>
              <a:rPr lang="en-US" sz="2800" u="sng" dirty="0"/>
              <a:t>whoever drinks of the water that I shall give him will never thirst. But the water that I shall give him will become in him a </a:t>
            </a:r>
            <a:r>
              <a:rPr lang="en-US" sz="2800" u="sng" dirty="0" smtClean="0"/>
              <a:t>fountain (NAS-well) </a:t>
            </a:r>
            <a:r>
              <a:rPr lang="en-US" sz="2800" u="sng" dirty="0"/>
              <a:t>of water springing up into everlasting life</a:t>
            </a:r>
            <a:r>
              <a:rPr lang="en-US" sz="2800" dirty="0" smtClean="0"/>
              <a:t>."</a:t>
            </a:r>
            <a:endParaRPr lang="en-US" sz="2800" b="1" dirty="0" smtClean="0"/>
          </a:p>
        </p:txBody>
      </p:sp>
    </p:spTree>
    <p:extLst>
      <p:ext uri="{BB962C8B-B14F-4D97-AF65-F5344CB8AC3E}">
        <p14:creationId xmlns:p14="http://schemas.microsoft.com/office/powerpoint/2010/main" val="3134464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2" y="228600"/>
            <a:ext cx="8201025" cy="5016758"/>
          </a:xfrm>
          <a:prstGeom prst="rect">
            <a:avLst/>
          </a:prstGeom>
          <a:solidFill>
            <a:srgbClr val="92D050"/>
          </a:solidFill>
        </p:spPr>
        <p:txBody>
          <a:bodyPr wrap="square" rtlCol="0">
            <a:spAutoFit/>
          </a:bodyPr>
          <a:lstStyle/>
          <a:p>
            <a:r>
              <a:rPr lang="en-US" sz="3200" b="1" dirty="0"/>
              <a:t>Revelation 7:15-17 (NKJV</a:t>
            </a:r>
            <a:r>
              <a:rPr lang="en-US" sz="3200" b="1" dirty="0" smtClean="0"/>
              <a:t>): </a:t>
            </a:r>
            <a:r>
              <a:rPr lang="en-US" sz="3200" dirty="0" smtClean="0"/>
              <a:t>Therefore </a:t>
            </a:r>
            <a:r>
              <a:rPr lang="en-US" sz="3200" dirty="0"/>
              <a:t>they are before the throne of God, and serve Him day and night in His temple. And He who sits on the throne will dwell among them. </a:t>
            </a:r>
            <a:r>
              <a:rPr lang="en-US" sz="3200" u="sng" dirty="0" smtClean="0"/>
              <a:t>They </a:t>
            </a:r>
            <a:r>
              <a:rPr lang="en-US" sz="3200" u="sng" dirty="0"/>
              <a:t>shall neither hunger anymore nor thirst anymore; the sun shall not strike them, nor any heat; </a:t>
            </a:r>
            <a:r>
              <a:rPr lang="en-US" sz="3200" u="sng" dirty="0" smtClean="0"/>
              <a:t>for </a:t>
            </a:r>
            <a:r>
              <a:rPr lang="en-US" sz="3200" u="sng" dirty="0"/>
              <a:t>the Lamb who is in the midst of the throne will shepherd them and lead </a:t>
            </a:r>
            <a:r>
              <a:rPr lang="en-US" sz="3200" u="sng" dirty="0" smtClean="0"/>
              <a:t>(ESV-guide) them </a:t>
            </a:r>
            <a:r>
              <a:rPr lang="en-US" sz="3200" u="sng" dirty="0"/>
              <a:t>to living fountains of waters. </a:t>
            </a:r>
            <a:r>
              <a:rPr lang="en-US" sz="3200" dirty="0"/>
              <a:t>And God will wipe away every tear from their eyes</a:t>
            </a:r>
            <a:r>
              <a:rPr lang="en-US" sz="3200" dirty="0" smtClean="0"/>
              <a:t>."</a:t>
            </a:r>
            <a:endParaRPr lang="en-US" sz="3200" b="1" dirty="0" smtClean="0"/>
          </a:p>
        </p:txBody>
      </p:sp>
    </p:spTree>
    <p:extLst>
      <p:ext uri="{BB962C8B-B14F-4D97-AF65-F5344CB8AC3E}">
        <p14:creationId xmlns:p14="http://schemas.microsoft.com/office/powerpoint/2010/main" val="1365293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6" y="762000"/>
            <a:ext cx="8201025" cy="2554545"/>
          </a:xfrm>
          <a:prstGeom prst="rect">
            <a:avLst/>
          </a:prstGeom>
          <a:solidFill>
            <a:srgbClr val="92D050"/>
          </a:solidFill>
        </p:spPr>
        <p:txBody>
          <a:bodyPr wrap="square" rtlCol="0">
            <a:spAutoFit/>
          </a:bodyPr>
          <a:lstStyle/>
          <a:p>
            <a:r>
              <a:rPr lang="en-US" sz="3200" b="1" dirty="0"/>
              <a:t>Psalm </a:t>
            </a:r>
            <a:r>
              <a:rPr lang="en-US" sz="3200" b="1" dirty="0" smtClean="0"/>
              <a:t>23:6a </a:t>
            </a:r>
            <a:r>
              <a:rPr lang="en-US" sz="3200" b="1" dirty="0"/>
              <a:t>(NKJV) </a:t>
            </a:r>
            <a:r>
              <a:rPr lang="en-US" sz="3200" dirty="0"/>
              <a:t/>
            </a:r>
            <a:br>
              <a:rPr lang="en-US" sz="3200" dirty="0"/>
            </a:br>
            <a:r>
              <a:rPr lang="en-US" sz="3200" u="sng" dirty="0" smtClean="0"/>
              <a:t>Surely </a:t>
            </a:r>
            <a:r>
              <a:rPr lang="en-US" sz="3200" u="sng" dirty="0"/>
              <a:t>goodness and mercy </a:t>
            </a:r>
            <a:r>
              <a:rPr lang="en-US" sz="3200" u="sng" dirty="0" smtClean="0"/>
              <a:t>(NIV-love) (NAS-loving kindness) shall </a:t>
            </a:r>
            <a:r>
              <a:rPr lang="en-US" sz="3200" u="sng" dirty="0"/>
              <a:t>follow me All the days of my life</a:t>
            </a:r>
            <a:r>
              <a:rPr lang="en-US" sz="3200" dirty="0"/>
              <a:t>; And I will dwell in the house of the </a:t>
            </a:r>
            <a:r>
              <a:rPr lang="en-US" sz="3200" cap="small" dirty="0"/>
              <a:t>LORD</a:t>
            </a:r>
            <a:r>
              <a:rPr lang="en-US" sz="3200" dirty="0"/>
              <a:t> Forever. </a:t>
            </a:r>
            <a:endParaRPr lang="en-US" sz="3200" dirty="0" smtClean="0"/>
          </a:p>
        </p:txBody>
      </p:sp>
    </p:spTree>
    <p:extLst>
      <p:ext uri="{BB962C8B-B14F-4D97-AF65-F5344CB8AC3E}">
        <p14:creationId xmlns:p14="http://schemas.microsoft.com/office/powerpoint/2010/main" val="3924752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1" y="533400"/>
            <a:ext cx="8201025" cy="5262979"/>
          </a:xfrm>
          <a:prstGeom prst="rect">
            <a:avLst/>
          </a:prstGeom>
          <a:solidFill>
            <a:srgbClr val="92D050"/>
          </a:solidFill>
        </p:spPr>
        <p:txBody>
          <a:bodyPr wrap="square" rtlCol="0">
            <a:spAutoFit/>
          </a:bodyPr>
          <a:lstStyle/>
          <a:p>
            <a:r>
              <a:rPr lang="en-US" sz="2800" b="1" dirty="0"/>
              <a:t>Psalm </a:t>
            </a:r>
            <a:r>
              <a:rPr lang="en-US" sz="2800" b="1" dirty="0" smtClean="0"/>
              <a:t>23:6a </a:t>
            </a:r>
            <a:r>
              <a:rPr lang="en-US" sz="2800" b="1" dirty="0"/>
              <a:t>(NKJV): </a:t>
            </a:r>
            <a:r>
              <a:rPr lang="en-US" sz="2800" b="1" u="sng" dirty="0" smtClean="0"/>
              <a:t>When we follow the Shepherd, our lives will be filled with goodness &amp; mercy.</a:t>
            </a:r>
          </a:p>
          <a:p>
            <a:endParaRPr lang="en-US" sz="2800" b="1" u="sng" dirty="0"/>
          </a:p>
          <a:p>
            <a:r>
              <a:rPr lang="en-US" sz="2800" b="1" dirty="0"/>
              <a:t>Titus 3:4-7 (NKJV</a:t>
            </a:r>
            <a:r>
              <a:rPr lang="en-US" sz="2800" b="1" dirty="0" smtClean="0"/>
              <a:t>): </a:t>
            </a:r>
            <a:r>
              <a:rPr lang="en-US" sz="2800" dirty="0" smtClean="0"/>
              <a:t>But </a:t>
            </a:r>
            <a:r>
              <a:rPr lang="en-US" sz="2800" dirty="0"/>
              <a:t>when the kindness and the love of God our Savior toward man appeared, not by works of righteousness which we have done, </a:t>
            </a:r>
            <a:r>
              <a:rPr lang="en-US" sz="2800" u="sng" dirty="0"/>
              <a:t>but according to His mercy He saved us</a:t>
            </a:r>
            <a:r>
              <a:rPr lang="en-US" sz="2800" dirty="0"/>
              <a:t>, through the washing of regeneration and renewing of the Holy Spirit, whom He poured out on us abundantly through Jesus Christ our Savior, that having been justified by His grace we should become heirs according to the hope of eternal life. </a:t>
            </a:r>
            <a:endParaRPr lang="en-US" sz="2800" b="1" dirty="0"/>
          </a:p>
        </p:txBody>
      </p:sp>
    </p:spTree>
    <p:extLst>
      <p:ext uri="{BB962C8B-B14F-4D97-AF65-F5344CB8AC3E}">
        <p14:creationId xmlns:p14="http://schemas.microsoft.com/office/powerpoint/2010/main" val="2564007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1" y="533400"/>
            <a:ext cx="8201025" cy="4832092"/>
          </a:xfrm>
          <a:prstGeom prst="rect">
            <a:avLst/>
          </a:prstGeom>
          <a:solidFill>
            <a:srgbClr val="92D050"/>
          </a:solidFill>
        </p:spPr>
        <p:txBody>
          <a:bodyPr wrap="square" rtlCol="0">
            <a:spAutoFit/>
          </a:bodyPr>
          <a:lstStyle/>
          <a:p>
            <a:r>
              <a:rPr lang="en-US" sz="2800" b="1" dirty="0" smtClean="0"/>
              <a:t>1 </a:t>
            </a:r>
            <a:r>
              <a:rPr lang="en-US" sz="2800" b="1" dirty="0"/>
              <a:t>Peter 1:3-4 (NKJV): </a:t>
            </a:r>
            <a:r>
              <a:rPr lang="en-US" sz="2800" dirty="0"/>
              <a:t>Blessed </a:t>
            </a:r>
            <a:r>
              <a:rPr lang="en-US" sz="2800" i="1" dirty="0"/>
              <a:t>be</a:t>
            </a:r>
            <a:r>
              <a:rPr lang="en-US" sz="2800" dirty="0"/>
              <a:t> the God and Father of our Lord Jesus Christ, who according to </a:t>
            </a:r>
            <a:r>
              <a:rPr lang="en-US" sz="2800" u="sng" dirty="0"/>
              <a:t>His abundant mercy</a:t>
            </a:r>
            <a:r>
              <a:rPr lang="en-US" sz="2800" dirty="0"/>
              <a:t> has begotten us again to a living hope through the resurrection of Jesus Christ from the dead, to an inheritance incorruptible and undefiled and that does not fade away, reserved in heaven for you, </a:t>
            </a:r>
            <a:endParaRPr lang="en-US" sz="2800" b="1" dirty="0"/>
          </a:p>
          <a:p>
            <a:endParaRPr lang="en-US" sz="2800" b="1" dirty="0" smtClean="0"/>
          </a:p>
          <a:p>
            <a:r>
              <a:rPr lang="en-US" sz="2800" b="1" dirty="0" smtClean="0"/>
              <a:t>Ephesians </a:t>
            </a:r>
            <a:r>
              <a:rPr lang="en-US" sz="2800" b="1" dirty="0"/>
              <a:t>2:4-5 (NKJV</a:t>
            </a:r>
            <a:r>
              <a:rPr lang="en-US" sz="2800" b="1" dirty="0" smtClean="0"/>
              <a:t>): </a:t>
            </a:r>
            <a:r>
              <a:rPr lang="en-US" sz="2800" dirty="0" smtClean="0"/>
              <a:t>But </a:t>
            </a:r>
            <a:r>
              <a:rPr lang="en-US" sz="2800" dirty="0"/>
              <a:t>God, </a:t>
            </a:r>
            <a:r>
              <a:rPr lang="en-US" sz="2800" u="sng" dirty="0"/>
              <a:t>who is rich in mercy</a:t>
            </a:r>
            <a:r>
              <a:rPr lang="en-US" sz="2800" dirty="0"/>
              <a:t>, because of His great love with which He loved us, even when we were dead in trespasses, made us alive together with Christ (by grace you have been saved), </a:t>
            </a:r>
          </a:p>
        </p:txBody>
      </p:sp>
    </p:spTree>
    <p:extLst>
      <p:ext uri="{BB962C8B-B14F-4D97-AF65-F5344CB8AC3E}">
        <p14:creationId xmlns:p14="http://schemas.microsoft.com/office/powerpoint/2010/main" val="3655648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906" y="533400"/>
            <a:ext cx="8201025" cy="5262979"/>
          </a:xfrm>
          <a:prstGeom prst="rect">
            <a:avLst/>
          </a:prstGeom>
          <a:solidFill>
            <a:srgbClr val="92D050"/>
          </a:solidFill>
        </p:spPr>
        <p:txBody>
          <a:bodyPr wrap="square" rtlCol="0">
            <a:spAutoFit/>
          </a:bodyPr>
          <a:lstStyle/>
          <a:p>
            <a:r>
              <a:rPr lang="en-US" sz="2800" b="1" dirty="0" smtClean="0"/>
              <a:t>Ephesians </a:t>
            </a:r>
            <a:r>
              <a:rPr lang="en-US" sz="2800" b="1" dirty="0"/>
              <a:t>5:8-11 (NKJV</a:t>
            </a:r>
            <a:r>
              <a:rPr lang="en-US" sz="2800" b="1" dirty="0" smtClean="0"/>
              <a:t>): </a:t>
            </a:r>
            <a:r>
              <a:rPr lang="en-US" sz="2800" dirty="0" smtClean="0"/>
              <a:t>For </a:t>
            </a:r>
            <a:r>
              <a:rPr lang="en-US" sz="2800" dirty="0"/>
              <a:t>you were once darkness, but now </a:t>
            </a:r>
            <a:r>
              <a:rPr lang="en-US" sz="2800" i="1" dirty="0"/>
              <a:t>you are</a:t>
            </a:r>
            <a:r>
              <a:rPr lang="en-US" sz="2800" dirty="0"/>
              <a:t> light in the Lord. Walk as children of light </a:t>
            </a:r>
            <a:r>
              <a:rPr lang="en-US" sz="2800" dirty="0" smtClean="0"/>
              <a:t>(</a:t>
            </a:r>
            <a:r>
              <a:rPr lang="en-US" sz="2800" dirty="0"/>
              <a:t>for the fruit of the Spirit </a:t>
            </a:r>
            <a:r>
              <a:rPr lang="en-US" sz="2800" i="1" dirty="0"/>
              <a:t>is</a:t>
            </a:r>
            <a:r>
              <a:rPr lang="en-US" sz="2800" dirty="0"/>
              <a:t> in all </a:t>
            </a:r>
            <a:r>
              <a:rPr lang="en-US" sz="2800" u="sng" dirty="0"/>
              <a:t>goodness</a:t>
            </a:r>
            <a:r>
              <a:rPr lang="en-US" sz="2800" dirty="0"/>
              <a:t>, righteousness, and truth), </a:t>
            </a:r>
            <a:r>
              <a:rPr lang="en-US" sz="2800" dirty="0" smtClean="0"/>
              <a:t>finding </a:t>
            </a:r>
            <a:r>
              <a:rPr lang="en-US" sz="2800" dirty="0"/>
              <a:t>out what is acceptable to the Lord. </a:t>
            </a:r>
            <a:r>
              <a:rPr lang="en-US" sz="2800" dirty="0" smtClean="0"/>
              <a:t>And </a:t>
            </a:r>
            <a:r>
              <a:rPr lang="en-US" sz="2800" dirty="0"/>
              <a:t>have no fellowship with the unfruitful works of darkness, but rather expose </a:t>
            </a:r>
            <a:r>
              <a:rPr lang="en-US" sz="2800" i="1" dirty="0"/>
              <a:t>them.</a:t>
            </a:r>
            <a:r>
              <a:rPr lang="en-US" sz="2800" dirty="0"/>
              <a:t> </a:t>
            </a:r>
            <a:endParaRPr lang="en-US" sz="2800" b="1" dirty="0"/>
          </a:p>
          <a:p>
            <a:endParaRPr lang="en-US" sz="2800" b="1" dirty="0" smtClean="0"/>
          </a:p>
          <a:p>
            <a:r>
              <a:rPr lang="en-US" sz="2800" b="1" dirty="0" smtClean="0"/>
              <a:t>James </a:t>
            </a:r>
            <a:r>
              <a:rPr lang="en-US" sz="2800" b="1" dirty="0"/>
              <a:t>3:17 (NKJV): </a:t>
            </a:r>
            <a:r>
              <a:rPr lang="en-US" sz="2800" dirty="0"/>
              <a:t>But the wisdom that is from above is first pure, then peaceable, gentle, willing to yield, </a:t>
            </a:r>
            <a:r>
              <a:rPr lang="en-US" sz="2800" u="sng" dirty="0"/>
              <a:t>full of mercy and good fruits</a:t>
            </a:r>
            <a:r>
              <a:rPr lang="en-US" sz="2800" dirty="0"/>
              <a:t>, without partiality and without hypocrisy. </a:t>
            </a:r>
            <a:endParaRPr lang="en-US" sz="2800" b="1" dirty="0" smtClean="0"/>
          </a:p>
        </p:txBody>
      </p:sp>
    </p:spTree>
    <p:extLst>
      <p:ext uri="{BB962C8B-B14F-4D97-AF65-F5344CB8AC3E}">
        <p14:creationId xmlns:p14="http://schemas.microsoft.com/office/powerpoint/2010/main" val="608068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6" y="762000"/>
            <a:ext cx="8201025" cy="2554545"/>
          </a:xfrm>
          <a:prstGeom prst="rect">
            <a:avLst/>
          </a:prstGeom>
          <a:solidFill>
            <a:srgbClr val="92D050"/>
          </a:solidFill>
        </p:spPr>
        <p:txBody>
          <a:bodyPr wrap="square" rtlCol="0">
            <a:spAutoFit/>
          </a:bodyPr>
          <a:lstStyle/>
          <a:p>
            <a:r>
              <a:rPr lang="en-US" sz="3200" b="1" dirty="0"/>
              <a:t>Psalm </a:t>
            </a:r>
            <a:r>
              <a:rPr lang="en-US" sz="3200" b="1" dirty="0" smtClean="0"/>
              <a:t>23:6b </a:t>
            </a:r>
            <a:r>
              <a:rPr lang="en-US" sz="3200" b="1" dirty="0"/>
              <a:t>(NKJV) </a:t>
            </a:r>
            <a:r>
              <a:rPr lang="en-US" sz="3200" dirty="0"/>
              <a:t/>
            </a:r>
            <a:br>
              <a:rPr lang="en-US" sz="3200" dirty="0"/>
            </a:br>
            <a:r>
              <a:rPr lang="en-US" sz="3200" dirty="0" smtClean="0"/>
              <a:t>Surely </a:t>
            </a:r>
            <a:r>
              <a:rPr lang="en-US" sz="3200" dirty="0"/>
              <a:t>goodness and mercy </a:t>
            </a:r>
            <a:r>
              <a:rPr lang="en-US" sz="3200" dirty="0" smtClean="0"/>
              <a:t>(NIV-love) (NAS-loving kindness) shall </a:t>
            </a:r>
            <a:r>
              <a:rPr lang="en-US" sz="3200" dirty="0"/>
              <a:t>follow me All the days of my life; </a:t>
            </a:r>
            <a:r>
              <a:rPr lang="en-US" sz="3200" u="sng" dirty="0"/>
              <a:t>And I will dwell in the house of the </a:t>
            </a:r>
            <a:r>
              <a:rPr lang="en-US" sz="3200" u="sng" cap="small" dirty="0"/>
              <a:t>LORD</a:t>
            </a:r>
            <a:r>
              <a:rPr lang="en-US" sz="3200" u="sng" dirty="0"/>
              <a:t> Forever</a:t>
            </a:r>
            <a:r>
              <a:rPr lang="en-US" sz="3200" dirty="0"/>
              <a:t>. </a:t>
            </a:r>
            <a:endParaRPr lang="en-US" sz="3200" dirty="0" smtClean="0"/>
          </a:p>
        </p:txBody>
      </p:sp>
    </p:spTree>
    <p:extLst>
      <p:ext uri="{BB962C8B-B14F-4D97-AF65-F5344CB8AC3E}">
        <p14:creationId xmlns:p14="http://schemas.microsoft.com/office/powerpoint/2010/main" val="2820971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2400"/>
            <a:ext cx="9144000" cy="1569660"/>
          </a:xfrm>
          <a:prstGeom prst="rect">
            <a:avLst/>
          </a:prstGeom>
          <a:noFill/>
          <a:effectLst/>
        </p:spPr>
        <p:txBody>
          <a:bodyPr wrap="square" rtlCol="0">
            <a:spAutoFit/>
          </a:bodyPr>
          <a:lstStyle/>
          <a:p>
            <a:pPr algn="ctr"/>
            <a:r>
              <a:rPr lang="en-US" sz="4800" b="1" dirty="0" smtClean="0">
                <a:solidFill>
                  <a:srgbClr val="FFFF00"/>
                </a:solidFill>
                <a:effectLst>
                  <a:outerShdw blurRad="50800" dist="50800" dir="5400000" algn="ctr" rotWithShape="0">
                    <a:schemeClr val="tx1"/>
                  </a:outerShdw>
                </a:effectLst>
              </a:rPr>
              <a:t>The Lord wants all to be obedient sheep in His flock (His house)!</a:t>
            </a:r>
            <a:endParaRPr lang="en-US" sz="4800" b="1" dirty="0">
              <a:solidFill>
                <a:srgbClr val="FFFF00"/>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val="261291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6" y="762000"/>
            <a:ext cx="8201025" cy="5262979"/>
          </a:xfrm>
          <a:prstGeom prst="rect">
            <a:avLst/>
          </a:prstGeom>
          <a:solidFill>
            <a:srgbClr val="92D050"/>
          </a:solidFill>
        </p:spPr>
        <p:txBody>
          <a:bodyPr wrap="square" rtlCol="0">
            <a:spAutoFit/>
          </a:bodyPr>
          <a:lstStyle/>
          <a:p>
            <a:r>
              <a:rPr lang="en-US" sz="2800" b="1" dirty="0"/>
              <a:t>Psalm 23:1-6 (NKJV) </a:t>
            </a:r>
            <a:r>
              <a:rPr lang="en-US" sz="2800" dirty="0" smtClean="0"/>
              <a:t>A </a:t>
            </a:r>
            <a:r>
              <a:rPr lang="en-US" sz="2800" dirty="0"/>
              <a:t>Psalm of David. </a:t>
            </a:r>
            <a:endParaRPr lang="en-US" sz="2800" dirty="0" smtClean="0"/>
          </a:p>
          <a:p>
            <a:r>
              <a:rPr lang="en-US" sz="2800" dirty="0" smtClean="0"/>
              <a:t>The </a:t>
            </a:r>
            <a:r>
              <a:rPr lang="en-US" sz="2800" dirty="0"/>
              <a:t>LORD is my shepherd; I shall not </a:t>
            </a:r>
            <a:r>
              <a:rPr lang="en-US" sz="2800" dirty="0" smtClean="0"/>
              <a:t>want (lack). He </a:t>
            </a:r>
            <a:r>
              <a:rPr lang="en-US" sz="2800" dirty="0"/>
              <a:t>makes me to lie down in green pastures; He leads me beside the still waters. </a:t>
            </a:r>
            <a:r>
              <a:rPr lang="en-US" sz="2800" dirty="0" smtClean="0"/>
              <a:t>He </a:t>
            </a:r>
            <a:r>
              <a:rPr lang="en-US" sz="2800" dirty="0"/>
              <a:t>restores my soul; He leads me in the paths of righteousness For His name's sake. </a:t>
            </a:r>
            <a:r>
              <a:rPr lang="en-US" sz="2800" dirty="0" smtClean="0"/>
              <a:t>Yea</a:t>
            </a:r>
            <a:r>
              <a:rPr lang="en-US" sz="2800" dirty="0"/>
              <a:t>, though I walk through the valley of the shadow of death, I will fear no evil; For You are with me; Your rod and Your staff, they comfort me. </a:t>
            </a:r>
            <a:r>
              <a:rPr lang="en-US" sz="2800" dirty="0" smtClean="0"/>
              <a:t>You </a:t>
            </a:r>
            <a:r>
              <a:rPr lang="en-US" sz="2800" dirty="0"/>
              <a:t>prepare a table before me in the presence of my enemies; You anoint my head with oil; My cup runs over. </a:t>
            </a:r>
            <a:r>
              <a:rPr lang="en-US" sz="2800" dirty="0" smtClean="0"/>
              <a:t>Surely </a:t>
            </a:r>
            <a:r>
              <a:rPr lang="en-US" sz="2800" dirty="0"/>
              <a:t>goodness and mercy shall follow me All the days of my life; And I will dwell in the house of the LORD Forever. </a:t>
            </a:r>
          </a:p>
        </p:txBody>
      </p:sp>
    </p:spTree>
    <p:extLst>
      <p:ext uri="{BB962C8B-B14F-4D97-AF65-F5344CB8AC3E}">
        <p14:creationId xmlns:p14="http://schemas.microsoft.com/office/powerpoint/2010/main" val="2435684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10600" cy="1754326"/>
          </a:xfrm>
          <a:prstGeom prst="rect">
            <a:avLst/>
          </a:prstGeom>
          <a:noFill/>
        </p:spPr>
        <p:txBody>
          <a:bodyPr wrap="square" rtlCol="0">
            <a:spAutoFit/>
          </a:bodyPr>
          <a:lstStyle/>
          <a:p>
            <a:pPr algn="ctr"/>
            <a:r>
              <a:rPr lang="en-US" sz="5400" b="1" u="sng" dirty="0" smtClean="0">
                <a:solidFill>
                  <a:srgbClr val="FFFF00"/>
                </a:solidFill>
              </a:rPr>
              <a:t>Are </a:t>
            </a:r>
            <a:r>
              <a:rPr lang="en-US" sz="5400" b="1" u="sng" dirty="0">
                <a:solidFill>
                  <a:srgbClr val="FFFF00"/>
                </a:solidFill>
              </a:rPr>
              <a:t>you diligently following the Shepherd’s </a:t>
            </a:r>
            <a:r>
              <a:rPr lang="en-US" sz="5400" b="1" u="sng" dirty="0" smtClean="0">
                <a:solidFill>
                  <a:srgbClr val="FFFF00"/>
                </a:solidFill>
              </a:rPr>
              <a:t>commands?</a:t>
            </a:r>
            <a:endParaRPr lang="en-US" sz="5400" b="1" dirty="0">
              <a:solidFill>
                <a:srgbClr val="FFFF00"/>
              </a:solidFill>
            </a:endParaRPr>
          </a:p>
        </p:txBody>
      </p:sp>
      <p:sp>
        <p:nvSpPr>
          <p:cNvPr id="5" name="TextBox 4"/>
          <p:cNvSpPr txBox="1"/>
          <p:nvPr/>
        </p:nvSpPr>
        <p:spPr>
          <a:xfrm>
            <a:off x="419100" y="1994177"/>
            <a:ext cx="8229600" cy="4031873"/>
          </a:xfrm>
          <a:prstGeom prst="rect">
            <a:avLst/>
          </a:prstGeom>
          <a:solidFill>
            <a:schemeClr val="tx1"/>
          </a:solidFill>
          <a:effectLst/>
        </p:spPr>
        <p:txBody>
          <a:bodyPr wrap="square" rtlCol="0">
            <a:spAutoFit/>
          </a:bodyPr>
          <a:lstStyle/>
          <a:p>
            <a:pPr algn="ctr"/>
            <a:r>
              <a:rPr lang="en-US" sz="3200" b="1" dirty="0">
                <a:solidFill>
                  <a:srgbClr val="FFFF00"/>
                </a:solidFill>
              </a:rPr>
              <a:t>Hebrews 13:20-21 (NKJV): Now may the God of peace who brought up our Lord Jesus from the dead, that great Shepherd of the sheep, through the blood of the everlasting covenant, </a:t>
            </a:r>
            <a:r>
              <a:rPr lang="en-US" sz="3200" b="1" u="sng" dirty="0">
                <a:solidFill>
                  <a:srgbClr val="FFFF00"/>
                </a:solidFill>
              </a:rPr>
              <a:t>make you complete in every good work to do His will, working in you what is well pleasing in His sight,</a:t>
            </a:r>
            <a:r>
              <a:rPr lang="en-US" sz="3200" b="1" dirty="0">
                <a:solidFill>
                  <a:srgbClr val="FFFF00"/>
                </a:solidFill>
              </a:rPr>
              <a:t> through Jesus Christ, to whom </a:t>
            </a:r>
            <a:r>
              <a:rPr lang="en-US" sz="3200" b="1" i="1" dirty="0">
                <a:solidFill>
                  <a:srgbClr val="FFFF00"/>
                </a:solidFill>
              </a:rPr>
              <a:t>be</a:t>
            </a:r>
            <a:r>
              <a:rPr lang="en-US" sz="3200" b="1" dirty="0">
                <a:solidFill>
                  <a:srgbClr val="FFFF00"/>
                </a:solidFill>
              </a:rPr>
              <a:t> glory forever and ever. Amen. </a:t>
            </a:r>
            <a:endParaRPr lang="en-US" sz="2800" b="1" dirty="0">
              <a:solidFill>
                <a:srgbClr val="FFFF00"/>
              </a:solidFill>
            </a:endParaRPr>
          </a:p>
        </p:txBody>
      </p:sp>
    </p:spTree>
    <p:extLst>
      <p:ext uri="{BB962C8B-B14F-4D97-AF65-F5344CB8AC3E}">
        <p14:creationId xmlns:p14="http://schemas.microsoft.com/office/powerpoint/2010/main" val="38402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410765"/>
            <a:ext cx="9143999" cy="1754326"/>
          </a:xfrm>
          <a:prstGeom prst="rect">
            <a:avLst/>
          </a:prstGeom>
          <a:noFill/>
        </p:spPr>
        <p:txBody>
          <a:bodyPr wrap="square" rtlCol="0">
            <a:spAutoFit/>
          </a:bodyPr>
          <a:lstStyle/>
          <a:p>
            <a:pPr algn="ctr"/>
            <a:r>
              <a:rPr lang="en-US" sz="5400" b="1" u="sng" dirty="0" smtClean="0">
                <a:solidFill>
                  <a:srgbClr val="FFFF00"/>
                </a:solidFill>
              </a:rPr>
              <a:t>Have </a:t>
            </a:r>
            <a:r>
              <a:rPr lang="en-US" sz="5400" b="1" u="sng" dirty="0">
                <a:solidFill>
                  <a:srgbClr val="FFFF00"/>
                </a:solidFill>
              </a:rPr>
              <a:t>you entered the </a:t>
            </a:r>
            <a:r>
              <a:rPr lang="en-US" sz="5400" b="1" u="sng" dirty="0" smtClean="0">
                <a:solidFill>
                  <a:srgbClr val="FFFF00"/>
                </a:solidFill>
              </a:rPr>
              <a:t>Flock?</a:t>
            </a:r>
            <a:endParaRPr lang="en-US" sz="5400" b="1" u="sng" dirty="0">
              <a:solidFill>
                <a:srgbClr val="FFFF00"/>
              </a:solidFill>
            </a:endParaRPr>
          </a:p>
          <a:p>
            <a:pPr algn="ctr"/>
            <a:endParaRPr lang="en-US" sz="5400" b="1" dirty="0">
              <a:solidFill>
                <a:srgbClr val="FFFF00"/>
              </a:solidFill>
            </a:endParaRPr>
          </a:p>
        </p:txBody>
      </p:sp>
      <p:sp>
        <p:nvSpPr>
          <p:cNvPr id="5" name="TextBox 4"/>
          <p:cNvSpPr txBox="1"/>
          <p:nvPr/>
        </p:nvSpPr>
        <p:spPr>
          <a:xfrm>
            <a:off x="457200" y="1600200"/>
            <a:ext cx="8229600" cy="3539430"/>
          </a:xfrm>
          <a:prstGeom prst="rect">
            <a:avLst/>
          </a:prstGeom>
          <a:solidFill>
            <a:schemeClr val="tx1"/>
          </a:solidFill>
          <a:effectLst/>
        </p:spPr>
        <p:txBody>
          <a:bodyPr wrap="square" rtlCol="0">
            <a:spAutoFit/>
          </a:bodyPr>
          <a:lstStyle/>
          <a:p>
            <a:pPr algn="ctr"/>
            <a:r>
              <a:rPr lang="en-US" sz="3200" b="1" dirty="0">
                <a:solidFill>
                  <a:srgbClr val="FFFF00"/>
                </a:solidFill>
              </a:rPr>
              <a:t>John 10:7-9 (NKJV): Then Jesus said to them again, "Most assuredly, I say to you, I am the door of the sheep. All who </a:t>
            </a:r>
            <a:r>
              <a:rPr lang="en-US" sz="3200" b="1" i="1" dirty="0">
                <a:solidFill>
                  <a:srgbClr val="FFFF00"/>
                </a:solidFill>
              </a:rPr>
              <a:t>ever</a:t>
            </a:r>
            <a:r>
              <a:rPr lang="en-US" sz="3200" b="1" dirty="0">
                <a:solidFill>
                  <a:srgbClr val="FFFF00"/>
                </a:solidFill>
              </a:rPr>
              <a:t> came before Me are thieves and robbers, but the sheep did not hear them. I am the door. If anyone enters by Me, he will be saved, and will go in and out and find pasture. </a:t>
            </a:r>
            <a:r>
              <a:rPr lang="en-US" sz="3200" b="1" dirty="0" smtClean="0">
                <a:solidFill>
                  <a:srgbClr val="FFFF00"/>
                </a:solidFill>
              </a:rPr>
              <a:t>"</a:t>
            </a:r>
            <a:endParaRPr lang="en-US" sz="3200" b="1" dirty="0">
              <a:solidFill>
                <a:srgbClr val="FFFF00"/>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val="133408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410765"/>
            <a:ext cx="9143999" cy="1754326"/>
          </a:xfrm>
          <a:prstGeom prst="rect">
            <a:avLst/>
          </a:prstGeom>
          <a:noFill/>
        </p:spPr>
        <p:txBody>
          <a:bodyPr wrap="square" rtlCol="0">
            <a:spAutoFit/>
          </a:bodyPr>
          <a:lstStyle/>
          <a:p>
            <a:pPr algn="ctr"/>
            <a:r>
              <a:rPr lang="en-US" sz="5400" b="1" u="sng" dirty="0" smtClean="0">
                <a:solidFill>
                  <a:srgbClr val="FFFF00"/>
                </a:solidFill>
              </a:rPr>
              <a:t>Have </a:t>
            </a:r>
            <a:r>
              <a:rPr lang="en-US" sz="5400" b="1" u="sng" dirty="0">
                <a:solidFill>
                  <a:srgbClr val="FFFF00"/>
                </a:solidFill>
              </a:rPr>
              <a:t>you entered the </a:t>
            </a:r>
            <a:r>
              <a:rPr lang="en-US" sz="5400" b="1" u="sng" dirty="0" smtClean="0">
                <a:solidFill>
                  <a:srgbClr val="FFFF00"/>
                </a:solidFill>
              </a:rPr>
              <a:t>Flock?</a:t>
            </a:r>
            <a:endParaRPr lang="en-US" sz="5400" b="1" u="sng" dirty="0">
              <a:solidFill>
                <a:srgbClr val="FFFF00"/>
              </a:solidFill>
            </a:endParaRPr>
          </a:p>
          <a:p>
            <a:pPr algn="ctr"/>
            <a:endParaRPr lang="en-US" sz="5400" b="1" dirty="0">
              <a:solidFill>
                <a:srgbClr val="FFFF00"/>
              </a:solidFill>
            </a:endParaRPr>
          </a:p>
        </p:txBody>
      </p:sp>
      <p:sp>
        <p:nvSpPr>
          <p:cNvPr id="5" name="TextBox 4"/>
          <p:cNvSpPr txBox="1"/>
          <p:nvPr/>
        </p:nvSpPr>
        <p:spPr>
          <a:xfrm>
            <a:off x="457200" y="1600200"/>
            <a:ext cx="8229600" cy="3046988"/>
          </a:xfrm>
          <a:prstGeom prst="rect">
            <a:avLst/>
          </a:prstGeom>
          <a:solidFill>
            <a:schemeClr val="tx1"/>
          </a:solidFill>
          <a:effectLst/>
        </p:spPr>
        <p:txBody>
          <a:bodyPr wrap="square" rtlCol="0">
            <a:spAutoFit/>
          </a:bodyPr>
          <a:lstStyle/>
          <a:p>
            <a:pPr algn="ctr"/>
            <a:r>
              <a:rPr lang="en-US" sz="3200" b="1" dirty="0">
                <a:solidFill>
                  <a:srgbClr val="FFFF00"/>
                </a:solidFill>
              </a:rPr>
              <a:t>John 10:15-16 (NKJV): As the Father knows Me, even so I know the Father; and I lay down My life for the sheep. And other sheep I have which are not of this fold; them also I must bring, and they will hear My voice; and there will be one flock </a:t>
            </a:r>
            <a:r>
              <a:rPr lang="en-US" sz="3200" b="1" i="1" dirty="0">
                <a:solidFill>
                  <a:srgbClr val="FFFF00"/>
                </a:solidFill>
              </a:rPr>
              <a:t>and</a:t>
            </a:r>
            <a:r>
              <a:rPr lang="en-US" sz="3200" b="1" dirty="0">
                <a:solidFill>
                  <a:srgbClr val="FFFF00"/>
                </a:solidFill>
              </a:rPr>
              <a:t> one shepherd. </a:t>
            </a:r>
          </a:p>
        </p:txBody>
      </p:sp>
    </p:spTree>
    <p:extLst>
      <p:ext uri="{BB962C8B-B14F-4D97-AF65-F5344CB8AC3E}">
        <p14:creationId xmlns:p14="http://schemas.microsoft.com/office/powerpoint/2010/main" val="2215337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410765"/>
            <a:ext cx="9143999" cy="923330"/>
          </a:xfrm>
          <a:prstGeom prst="rect">
            <a:avLst/>
          </a:prstGeom>
          <a:noFill/>
        </p:spPr>
        <p:txBody>
          <a:bodyPr wrap="square" rtlCol="0">
            <a:spAutoFit/>
          </a:bodyPr>
          <a:lstStyle/>
          <a:p>
            <a:pPr algn="ctr"/>
            <a:r>
              <a:rPr lang="en-US" sz="5400" b="1" dirty="0" smtClean="0">
                <a:solidFill>
                  <a:srgbClr val="FFFF00"/>
                </a:solidFill>
              </a:rPr>
              <a:t>THE LORD IS MY SHEPHERD</a:t>
            </a:r>
            <a:endParaRPr lang="en-US" sz="5400" b="1" dirty="0">
              <a:solidFill>
                <a:srgbClr val="FFFF00"/>
              </a:solidFill>
            </a:endParaRPr>
          </a:p>
        </p:txBody>
      </p:sp>
      <p:sp>
        <p:nvSpPr>
          <p:cNvPr id="5" name="TextBox 4"/>
          <p:cNvSpPr txBox="1"/>
          <p:nvPr/>
        </p:nvSpPr>
        <p:spPr>
          <a:xfrm>
            <a:off x="457200" y="1600200"/>
            <a:ext cx="8229600" cy="1077218"/>
          </a:xfrm>
          <a:prstGeom prst="rect">
            <a:avLst/>
          </a:prstGeom>
          <a:solidFill>
            <a:schemeClr val="tx1"/>
          </a:solidFill>
          <a:effectLst/>
        </p:spPr>
        <p:txBody>
          <a:bodyPr wrap="square" rtlCol="0">
            <a:spAutoFit/>
          </a:bodyPr>
          <a:lstStyle/>
          <a:p>
            <a:pPr algn="ctr"/>
            <a:r>
              <a:rPr lang="en-US" sz="3200" b="1" dirty="0" smtClean="0">
                <a:solidFill>
                  <a:srgbClr val="FFFF00"/>
                </a:solidFill>
                <a:effectLst>
                  <a:outerShdw blurRad="50800" dist="50800" dir="5400000" algn="ctr" rotWithShape="0">
                    <a:schemeClr val="tx1"/>
                  </a:outerShdw>
                </a:effectLst>
              </a:rPr>
              <a:t>If we can help you now, please come forward while we stand and as we sing!</a:t>
            </a:r>
            <a:endParaRPr lang="en-US" sz="3200" b="1" dirty="0">
              <a:solidFill>
                <a:srgbClr val="FFFF00"/>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val="286004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6" y="762000"/>
            <a:ext cx="8201025" cy="4544834"/>
          </a:xfrm>
          <a:prstGeom prst="rect">
            <a:avLst/>
          </a:prstGeom>
          <a:solidFill>
            <a:srgbClr val="92D050"/>
          </a:solidFill>
        </p:spPr>
        <p:txBody>
          <a:bodyPr wrap="square" rtlCol="0">
            <a:spAutoFit/>
          </a:bodyPr>
          <a:lstStyle/>
          <a:p>
            <a:r>
              <a:rPr lang="en-US" sz="2800" b="1" dirty="0"/>
              <a:t>Psalm </a:t>
            </a:r>
            <a:r>
              <a:rPr lang="en-US" sz="2800" b="1" dirty="0" smtClean="0"/>
              <a:t>23:1-3 (NKJV)</a:t>
            </a:r>
            <a:r>
              <a:rPr lang="en-US" sz="2800" dirty="0" smtClean="0"/>
              <a:t> </a:t>
            </a:r>
          </a:p>
          <a:p>
            <a:r>
              <a:rPr lang="en-US" sz="2800" baseline="30000" dirty="0" smtClean="0"/>
              <a:t>1 </a:t>
            </a:r>
            <a:r>
              <a:rPr lang="en-US" sz="2800" dirty="0" smtClean="0"/>
              <a:t>The </a:t>
            </a:r>
            <a:r>
              <a:rPr lang="en-US" sz="2800" dirty="0"/>
              <a:t>LORD is my shepherd; I shall not </a:t>
            </a:r>
            <a:r>
              <a:rPr lang="en-US" sz="2800" dirty="0" smtClean="0"/>
              <a:t>want (lack)(KJV – be in need)(NIV-be in want). </a:t>
            </a:r>
          </a:p>
          <a:p>
            <a:endParaRPr lang="en-US" sz="2800" baseline="30000" dirty="0" smtClean="0"/>
          </a:p>
          <a:p>
            <a:r>
              <a:rPr lang="en-US" sz="2800" baseline="30000" dirty="0" smtClean="0"/>
              <a:t>2 </a:t>
            </a:r>
            <a:r>
              <a:rPr lang="en-US" sz="2800" dirty="0" smtClean="0"/>
              <a:t>He </a:t>
            </a:r>
            <a:r>
              <a:rPr lang="en-US" sz="2800" dirty="0"/>
              <a:t>makes me to lie down in green </a:t>
            </a:r>
            <a:r>
              <a:rPr lang="en-US" sz="2800" dirty="0" smtClean="0"/>
              <a:t>pastures (pastures of tender grass); </a:t>
            </a:r>
            <a:r>
              <a:rPr lang="en-US" sz="2800" dirty="0"/>
              <a:t>He leads me beside the still </a:t>
            </a:r>
            <a:r>
              <a:rPr lang="en-US" sz="2800" dirty="0" smtClean="0"/>
              <a:t>waters (Lit. waters of rest)(NIV – quiet waters). </a:t>
            </a:r>
          </a:p>
          <a:p>
            <a:endParaRPr lang="en-US" sz="2800" baseline="30000" dirty="0" smtClean="0"/>
          </a:p>
          <a:p>
            <a:r>
              <a:rPr lang="en-US" sz="2800" baseline="30000" dirty="0" smtClean="0"/>
              <a:t>3 </a:t>
            </a:r>
            <a:r>
              <a:rPr lang="en-US" sz="2800" dirty="0" smtClean="0"/>
              <a:t>He </a:t>
            </a:r>
            <a:r>
              <a:rPr lang="en-US" sz="2800" dirty="0"/>
              <a:t>restores </a:t>
            </a:r>
            <a:r>
              <a:rPr lang="en-US" sz="2800" dirty="0" smtClean="0"/>
              <a:t>(KJV-brings back) my </a:t>
            </a:r>
            <a:r>
              <a:rPr lang="en-US" sz="2800" dirty="0"/>
              <a:t>soul; He leads </a:t>
            </a:r>
            <a:r>
              <a:rPr lang="en-US" sz="2800" dirty="0" smtClean="0"/>
              <a:t>(NIV-guides) me </a:t>
            </a:r>
            <a:r>
              <a:rPr lang="en-US" sz="2800" dirty="0"/>
              <a:t>in the paths of righteousness For His name's sake. </a:t>
            </a:r>
            <a:endParaRPr lang="en-US" sz="2800" dirty="0" smtClean="0"/>
          </a:p>
        </p:txBody>
      </p:sp>
    </p:spTree>
    <p:extLst>
      <p:ext uri="{BB962C8B-B14F-4D97-AF65-F5344CB8AC3E}">
        <p14:creationId xmlns:p14="http://schemas.microsoft.com/office/powerpoint/2010/main" val="1113858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2" y="381000"/>
            <a:ext cx="8201025" cy="5693866"/>
          </a:xfrm>
          <a:prstGeom prst="rect">
            <a:avLst/>
          </a:prstGeom>
          <a:solidFill>
            <a:srgbClr val="92D050"/>
          </a:solidFill>
        </p:spPr>
        <p:txBody>
          <a:bodyPr wrap="square" rtlCol="0">
            <a:spAutoFit/>
          </a:bodyPr>
          <a:lstStyle/>
          <a:p>
            <a:r>
              <a:rPr lang="en-US" sz="2800" b="1" dirty="0" smtClean="0"/>
              <a:t>Psalm 23:1-3 (NKJV)</a:t>
            </a:r>
            <a:r>
              <a:rPr lang="en-US" sz="2800" dirty="0" smtClean="0"/>
              <a:t> </a:t>
            </a:r>
          </a:p>
          <a:p>
            <a:r>
              <a:rPr lang="en-US" sz="2800" b="1" u="sng" dirty="0" smtClean="0"/>
              <a:t>The Lord is to be the shepherd of his people. We see that relationship in many New Testament Scriptures.</a:t>
            </a:r>
          </a:p>
          <a:p>
            <a:endParaRPr lang="en-US" sz="2800" b="1" dirty="0" smtClean="0"/>
          </a:p>
          <a:p>
            <a:r>
              <a:rPr lang="en-US" sz="2800" b="1" dirty="0" smtClean="0"/>
              <a:t>Matthew </a:t>
            </a:r>
            <a:r>
              <a:rPr lang="en-US" sz="2800" b="1" dirty="0"/>
              <a:t>2:6 (NKJV</a:t>
            </a:r>
            <a:r>
              <a:rPr lang="en-US" sz="2800" b="1" dirty="0" smtClean="0"/>
              <a:t>): </a:t>
            </a:r>
            <a:r>
              <a:rPr lang="en-US" sz="2800" i="1" dirty="0" smtClean="0"/>
              <a:t>'But </a:t>
            </a:r>
            <a:r>
              <a:rPr lang="en-US" sz="2800" i="1" dirty="0"/>
              <a:t>you, Bethlehem, in the land of Judah,</a:t>
            </a:r>
            <a:r>
              <a:rPr lang="en-US" sz="2800" dirty="0"/>
              <a:t> </a:t>
            </a:r>
            <a:r>
              <a:rPr lang="en-US" sz="2800" i="1" dirty="0"/>
              <a:t>Are not the least among the rulers of Judah;</a:t>
            </a:r>
            <a:r>
              <a:rPr lang="en-US" sz="2800" dirty="0"/>
              <a:t> </a:t>
            </a:r>
            <a:r>
              <a:rPr lang="en-US" sz="2800" i="1" dirty="0"/>
              <a:t>For out of you shall come a Ruler</a:t>
            </a:r>
            <a:r>
              <a:rPr lang="en-US" sz="2800" dirty="0"/>
              <a:t> </a:t>
            </a:r>
            <a:r>
              <a:rPr lang="en-US" sz="2800" i="1" dirty="0"/>
              <a:t>Who will shepherd My people Israel.' "</a:t>
            </a:r>
            <a:r>
              <a:rPr lang="en-US" sz="2800" dirty="0"/>
              <a:t> </a:t>
            </a:r>
            <a:br>
              <a:rPr lang="en-US" sz="2800" dirty="0"/>
            </a:br>
            <a:endParaRPr lang="en-US" sz="2800" dirty="0" smtClean="0"/>
          </a:p>
          <a:p>
            <a:r>
              <a:rPr lang="en-US" sz="2800" b="1" dirty="0" smtClean="0"/>
              <a:t>Matthew </a:t>
            </a:r>
            <a:r>
              <a:rPr lang="en-US" sz="2800" b="1" dirty="0"/>
              <a:t>26:31 (NKJV</a:t>
            </a:r>
            <a:r>
              <a:rPr lang="en-US" sz="2800" b="1" dirty="0" smtClean="0"/>
              <a:t>): </a:t>
            </a:r>
            <a:r>
              <a:rPr lang="en-US" sz="2800" dirty="0" smtClean="0"/>
              <a:t>Then </a:t>
            </a:r>
            <a:r>
              <a:rPr lang="en-US" sz="2800" dirty="0"/>
              <a:t>Jesus said to them, "All of you will be made to stumble because of Me this night, for it is written: </a:t>
            </a:r>
            <a:r>
              <a:rPr lang="en-US" sz="2800" i="1" dirty="0"/>
              <a:t>'I will strike the Shepherd,</a:t>
            </a:r>
            <a:r>
              <a:rPr lang="en-US" sz="2800" dirty="0"/>
              <a:t> </a:t>
            </a:r>
            <a:r>
              <a:rPr lang="en-US" sz="2800" i="1" dirty="0"/>
              <a:t>And the sheep of the flock will be scattered.'</a:t>
            </a:r>
            <a:r>
              <a:rPr lang="en-US" sz="2800" dirty="0"/>
              <a:t> </a:t>
            </a:r>
            <a:endParaRPr lang="en-US" sz="2800" b="1" dirty="0"/>
          </a:p>
        </p:txBody>
      </p:sp>
    </p:spTree>
    <p:extLst>
      <p:ext uri="{BB962C8B-B14F-4D97-AF65-F5344CB8AC3E}">
        <p14:creationId xmlns:p14="http://schemas.microsoft.com/office/powerpoint/2010/main" val="2735737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958" y="1295400"/>
            <a:ext cx="8201025" cy="3970318"/>
          </a:xfrm>
          <a:prstGeom prst="rect">
            <a:avLst/>
          </a:prstGeom>
          <a:solidFill>
            <a:srgbClr val="92D050"/>
          </a:solidFill>
        </p:spPr>
        <p:txBody>
          <a:bodyPr wrap="square" rtlCol="0">
            <a:spAutoFit/>
          </a:bodyPr>
          <a:lstStyle/>
          <a:p>
            <a:r>
              <a:rPr lang="en-US" sz="2800" b="1" dirty="0" smtClean="0"/>
              <a:t>Hebrews </a:t>
            </a:r>
            <a:r>
              <a:rPr lang="en-US" sz="2800" b="1" dirty="0"/>
              <a:t>13:20 (NKJV</a:t>
            </a:r>
            <a:r>
              <a:rPr lang="en-US" sz="2800" b="1" dirty="0" smtClean="0"/>
              <a:t>): </a:t>
            </a:r>
            <a:r>
              <a:rPr lang="en-US" sz="2800" dirty="0" smtClean="0"/>
              <a:t>Now </a:t>
            </a:r>
            <a:r>
              <a:rPr lang="en-US" sz="2800" dirty="0"/>
              <a:t>may the God of peace who brought up our Lord Jesus from the dead, that great Shepherd of the sheep, through the blood of the everlasting covenant, </a:t>
            </a:r>
            <a:br>
              <a:rPr lang="en-US" sz="2800" dirty="0"/>
            </a:br>
            <a:endParaRPr lang="en-US" sz="2800" dirty="0" smtClean="0"/>
          </a:p>
          <a:p>
            <a:r>
              <a:rPr lang="en-US" sz="2800" b="1" dirty="0" smtClean="0"/>
              <a:t>Revelation </a:t>
            </a:r>
            <a:r>
              <a:rPr lang="en-US" sz="2800" b="1" dirty="0"/>
              <a:t>7:17 (NKJV</a:t>
            </a:r>
            <a:r>
              <a:rPr lang="en-US" sz="2800" b="1" dirty="0" smtClean="0"/>
              <a:t>): </a:t>
            </a:r>
            <a:r>
              <a:rPr lang="en-US" sz="2800" dirty="0" smtClean="0"/>
              <a:t>for </a:t>
            </a:r>
            <a:r>
              <a:rPr lang="en-US" sz="2800" dirty="0"/>
              <a:t>the Lamb who is in the midst of the throne will shepherd them and lead them to living fountains of waters. And God will wipe away every tear from their eyes." </a:t>
            </a:r>
            <a:endParaRPr lang="en-US" sz="2800" b="1" dirty="0"/>
          </a:p>
        </p:txBody>
      </p:sp>
    </p:spTree>
    <p:extLst>
      <p:ext uri="{BB962C8B-B14F-4D97-AF65-F5344CB8AC3E}">
        <p14:creationId xmlns:p14="http://schemas.microsoft.com/office/powerpoint/2010/main" val="2977802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958" y="1295400"/>
            <a:ext cx="8201025" cy="4401205"/>
          </a:xfrm>
          <a:prstGeom prst="rect">
            <a:avLst/>
          </a:prstGeom>
          <a:solidFill>
            <a:srgbClr val="92D050"/>
          </a:solidFill>
        </p:spPr>
        <p:txBody>
          <a:bodyPr wrap="square" rtlCol="0">
            <a:spAutoFit/>
          </a:bodyPr>
          <a:lstStyle/>
          <a:p>
            <a:r>
              <a:rPr lang="en-US" sz="2800" b="1" dirty="0"/>
              <a:t>1 Peter 5:1-4 (NKJV</a:t>
            </a:r>
            <a:r>
              <a:rPr lang="en-US" sz="2800" b="1" dirty="0" smtClean="0"/>
              <a:t>): </a:t>
            </a:r>
            <a:r>
              <a:rPr lang="en-US" sz="2800" dirty="0" smtClean="0"/>
              <a:t>The </a:t>
            </a:r>
            <a:r>
              <a:rPr lang="en-US" sz="2800" dirty="0"/>
              <a:t>elders who are among you I exhort, I who am a fellow elder and a witness of the sufferings of Christ, and also a partaker of the glory that will be revealed: </a:t>
            </a:r>
            <a:r>
              <a:rPr lang="en-US" sz="2800" dirty="0" smtClean="0"/>
              <a:t>Shepherd </a:t>
            </a:r>
            <a:r>
              <a:rPr lang="en-US" sz="2800" dirty="0"/>
              <a:t>the flock of God which is among you, serving as overseers, not by compulsion but willingly, not for dishonest gain but eagerly; nor as being lords over those entrusted to you, but being examples to the flock; and when the Chief Shepherd appears, you will receive the crown of glory that does not fade away. </a:t>
            </a:r>
            <a:endParaRPr lang="en-US" sz="2800" b="1" dirty="0"/>
          </a:p>
        </p:txBody>
      </p:sp>
    </p:spTree>
    <p:extLst>
      <p:ext uri="{BB962C8B-B14F-4D97-AF65-F5344CB8AC3E}">
        <p14:creationId xmlns:p14="http://schemas.microsoft.com/office/powerpoint/2010/main" val="2469790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6" y="762000"/>
            <a:ext cx="8201025" cy="2554545"/>
          </a:xfrm>
          <a:prstGeom prst="rect">
            <a:avLst/>
          </a:prstGeom>
          <a:solidFill>
            <a:srgbClr val="92D050"/>
          </a:solidFill>
        </p:spPr>
        <p:txBody>
          <a:bodyPr wrap="square" rtlCol="0">
            <a:spAutoFit/>
          </a:bodyPr>
          <a:lstStyle/>
          <a:p>
            <a:r>
              <a:rPr lang="en-US" sz="3200" b="1" dirty="0" smtClean="0"/>
              <a:t>Psalm </a:t>
            </a:r>
            <a:r>
              <a:rPr lang="en-US" sz="3200" b="1" dirty="0"/>
              <a:t>23:4 (NKJV</a:t>
            </a:r>
            <a:r>
              <a:rPr lang="en-US" sz="3200" b="1" dirty="0" smtClean="0"/>
              <a:t>)  </a:t>
            </a:r>
            <a:r>
              <a:rPr lang="en-US" sz="3200" dirty="0"/>
              <a:t/>
            </a:r>
            <a:br>
              <a:rPr lang="en-US" sz="3200" dirty="0"/>
            </a:br>
            <a:r>
              <a:rPr lang="en-US" sz="3200" dirty="0" smtClean="0"/>
              <a:t>Yea</a:t>
            </a:r>
            <a:r>
              <a:rPr lang="en-US" sz="3200" dirty="0"/>
              <a:t>, though I walk through the valley of the shadow of </a:t>
            </a:r>
            <a:r>
              <a:rPr lang="en-US" sz="3200" dirty="0" smtClean="0"/>
              <a:t>death (ESV-deep darkness), </a:t>
            </a:r>
            <a:r>
              <a:rPr lang="en-US" sz="3200" dirty="0"/>
              <a:t>I will fear no </a:t>
            </a:r>
            <a:r>
              <a:rPr lang="en-US" sz="3200" dirty="0" smtClean="0"/>
              <a:t>evil (NAS-harm); </a:t>
            </a:r>
            <a:r>
              <a:rPr lang="en-US" sz="3200" dirty="0"/>
              <a:t>For You </a:t>
            </a:r>
            <a:r>
              <a:rPr lang="en-US" sz="3200" i="1" dirty="0"/>
              <a:t>are</a:t>
            </a:r>
            <a:r>
              <a:rPr lang="en-US" sz="3200" dirty="0"/>
              <a:t> with me; Your rod and Your staff, they comfort me. </a:t>
            </a:r>
            <a:endParaRPr lang="en-US" sz="3200" dirty="0" smtClean="0"/>
          </a:p>
        </p:txBody>
      </p:sp>
    </p:spTree>
    <p:extLst>
      <p:ext uri="{BB962C8B-B14F-4D97-AF65-F5344CB8AC3E}">
        <p14:creationId xmlns:p14="http://schemas.microsoft.com/office/powerpoint/2010/main" val="2937727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2" y="228600"/>
            <a:ext cx="8201025" cy="6124754"/>
          </a:xfrm>
          <a:prstGeom prst="rect">
            <a:avLst/>
          </a:prstGeom>
          <a:solidFill>
            <a:srgbClr val="92D050"/>
          </a:solidFill>
        </p:spPr>
        <p:txBody>
          <a:bodyPr wrap="square" rtlCol="0">
            <a:spAutoFit/>
          </a:bodyPr>
          <a:lstStyle/>
          <a:p>
            <a:r>
              <a:rPr lang="en-US" sz="2800" b="1" dirty="0" smtClean="0"/>
              <a:t>Psalm 23:4 (NKJV): </a:t>
            </a:r>
            <a:r>
              <a:rPr lang="en-US" sz="2800" b="1" u="sng" dirty="0" smtClean="0"/>
              <a:t>When we truly love the Lord (our Shepherd) we have nothing to fear!</a:t>
            </a:r>
          </a:p>
          <a:p>
            <a:endParaRPr lang="en-US" sz="2800" b="1" dirty="0" smtClean="0"/>
          </a:p>
          <a:p>
            <a:r>
              <a:rPr lang="en-US" sz="2800" b="1" dirty="0"/>
              <a:t>1 John 4:17-19 (NKJV</a:t>
            </a:r>
            <a:r>
              <a:rPr lang="en-US" sz="2800" b="1" dirty="0" smtClean="0"/>
              <a:t>): </a:t>
            </a:r>
            <a:r>
              <a:rPr lang="en-US" sz="2800" dirty="0" smtClean="0"/>
              <a:t>Love </a:t>
            </a:r>
            <a:r>
              <a:rPr lang="en-US" sz="2800" dirty="0"/>
              <a:t>has been perfected among us in this: that we may have boldness in the day of judgment; because as He is, so are we in this world. </a:t>
            </a:r>
            <a:r>
              <a:rPr lang="en-US" sz="2800" dirty="0" smtClean="0"/>
              <a:t>There </a:t>
            </a:r>
            <a:r>
              <a:rPr lang="en-US" sz="2800" dirty="0"/>
              <a:t>is no fear in love; </a:t>
            </a:r>
            <a:r>
              <a:rPr lang="en-US" sz="2800" u="sng" dirty="0"/>
              <a:t>but perfect love casts out </a:t>
            </a:r>
            <a:r>
              <a:rPr lang="en-US" sz="2800" u="sng" dirty="0" smtClean="0"/>
              <a:t>(NIV-drives out) fear</a:t>
            </a:r>
            <a:r>
              <a:rPr lang="en-US" sz="2800" dirty="0"/>
              <a:t>, because fear involves torment. But he who fears has not been made perfect in love. </a:t>
            </a:r>
            <a:r>
              <a:rPr lang="en-US" sz="2800" dirty="0" smtClean="0"/>
              <a:t>We </a:t>
            </a:r>
            <a:r>
              <a:rPr lang="en-US" sz="2800" dirty="0"/>
              <a:t>love Him because He first loved us. </a:t>
            </a:r>
            <a:endParaRPr lang="en-US" sz="2800" dirty="0" smtClean="0"/>
          </a:p>
          <a:p>
            <a:endParaRPr lang="en-US" sz="2800" b="1" dirty="0" smtClean="0"/>
          </a:p>
          <a:p>
            <a:r>
              <a:rPr lang="en-US" sz="2800" b="1" dirty="0" smtClean="0"/>
              <a:t>Hebrews </a:t>
            </a:r>
            <a:r>
              <a:rPr lang="en-US" sz="2800" b="1" dirty="0"/>
              <a:t>13:6 (NKJV</a:t>
            </a:r>
            <a:r>
              <a:rPr lang="en-US" sz="2800" b="1" dirty="0" smtClean="0"/>
              <a:t>):</a:t>
            </a:r>
            <a:r>
              <a:rPr lang="en-US" sz="2800" dirty="0"/>
              <a:t> So we may boldly say: </a:t>
            </a:r>
            <a:r>
              <a:rPr lang="en-US" sz="2800" i="1" dirty="0"/>
              <a:t>"The </a:t>
            </a:r>
            <a:r>
              <a:rPr lang="en-US" sz="2800" i="1" cap="small" dirty="0"/>
              <a:t>LORD</a:t>
            </a:r>
            <a:r>
              <a:rPr lang="en-US" sz="2800" i="1" dirty="0"/>
              <a:t> is my helper;</a:t>
            </a:r>
            <a:r>
              <a:rPr lang="en-US" sz="2800" dirty="0"/>
              <a:t> </a:t>
            </a:r>
            <a:r>
              <a:rPr lang="en-US" sz="2800" i="1" dirty="0"/>
              <a:t>I will not </a:t>
            </a:r>
            <a:r>
              <a:rPr lang="en-US" sz="2800" i="1" dirty="0" smtClean="0"/>
              <a:t>fear (NIV &amp; NAS-be afraid).</a:t>
            </a:r>
            <a:r>
              <a:rPr lang="en-US" sz="2800" dirty="0" smtClean="0"/>
              <a:t> </a:t>
            </a:r>
            <a:r>
              <a:rPr lang="en-US" sz="2800" i="1" dirty="0"/>
              <a:t>What can man do to me</a:t>
            </a:r>
            <a:r>
              <a:rPr lang="en-US" sz="2800" i="1" dirty="0" smtClean="0"/>
              <a:t>?"</a:t>
            </a:r>
            <a:endParaRPr lang="en-US" sz="2800" b="1" dirty="0"/>
          </a:p>
        </p:txBody>
      </p:sp>
    </p:spTree>
    <p:extLst>
      <p:ext uri="{BB962C8B-B14F-4D97-AF65-F5344CB8AC3E}">
        <p14:creationId xmlns:p14="http://schemas.microsoft.com/office/powerpoint/2010/main" val="3459410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6" y="762000"/>
            <a:ext cx="8201025" cy="2062103"/>
          </a:xfrm>
          <a:prstGeom prst="rect">
            <a:avLst/>
          </a:prstGeom>
          <a:solidFill>
            <a:srgbClr val="92D050"/>
          </a:solidFill>
        </p:spPr>
        <p:txBody>
          <a:bodyPr wrap="square" rtlCol="0">
            <a:spAutoFit/>
          </a:bodyPr>
          <a:lstStyle/>
          <a:p>
            <a:r>
              <a:rPr lang="en-US" sz="3200" b="1" dirty="0"/>
              <a:t>Psalm 23:5 (NKJV) </a:t>
            </a:r>
            <a:r>
              <a:rPr lang="en-US" sz="3200" dirty="0"/>
              <a:t/>
            </a:r>
            <a:br>
              <a:rPr lang="en-US" sz="3200" dirty="0"/>
            </a:br>
            <a:r>
              <a:rPr lang="en-US" sz="3200" dirty="0" smtClean="0"/>
              <a:t>You </a:t>
            </a:r>
            <a:r>
              <a:rPr lang="en-US" sz="3200" dirty="0"/>
              <a:t>prepare a table before me in the presence of my enemies; You anoint my head with oil; My cup runs </a:t>
            </a:r>
            <a:r>
              <a:rPr lang="en-US" sz="3200" dirty="0" smtClean="0"/>
              <a:t>over (ESV&amp;NAS-overflows). </a:t>
            </a:r>
          </a:p>
        </p:txBody>
      </p:sp>
    </p:spTree>
    <p:extLst>
      <p:ext uri="{BB962C8B-B14F-4D97-AF65-F5344CB8AC3E}">
        <p14:creationId xmlns:p14="http://schemas.microsoft.com/office/powerpoint/2010/main" val="4276495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1382</Words>
  <Application>Microsoft Office PowerPoint</Application>
  <PresentationFormat>On-screen Show (4:3)</PresentationFormat>
  <Paragraphs>52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dc:creator>
  <cp:lastModifiedBy>Murray</cp:lastModifiedBy>
  <cp:revision>29</cp:revision>
  <dcterms:created xsi:type="dcterms:W3CDTF">2013-10-11T17:24:52Z</dcterms:created>
  <dcterms:modified xsi:type="dcterms:W3CDTF">2013-11-16T16:14:32Z</dcterms:modified>
</cp:coreProperties>
</file>