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80" r:id="rId3"/>
    <p:sldId id="281" r:id="rId4"/>
    <p:sldId id="282" r:id="rId5"/>
    <p:sldId id="268" r:id="rId6"/>
    <p:sldId id="271" r:id="rId7"/>
    <p:sldId id="272" r:id="rId8"/>
    <p:sldId id="284" r:id="rId9"/>
    <p:sldId id="274"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60"/>
  </p:normalViewPr>
  <p:slideViewPr>
    <p:cSldViewPr>
      <p:cViewPr>
        <p:scale>
          <a:sx n="60" d="100"/>
          <a:sy n="60" d="100"/>
        </p:scale>
        <p:origin x="-1722"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92A3FEE-0703-460C-B4D4-CCF3B59C9E75}" type="datetimeFigureOut">
              <a:rPr lang="en-US" smtClean="0"/>
              <a:t>8/31/2013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5AAC136-A218-4809-BBFA-5B2FA8FDE31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5AAC136-A218-4809-BBFA-5B2FA8FDE3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A3FEE-0703-460C-B4D4-CCF3B59C9E7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2A3FEE-0703-460C-B4D4-CCF3B59C9E75}" type="datetimeFigureOut">
              <a:rPr lang="en-US" smtClean="0"/>
              <a:t>8/31/2013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2A3FEE-0703-460C-B4D4-CCF3B59C9E75}" type="datetimeFigureOut">
              <a:rPr lang="en-US" smtClean="0"/>
              <a:t>8/31/2013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A3FEE-0703-460C-B4D4-CCF3B59C9E75}" type="datetimeFigureOut">
              <a:rPr lang="en-US" smtClean="0"/>
              <a:t>8/31/2013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A3FEE-0703-460C-B4D4-CCF3B59C9E7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2A3FEE-0703-460C-B4D4-CCF3B59C9E7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2A3FEE-0703-460C-B4D4-CCF3B59C9E75}" type="datetimeFigureOut">
              <a:rPr lang="en-US" smtClean="0"/>
              <a:t>8/31/2013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5AAC136-A218-4809-BBFA-5B2FA8FDE3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609600" y="1371600"/>
            <a:ext cx="7848600" cy="3046988"/>
          </a:xfrm>
          <a:prstGeom prst="rect">
            <a:avLst/>
          </a:prstGeom>
          <a:noFill/>
        </p:spPr>
        <p:txBody>
          <a:bodyPr wrap="square" rtlCol="0">
            <a:spAutoFit/>
          </a:bodyPr>
          <a:lstStyle/>
          <a:p>
            <a:pPr algn="ctr"/>
            <a:r>
              <a:rPr lang="en-US" sz="4800" b="1" dirty="0">
                <a:solidFill>
                  <a:schemeClr val="bg1"/>
                </a:solidFill>
                <a:latin typeface="Calibri" pitchFamily="34" charset="0"/>
              </a:rPr>
              <a:t>The Model Church – The Need for Leaders (part 3): Evangelists &amp; </a:t>
            </a:r>
            <a:r>
              <a:rPr lang="en-US" sz="4800" b="1" dirty="0" smtClean="0">
                <a:solidFill>
                  <a:schemeClr val="bg1"/>
                </a:solidFill>
                <a:latin typeface="Calibri" pitchFamily="34" charset="0"/>
              </a:rPr>
              <a:t>Preachers          of the </a:t>
            </a:r>
            <a:r>
              <a:rPr lang="en-US" sz="4800" b="1" u="sng" dirty="0" smtClean="0">
                <a:solidFill>
                  <a:schemeClr val="bg1"/>
                </a:solidFill>
                <a:latin typeface="Calibri" pitchFamily="34" charset="0"/>
              </a:rPr>
              <a:t>good</a:t>
            </a:r>
            <a:r>
              <a:rPr lang="en-US" sz="4800" b="1" dirty="0" smtClean="0">
                <a:solidFill>
                  <a:schemeClr val="bg1"/>
                </a:solidFill>
                <a:latin typeface="Calibri" pitchFamily="34" charset="0"/>
              </a:rPr>
              <a:t> </a:t>
            </a:r>
            <a:r>
              <a:rPr lang="en-US" sz="4800" b="1" u="sng" dirty="0" smtClean="0">
                <a:solidFill>
                  <a:schemeClr val="bg1"/>
                </a:solidFill>
                <a:latin typeface="Calibri" pitchFamily="34" charset="0"/>
              </a:rPr>
              <a:t>news</a:t>
            </a:r>
            <a:r>
              <a:rPr lang="en-US" sz="4800" b="1" dirty="0" smtClean="0">
                <a:solidFill>
                  <a:schemeClr val="bg1"/>
                </a:solidFill>
                <a:latin typeface="Calibri" pitchFamily="34" charset="0"/>
              </a:rPr>
              <a:t>!</a:t>
            </a:r>
            <a:endParaRPr lang="en-US" sz="4800" b="1" dirty="0">
              <a:solidFill>
                <a:schemeClr val="bg1"/>
              </a:solidFill>
              <a:latin typeface="Calibri" pitchFamily="34" charset="0"/>
            </a:endParaRPr>
          </a:p>
        </p:txBody>
      </p:sp>
    </p:spTree>
    <p:extLst>
      <p:ext uri="{BB962C8B-B14F-4D97-AF65-F5344CB8AC3E}">
        <p14:creationId xmlns:p14="http://schemas.microsoft.com/office/powerpoint/2010/main" val="2324384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457200" y="762000"/>
            <a:ext cx="8153400" cy="4524315"/>
          </a:xfrm>
          <a:prstGeom prst="rect">
            <a:avLst/>
          </a:prstGeom>
          <a:noFill/>
        </p:spPr>
        <p:txBody>
          <a:bodyPr wrap="square" rtlCol="0">
            <a:spAutoFit/>
          </a:bodyPr>
          <a:lstStyle/>
          <a:p>
            <a:r>
              <a:rPr lang="en-US" sz="2400" b="1" dirty="0" smtClean="0">
                <a:solidFill>
                  <a:schemeClr val="bg1"/>
                </a:solidFill>
                <a:latin typeface="Calibri" pitchFamily="34" charset="0"/>
              </a:rPr>
              <a:t>PERSONAL APPLICATION!</a:t>
            </a:r>
          </a:p>
          <a:p>
            <a:endParaRPr lang="en-US" sz="2400" dirty="0" smtClean="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Have you believed in that good news like the Samaritans in </a:t>
            </a:r>
            <a:r>
              <a:rPr lang="en-US" sz="2400" b="1" dirty="0" smtClean="0">
                <a:solidFill>
                  <a:schemeClr val="bg1"/>
                </a:solidFill>
                <a:latin typeface="Calibri" pitchFamily="34" charset="0"/>
              </a:rPr>
              <a:t>Acts 8:12</a:t>
            </a:r>
            <a:r>
              <a:rPr lang="en-US" sz="2400" dirty="0" smtClean="0">
                <a:solidFill>
                  <a:schemeClr val="bg1"/>
                </a:solidFill>
                <a:latin typeface="Calibri" pitchFamily="34" charset="0"/>
              </a:rPr>
              <a:t>? They believed the good news and were baptized to wash away all there sins. If you need to be baptized please decide to do so this morning! </a:t>
            </a:r>
            <a:r>
              <a:rPr lang="en-US" sz="2400" b="1" dirty="0" smtClean="0">
                <a:solidFill>
                  <a:schemeClr val="bg1"/>
                </a:solidFill>
                <a:latin typeface="Calibri" pitchFamily="34" charset="0"/>
              </a:rPr>
              <a:t>Without </a:t>
            </a:r>
            <a:r>
              <a:rPr lang="en-US" sz="2400" b="1" dirty="0" smtClean="0">
                <a:solidFill>
                  <a:schemeClr val="bg1"/>
                </a:solidFill>
                <a:latin typeface="Calibri" pitchFamily="34" charset="0"/>
              </a:rPr>
              <a:t>obedience; preaching, hearing, </a:t>
            </a:r>
            <a:r>
              <a:rPr lang="en-US" sz="2400" b="1" dirty="0" smtClean="0">
                <a:solidFill>
                  <a:schemeClr val="bg1"/>
                </a:solidFill>
                <a:latin typeface="Calibri" pitchFamily="34" charset="0"/>
              </a:rPr>
              <a:t>and believing the gospel does not save anyone!</a:t>
            </a:r>
          </a:p>
          <a:p>
            <a:endParaRPr lang="en-US" sz="2400" dirty="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For those of us who are Christians, let us learn from the New Testament focus on spreading the good news of Jesus. </a:t>
            </a:r>
            <a:r>
              <a:rPr lang="en-US" sz="2400" b="1" dirty="0" smtClean="0">
                <a:solidFill>
                  <a:schemeClr val="bg1"/>
                </a:solidFill>
                <a:latin typeface="Calibri" pitchFamily="34" charset="0"/>
              </a:rPr>
              <a:t>Let us make sharing the good news a priority in our lives!</a:t>
            </a:r>
          </a:p>
          <a:p>
            <a:endParaRPr lang="en-US" sz="2400" dirty="0" smtClean="0">
              <a:solidFill>
                <a:schemeClr val="bg1"/>
              </a:solidFill>
              <a:latin typeface="Calibri" pitchFamily="34" charset="0"/>
            </a:endParaRPr>
          </a:p>
        </p:txBody>
      </p:sp>
    </p:spTree>
    <p:extLst>
      <p:ext uri="{BB962C8B-B14F-4D97-AF65-F5344CB8AC3E}">
        <p14:creationId xmlns:p14="http://schemas.microsoft.com/office/powerpoint/2010/main" val="63582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609600" y="457200"/>
            <a:ext cx="7848600" cy="1569660"/>
          </a:xfrm>
          <a:prstGeom prst="rect">
            <a:avLst/>
          </a:prstGeom>
          <a:noFill/>
        </p:spPr>
        <p:txBody>
          <a:bodyPr wrap="square" rtlCol="0">
            <a:spAutoFit/>
          </a:bodyPr>
          <a:lstStyle/>
          <a:p>
            <a:pPr algn="ctr"/>
            <a:r>
              <a:rPr lang="en-US" sz="4800" b="1" dirty="0" smtClean="0">
                <a:solidFill>
                  <a:schemeClr val="bg1"/>
                </a:solidFill>
                <a:latin typeface="Calibri" pitchFamily="34" charset="0"/>
              </a:rPr>
              <a:t>Evangelists </a:t>
            </a:r>
            <a:r>
              <a:rPr lang="en-US" sz="4800" b="1" dirty="0">
                <a:solidFill>
                  <a:schemeClr val="bg1"/>
                </a:solidFill>
                <a:latin typeface="Calibri" pitchFamily="34" charset="0"/>
              </a:rPr>
              <a:t>&amp; </a:t>
            </a:r>
            <a:r>
              <a:rPr lang="en-US" sz="4800" b="1" dirty="0" smtClean="0">
                <a:solidFill>
                  <a:schemeClr val="bg1"/>
                </a:solidFill>
                <a:latin typeface="Calibri" pitchFamily="34" charset="0"/>
              </a:rPr>
              <a:t>Preachers          of the </a:t>
            </a:r>
            <a:r>
              <a:rPr lang="en-US" sz="4800" b="1" u="sng" dirty="0" smtClean="0">
                <a:solidFill>
                  <a:schemeClr val="bg1"/>
                </a:solidFill>
                <a:latin typeface="Calibri" pitchFamily="34" charset="0"/>
              </a:rPr>
              <a:t>good</a:t>
            </a:r>
            <a:r>
              <a:rPr lang="en-US" sz="4800" b="1" dirty="0" smtClean="0">
                <a:solidFill>
                  <a:schemeClr val="bg1"/>
                </a:solidFill>
                <a:latin typeface="Calibri" pitchFamily="34" charset="0"/>
              </a:rPr>
              <a:t> </a:t>
            </a:r>
            <a:r>
              <a:rPr lang="en-US" sz="4800" b="1" u="sng" dirty="0" smtClean="0">
                <a:solidFill>
                  <a:schemeClr val="bg1"/>
                </a:solidFill>
                <a:latin typeface="Calibri" pitchFamily="34" charset="0"/>
              </a:rPr>
              <a:t>news</a:t>
            </a:r>
            <a:r>
              <a:rPr lang="en-US" sz="4800" b="1" dirty="0" smtClean="0">
                <a:solidFill>
                  <a:schemeClr val="bg1"/>
                </a:solidFill>
                <a:latin typeface="Calibri" pitchFamily="34" charset="0"/>
              </a:rPr>
              <a:t>!</a:t>
            </a:r>
            <a:endParaRPr lang="en-US" sz="4800" b="1" dirty="0">
              <a:solidFill>
                <a:schemeClr val="bg1"/>
              </a:solidFill>
              <a:latin typeface="Calibri" pitchFamily="34" charset="0"/>
            </a:endParaRPr>
          </a:p>
        </p:txBody>
      </p:sp>
      <p:sp>
        <p:nvSpPr>
          <p:cNvPr id="2" name="TextBox 1"/>
          <p:cNvSpPr txBox="1"/>
          <p:nvPr/>
        </p:nvSpPr>
        <p:spPr>
          <a:xfrm>
            <a:off x="876300" y="2514600"/>
            <a:ext cx="7315200" cy="2308324"/>
          </a:xfrm>
          <a:prstGeom prst="rect">
            <a:avLst/>
          </a:prstGeom>
          <a:noFill/>
        </p:spPr>
        <p:txBody>
          <a:bodyPr wrap="square" rtlCol="0">
            <a:spAutoFit/>
          </a:bodyPr>
          <a:lstStyle/>
          <a:p>
            <a:r>
              <a:rPr lang="en-US" sz="2400" dirty="0">
                <a:solidFill>
                  <a:schemeClr val="bg1"/>
                </a:solidFill>
                <a:latin typeface="Calibri" pitchFamily="34" charset="0"/>
              </a:rPr>
              <a:t>This morning I would like to continue in our series “The Need For Leaders”. Last time I preached we started talking about Greek words </a:t>
            </a:r>
            <a:r>
              <a:rPr lang="en-US" sz="2400" dirty="0" smtClean="0">
                <a:solidFill>
                  <a:schemeClr val="bg1"/>
                </a:solidFill>
                <a:latin typeface="Calibri" pitchFamily="34" charset="0"/>
              </a:rPr>
              <a:t>from which we get </a:t>
            </a:r>
            <a:r>
              <a:rPr lang="en-US" sz="2400" dirty="0">
                <a:solidFill>
                  <a:schemeClr val="bg1"/>
                </a:solidFill>
                <a:latin typeface="Calibri" pitchFamily="34" charset="0"/>
              </a:rPr>
              <a:t>our English word </a:t>
            </a:r>
            <a:r>
              <a:rPr lang="en-US" sz="2400" dirty="0" smtClean="0">
                <a:solidFill>
                  <a:schemeClr val="bg1"/>
                </a:solidFill>
                <a:latin typeface="Calibri" pitchFamily="34" charset="0"/>
              </a:rPr>
              <a:t>evangelism. </a:t>
            </a:r>
            <a:r>
              <a:rPr lang="en-US" sz="2400" dirty="0">
                <a:solidFill>
                  <a:schemeClr val="bg1"/>
                </a:solidFill>
                <a:latin typeface="Calibri" pitchFamily="34" charset="0"/>
              </a:rPr>
              <a:t>In the two lessons this morning I </a:t>
            </a:r>
            <a:r>
              <a:rPr lang="en-US" sz="2400" dirty="0" smtClean="0">
                <a:solidFill>
                  <a:schemeClr val="bg1"/>
                </a:solidFill>
                <a:latin typeface="Calibri" pitchFamily="34" charset="0"/>
              </a:rPr>
              <a:t>want </a:t>
            </a:r>
            <a:r>
              <a:rPr lang="en-US" sz="2400" dirty="0">
                <a:solidFill>
                  <a:schemeClr val="bg1"/>
                </a:solidFill>
                <a:latin typeface="Calibri" pitchFamily="34" charset="0"/>
              </a:rPr>
              <a:t>to continue our study of New Testament words related to </a:t>
            </a:r>
            <a:r>
              <a:rPr lang="en-US" sz="2400" dirty="0" smtClean="0">
                <a:solidFill>
                  <a:schemeClr val="bg1"/>
                </a:solidFill>
                <a:latin typeface="Calibri" pitchFamily="34" charset="0"/>
              </a:rPr>
              <a:t>evangelism and preaching. </a:t>
            </a:r>
            <a:endParaRPr lang="en-US" sz="2400" dirty="0">
              <a:solidFill>
                <a:schemeClr val="bg1"/>
              </a:solidFill>
              <a:latin typeface="Calibri" pitchFamily="34" charset="0"/>
            </a:endParaRPr>
          </a:p>
        </p:txBody>
      </p:sp>
    </p:spTree>
    <p:extLst>
      <p:ext uri="{BB962C8B-B14F-4D97-AF65-F5344CB8AC3E}">
        <p14:creationId xmlns:p14="http://schemas.microsoft.com/office/powerpoint/2010/main" val="533075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04800" y="381000"/>
            <a:ext cx="8534400" cy="3785652"/>
          </a:xfrm>
          <a:prstGeom prst="rect">
            <a:avLst/>
          </a:prstGeom>
          <a:noFill/>
        </p:spPr>
        <p:txBody>
          <a:bodyPr wrap="square" rtlCol="0">
            <a:spAutoFit/>
          </a:bodyPr>
          <a:lstStyle/>
          <a:p>
            <a:r>
              <a:rPr lang="en-US" sz="2400" dirty="0" smtClean="0">
                <a:solidFill>
                  <a:schemeClr val="bg1"/>
                </a:solidFill>
                <a:latin typeface="Calibri" pitchFamily="34" charset="0"/>
              </a:rPr>
              <a:t>(</a:t>
            </a:r>
            <a:r>
              <a:rPr lang="en-US" sz="2400" b="1" dirty="0" smtClean="0">
                <a:solidFill>
                  <a:schemeClr val="bg1"/>
                </a:solidFill>
                <a:latin typeface="Calibri" pitchFamily="34" charset="0"/>
              </a:rPr>
              <a:t>2099, </a:t>
            </a:r>
            <a:r>
              <a:rPr lang="en-US" sz="2400" b="1" dirty="0" err="1" smtClean="0">
                <a:solidFill>
                  <a:schemeClr val="bg1"/>
                </a:solidFill>
                <a:latin typeface="Calibri" pitchFamily="34" charset="0"/>
              </a:rPr>
              <a:t>euaggelistes</a:t>
            </a:r>
            <a:r>
              <a:rPr lang="en-US" sz="2400" b="1" dirty="0" smtClean="0">
                <a:solidFill>
                  <a:schemeClr val="bg1"/>
                </a:solidFill>
                <a:latin typeface="Calibri" pitchFamily="34" charset="0"/>
              </a:rPr>
              <a:t>/</a:t>
            </a:r>
            <a:r>
              <a:rPr lang="en-US" sz="2400" b="1" dirty="0" err="1" smtClean="0">
                <a:solidFill>
                  <a:schemeClr val="bg1"/>
                </a:solidFill>
                <a:latin typeface="Calibri" pitchFamily="34" charset="0"/>
              </a:rPr>
              <a:t>euangelistes</a:t>
            </a:r>
            <a:r>
              <a:rPr lang="en-US" sz="2400" dirty="0" smtClean="0">
                <a:solidFill>
                  <a:schemeClr val="bg1"/>
                </a:solidFill>
                <a:latin typeface="Calibri" pitchFamily="34" charset="0"/>
              </a:rPr>
              <a:t>)</a:t>
            </a:r>
          </a:p>
          <a:p>
            <a:endParaRPr lang="en-US" sz="2400" u="sng" dirty="0" smtClean="0">
              <a:solidFill>
                <a:schemeClr val="bg1"/>
              </a:solidFill>
              <a:latin typeface="Calibri" pitchFamily="34" charset="0"/>
            </a:endParaRPr>
          </a:p>
          <a:p>
            <a:r>
              <a:rPr lang="en-US" sz="2400" b="1" dirty="0">
                <a:solidFill>
                  <a:schemeClr val="bg1"/>
                </a:solidFill>
                <a:latin typeface="Calibri" pitchFamily="34" charset="0"/>
              </a:rPr>
              <a:t>Occurs 3 times in 3 verses in the NT as evangelist</a:t>
            </a:r>
          </a:p>
          <a:p>
            <a:endParaRPr lang="en-US" sz="2400" u="sng" dirty="0">
              <a:solidFill>
                <a:schemeClr val="bg1"/>
              </a:solidFill>
              <a:latin typeface="Calibri" pitchFamily="34" charset="0"/>
            </a:endParaRPr>
          </a:p>
          <a:p>
            <a:r>
              <a:rPr lang="en-US" sz="2400" u="sng" dirty="0" smtClean="0">
                <a:solidFill>
                  <a:schemeClr val="bg1"/>
                </a:solidFill>
                <a:latin typeface="Calibri" pitchFamily="34" charset="0"/>
              </a:rPr>
              <a:t>Vines</a:t>
            </a:r>
            <a:r>
              <a:rPr lang="en-US" sz="2400" dirty="0" smtClean="0">
                <a:solidFill>
                  <a:schemeClr val="bg1"/>
                </a:solidFill>
                <a:latin typeface="Calibri" pitchFamily="34" charset="0"/>
              </a:rPr>
              <a:t>: lit., "a messenger of good", denotes a "preacher of the Gospel," </a:t>
            </a:r>
            <a:r>
              <a:rPr lang="en-US" sz="2400" b="1" u="sng" dirty="0" smtClean="0">
                <a:solidFill>
                  <a:schemeClr val="bg1"/>
                </a:solidFill>
                <a:latin typeface="Calibri" pitchFamily="34" charset="0"/>
              </a:rPr>
              <a:t>Acts 21:8</a:t>
            </a:r>
            <a:r>
              <a:rPr lang="en-US" sz="2400" b="1" dirty="0" smtClean="0">
                <a:solidFill>
                  <a:schemeClr val="bg1"/>
                </a:solidFill>
                <a:latin typeface="Calibri" pitchFamily="34" charset="0"/>
              </a:rPr>
              <a:t>; </a:t>
            </a:r>
            <a:r>
              <a:rPr lang="en-US" sz="2400" b="1" u="sng" dirty="0" smtClean="0">
                <a:solidFill>
                  <a:schemeClr val="bg1"/>
                </a:solidFill>
                <a:latin typeface="Calibri" pitchFamily="34" charset="0"/>
              </a:rPr>
              <a:t>Eph. 4:11</a:t>
            </a:r>
            <a:r>
              <a:rPr lang="en-US" sz="2400" b="1" dirty="0" smtClean="0">
                <a:solidFill>
                  <a:schemeClr val="bg1"/>
                </a:solidFill>
                <a:latin typeface="Calibri" pitchFamily="34" charset="0"/>
              </a:rPr>
              <a:t>; </a:t>
            </a:r>
            <a:r>
              <a:rPr lang="en-US" sz="2400" b="1" u="sng" dirty="0" smtClean="0">
                <a:solidFill>
                  <a:schemeClr val="bg1"/>
                </a:solidFill>
                <a:latin typeface="Calibri" pitchFamily="34" charset="0"/>
              </a:rPr>
              <a:t>2 Tim. 4:5</a:t>
            </a:r>
            <a:r>
              <a:rPr lang="en-US" sz="2400" dirty="0" smtClean="0">
                <a:solidFill>
                  <a:schemeClr val="bg1"/>
                </a:solidFill>
                <a:latin typeface="Calibri" pitchFamily="34" charset="0"/>
              </a:rPr>
              <a:t>. Cp. </a:t>
            </a:r>
            <a:r>
              <a:rPr lang="en-US" sz="2400" u="sng" dirty="0" err="1" smtClean="0">
                <a:solidFill>
                  <a:schemeClr val="bg1"/>
                </a:solidFill>
                <a:latin typeface="Calibri" pitchFamily="34" charset="0"/>
              </a:rPr>
              <a:t>euangelizo</a:t>
            </a:r>
            <a:r>
              <a:rPr lang="en-US" sz="2400" dirty="0" smtClean="0">
                <a:solidFill>
                  <a:schemeClr val="bg1"/>
                </a:solidFill>
                <a:latin typeface="Calibri" pitchFamily="34" charset="0"/>
              </a:rPr>
              <a:t>, "to proclaim glad tidings," and </a:t>
            </a:r>
            <a:r>
              <a:rPr lang="en-US" sz="2400" u="sng" dirty="0" err="1" smtClean="0">
                <a:solidFill>
                  <a:schemeClr val="bg1"/>
                </a:solidFill>
                <a:latin typeface="Calibri" pitchFamily="34" charset="0"/>
              </a:rPr>
              <a:t>euangelion</a:t>
            </a:r>
            <a:r>
              <a:rPr lang="en-US" sz="2400" dirty="0" smtClean="0">
                <a:solidFill>
                  <a:schemeClr val="bg1"/>
                </a:solidFill>
                <a:latin typeface="Calibri" pitchFamily="34" charset="0"/>
              </a:rPr>
              <a:t>, "</a:t>
            </a:r>
            <a:r>
              <a:rPr lang="en-US" sz="2400" b="1" dirty="0" smtClean="0">
                <a:solidFill>
                  <a:schemeClr val="bg1"/>
                </a:solidFill>
                <a:latin typeface="Calibri" pitchFamily="34" charset="0"/>
              </a:rPr>
              <a:t>good news, gospel</a:t>
            </a:r>
            <a:r>
              <a:rPr lang="en-US" sz="2400" dirty="0" smtClean="0">
                <a:solidFill>
                  <a:schemeClr val="bg1"/>
                </a:solidFill>
                <a:latin typeface="Calibri" pitchFamily="34" charset="0"/>
              </a:rPr>
              <a:t>." </a:t>
            </a:r>
            <a:r>
              <a:rPr lang="en-US" sz="2400" b="1" dirty="0" smtClean="0">
                <a:solidFill>
                  <a:schemeClr val="bg1"/>
                </a:solidFill>
                <a:latin typeface="Calibri" pitchFamily="34" charset="0"/>
              </a:rPr>
              <a:t>Missionaries are "evangelists," as being essentially preachers of the Gospel.</a:t>
            </a:r>
          </a:p>
          <a:p>
            <a:endParaRPr lang="en-US" sz="2400" dirty="0">
              <a:solidFill>
                <a:schemeClr val="bg1"/>
              </a:solidFill>
              <a:latin typeface="Calibri" pitchFamily="34" charset="0"/>
            </a:endParaRPr>
          </a:p>
        </p:txBody>
      </p:sp>
    </p:spTree>
    <p:extLst>
      <p:ext uri="{BB962C8B-B14F-4D97-AF65-F5344CB8AC3E}">
        <p14:creationId xmlns:p14="http://schemas.microsoft.com/office/powerpoint/2010/main" val="1396777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04800" y="415159"/>
            <a:ext cx="8534400" cy="5262979"/>
          </a:xfrm>
          <a:prstGeom prst="rect">
            <a:avLst/>
          </a:prstGeom>
          <a:noFill/>
        </p:spPr>
        <p:txBody>
          <a:bodyPr wrap="square" rtlCol="0">
            <a:spAutoFit/>
          </a:bodyPr>
          <a:lstStyle/>
          <a:p>
            <a:r>
              <a:rPr lang="en-US" sz="2400" dirty="0" smtClean="0">
                <a:solidFill>
                  <a:schemeClr val="bg1"/>
                </a:solidFill>
                <a:latin typeface="Calibri" pitchFamily="34" charset="0"/>
              </a:rPr>
              <a:t>(</a:t>
            </a:r>
            <a:r>
              <a:rPr lang="en-US" sz="2400" b="1" dirty="0" smtClean="0">
                <a:solidFill>
                  <a:schemeClr val="bg1"/>
                </a:solidFill>
                <a:latin typeface="Calibri" pitchFamily="34" charset="0"/>
              </a:rPr>
              <a:t>2097, </a:t>
            </a:r>
            <a:r>
              <a:rPr lang="en-US" sz="2400" b="1" dirty="0" err="1" smtClean="0">
                <a:solidFill>
                  <a:schemeClr val="bg1"/>
                </a:solidFill>
                <a:latin typeface="Calibri" pitchFamily="34" charset="0"/>
              </a:rPr>
              <a:t>euangelizo</a:t>
            </a:r>
            <a:r>
              <a:rPr lang="en-US" sz="2400" dirty="0" smtClean="0">
                <a:solidFill>
                  <a:schemeClr val="bg1"/>
                </a:solidFill>
                <a:latin typeface="Calibri" pitchFamily="34" charset="0"/>
              </a:rPr>
              <a:t>) </a:t>
            </a:r>
          </a:p>
          <a:p>
            <a:endParaRPr lang="en-US" sz="2400" b="1" dirty="0" smtClean="0">
              <a:solidFill>
                <a:schemeClr val="bg1"/>
              </a:solidFill>
              <a:latin typeface="Calibri" pitchFamily="34" charset="0"/>
            </a:endParaRPr>
          </a:p>
          <a:p>
            <a:r>
              <a:rPr lang="en-US" sz="2400" b="1" dirty="0" smtClean="0">
                <a:solidFill>
                  <a:schemeClr val="bg1"/>
                </a:solidFill>
                <a:latin typeface="Calibri" pitchFamily="34" charset="0"/>
              </a:rPr>
              <a:t>Occurs 61 times in 52 verses </a:t>
            </a:r>
            <a:r>
              <a:rPr lang="en-US" sz="2400" dirty="0" smtClean="0">
                <a:solidFill>
                  <a:schemeClr val="bg1"/>
                </a:solidFill>
                <a:latin typeface="Calibri" pitchFamily="34" charset="0"/>
              </a:rPr>
              <a:t>in the KJV; </a:t>
            </a:r>
            <a:r>
              <a:rPr lang="en-US" sz="2400" b="1" u="sng" dirty="0" smtClean="0">
                <a:solidFill>
                  <a:schemeClr val="bg1"/>
                </a:solidFill>
                <a:latin typeface="Calibri" pitchFamily="34" charset="0"/>
              </a:rPr>
              <a:t>preach 23</a:t>
            </a:r>
            <a:r>
              <a:rPr lang="en-US" sz="2400" dirty="0" smtClean="0">
                <a:solidFill>
                  <a:schemeClr val="bg1"/>
                </a:solidFill>
                <a:latin typeface="Calibri" pitchFamily="34" charset="0"/>
              </a:rPr>
              <a:t>, </a:t>
            </a:r>
            <a:r>
              <a:rPr lang="en-US" sz="2400" b="1" u="sng" dirty="0" smtClean="0">
                <a:solidFill>
                  <a:schemeClr val="bg1"/>
                </a:solidFill>
                <a:latin typeface="Calibri" pitchFamily="34" charset="0"/>
              </a:rPr>
              <a:t>preach the Gospel 22</a:t>
            </a:r>
            <a:r>
              <a:rPr lang="en-US" sz="2400" dirty="0" smtClean="0">
                <a:solidFill>
                  <a:schemeClr val="bg1"/>
                </a:solidFill>
                <a:latin typeface="Calibri" pitchFamily="34" charset="0"/>
              </a:rPr>
              <a:t>, bring good tidings 2, show glad tidings 2, bring glad tidings 1, declare 1, declare glad tidings 1 </a:t>
            </a:r>
          </a:p>
          <a:p>
            <a:endParaRPr lang="en-US" sz="2400" dirty="0" smtClean="0">
              <a:solidFill>
                <a:schemeClr val="bg1"/>
              </a:solidFill>
              <a:latin typeface="Calibri" pitchFamily="34" charset="0"/>
            </a:endParaRPr>
          </a:p>
          <a:p>
            <a:r>
              <a:rPr lang="en-US" sz="2400" b="1" dirty="0">
                <a:solidFill>
                  <a:schemeClr val="bg1"/>
                </a:solidFill>
                <a:latin typeface="Calibri" pitchFamily="34" charset="0"/>
              </a:rPr>
              <a:t>Vines</a:t>
            </a:r>
            <a:r>
              <a:rPr lang="en-US" sz="2400" dirty="0">
                <a:solidFill>
                  <a:schemeClr val="bg1"/>
                </a:solidFill>
                <a:latin typeface="Calibri" pitchFamily="34" charset="0"/>
              </a:rPr>
              <a:t>: </a:t>
            </a:r>
            <a:r>
              <a:rPr lang="en-US" sz="2400" dirty="0" smtClean="0">
                <a:solidFill>
                  <a:schemeClr val="bg1"/>
                </a:solidFill>
                <a:latin typeface="Calibri" pitchFamily="34" charset="0"/>
              </a:rPr>
              <a:t>Is </a:t>
            </a:r>
            <a:r>
              <a:rPr lang="en-US" sz="2400" dirty="0">
                <a:solidFill>
                  <a:schemeClr val="bg1"/>
                </a:solidFill>
                <a:latin typeface="Calibri" pitchFamily="34" charset="0"/>
              </a:rPr>
              <a:t>almost always used of "</a:t>
            </a:r>
            <a:r>
              <a:rPr lang="en-US" sz="2400" b="1" dirty="0">
                <a:solidFill>
                  <a:schemeClr val="bg1"/>
                </a:solidFill>
                <a:latin typeface="Calibri" pitchFamily="34" charset="0"/>
              </a:rPr>
              <a:t>the good news</a:t>
            </a:r>
            <a:r>
              <a:rPr lang="en-US" sz="2400" dirty="0">
                <a:solidFill>
                  <a:schemeClr val="bg1"/>
                </a:solidFill>
                <a:latin typeface="Calibri" pitchFamily="34" charset="0"/>
              </a:rPr>
              <a:t>" concerning the Son of God as proclaimed in the Gospel. With reference to the Gospel the phrase "to bring, or declare, good, or glad, tidings" or    "To preach good </a:t>
            </a:r>
            <a:r>
              <a:rPr lang="en-US" sz="2400" dirty="0" smtClean="0">
                <a:solidFill>
                  <a:schemeClr val="bg1"/>
                </a:solidFill>
                <a:latin typeface="Calibri" pitchFamily="34" charset="0"/>
              </a:rPr>
              <a:t>tidings“. “To </a:t>
            </a:r>
            <a:r>
              <a:rPr lang="en-US" sz="2400" dirty="0">
                <a:solidFill>
                  <a:schemeClr val="bg1"/>
                </a:solidFill>
                <a:latin typeface="Calibri" pitchFamily="34" charset="0"/>
              </a:rPr>
              <a:t>bring or announce glad tidings" (</a:t>
            </a:r>
            <a:r>
              <a:rPr lang="en-US" sz="2400" b="1" dirty="0">
                <a:solidFill>
                  <a:schemeClr val="bg1"/>
                </a:solidFill>
                <a:latin typeface="Calibri" pitchFamily="34" charset="0"/>
              </a:rPr>
              <a:t>Eng., "evangelize"</a:t>
            </a:r>
            <a:r>
              <a:rPr lang="en-US" sz="2400" dirty="0">
                <a:solidFill>
                  <a:schemeClr val="bg1"/>
                </a:solidFill>
                <a:latin typeface="Calibri" pitchFamily="34" charset="0"/>
              </a:rPr>
              <a:t>), is used (a) "declared" and "to proclaim", "to preach"); (b) "glad tidings," of persons to whom the proclamation is made; (c) "declare glad tidings"; "the word of the Lord,"; "the gospel"; "the faith"; "peace"; "the unsearchable riches of Christ". </a:t>
            </a:r>
          </a:p>
        </p:txBody>
      </p:sp>
    </p:spTree>
    <p:extLst>
      <p:ext uri="{BB962C8B-B14F-4D97-AF65-F5344CB8AC3E}">
        <p14:creationId xmlns:p14="http://schemas.microsoft.com/office/powerpoint/2010/main" val="986491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04800" y="152400"/>
            <a:ext cx="8534400" cy="5632311"/>
          </a:xfrm>
          <a:prstGeom prst="rect">
            <a:avLst/>
          </a:prstGeom>
          <a:noFill/>
        </p:spPr>
        <p:txBody>
          <a:bodyPr wrap="square" rtlCol="0">
            <a:spAutoFit/>
          </a:bodyPr>
          <a:lstStyle/>
          <a:p>
            <a:r>
              <a:rPr lang="en-US" sz="2400" dirty="0" smtClean="0">
                <a:solidFill>
                  <a:schemeClr val="bg1"/>
                </a:solidFill>
                <a:latin typeface="Calibri" pitchFamily="34" charset="0"/>
              </a:rPr>
              <a:t>(</a:t>
            </a:r>
            <a:r>
              <a:rPr lang="en-US" sz="2400" b="1" dirty="0" smtClean="0">
                <a:solidFill>
                  <a:schemeClr val="bg1"/>
                </a:solidFill>
                <a:latin typeface="Calibri" pitchFamily="34" charset="0"/>
              </a:rPr>
              <a:t>noun, 2098, </a:t>
            </a:r>
            <a:r>
              <a:rPr lang="en-US" sz="2400" b="1" dirty="0" err="1" smtClean="0">
                <a:solidFill>
                  <a:schemeClr val="bg1"/>
                </a:solidFill>
                <a:latin typeface="Calibri" pitchFamily="34" charset="0"/>
              </a:rPr>
              <a:t>euangelion</a:t>
            </a:r>
            <a:r>
              <a:rPr lang="en-US" sz="2400" dirty="0" smtClean="0">
                <a:solidFill>
                  <a:schemeClr val="bg1"/>
                </a:solidFill>
                <a:latin typeface="Calibri" pitchFamily="34" charset="0"/>
              </a:rPr>
              <a:t>) </a:t>
            </a:r>
          </a:p>
          <a:p>
            <a:endParaRPr lang="en-US" sz="2400" dirty="0" smtClean="0">
              <a:solidFill>
                <a:schemeClr val="bg1"/>
              </a:solidFill>
              <a:latin typeface="Calibri" pitchFamily="34" charset="0"/>
            </a:endParaRPr>
          </a:p>
          <a:p>
            <a:r>
              <a:rPr lang="en-US" sz="2400" b="1" dirty="0" smtClean="0">
                <a:solidFill>
                  <a:schemeClr val="bg1"/>
                </a:solidFill>
                <a:latin typeface="Calibri" pitchFamily="34" charset="0"/>
              </a:rPr>
              <a:t>Occurs 77 times in 74 verses </a:t>
            </a:r>
            <a:r>
              <a:rPr lang="en-US" sz="2400" dirty="0" smtClean="0">
                <a:solidFill>
                  <a:schemeClr val="bg1"/>
                </a:solidFill>
                <a:latin typeface="Calibri" pitchFamily="34" charset="0"/>
              </a:rPr>
              <a:t>in the KJV; </a:t>
            </a:r>
            <a:r>
              <a:rPr lang="en-US" sz="2400" b="1" u="sng" dirty="0" smtClean="0">
                <a:solidFill>
                  <a:schemeClr val="bg1"/>
                </a:solidFill>
                <a:latin typeface="Calibri" pitchFamily="34" charset="0"/>
              </a:rPr>
              <a:t>gospel 46</a:t>
            </a:r>
            <a:r>
              <a:rPr lang="en-US" sz="2400" dirty="0" smtClean="0">
                <a:solidFill>
                  <a:schemeClr val="bg1"/>
                </a:solidFill>
                <a:latin typeface="Calibri" pitchFamily="34" charset="0"/>
              </a:rPr>
              <a:t>, </a:t>
            </a:r>
            <a:r>
              <a:rPr lang="en-US" sz="2400" b="1" u="sng" dirty="0" smtClean="0">
                <a:solidFill>
                  <a:schemeClr val="bg1"/>
                </a:solidFill>
                <a:latin typeface="Calibri" pitchFamily="34" charset="0"/>
              </a:rPr>
              <a:t>gospel of Christ 11</a:t>
            </a:r>
            <a:r>
              <a:rPr lang="en-US" sz="2400" dirty="0" smtClean="0">
                <a:solidFill>
                  <a:schemeClr val="bg1"/>
                </a:solidFill>
                <a:latin typeface="Calibri" pitchFamily="34" charset="0"/>
              </a:rPr>
              <a:t>, </a:t>
            </a:r>
            <a:r>
              <a:rPr lang="en-US" sz="2400" b="1" u="sng" dirty="0" smtClean="0">
                <a:solidFill>
                  <a:schemeClr val="bg1"/>
                </a:solidFill>
                <a:latin typeface="Calibri" pitchFamily="34" charset="0"/>
              </a:rPr>
              <a:t>gospel of God 7</a:t>
            </a:r>
            <a:r>
              <a:rPr lang="en-US" sz="2400" dirty="0" smtClean="0">
                <a:solidFill>
                  <a:schemeClr val="bg1"/>
                </a:solidFill>
                <a:latin typeface="Calibri" pitchFamily="34" charset="0"/>
              </a:rPr>
              <a:t>, </a:t>
            </a:r>
            <a:r>
              <a:rPr lang="en-US" sz="2400" b="1" u="sng" dirty="0" smtClean="0">
                <a:solidFill>
                  <a:schemeClr val="bg1"/>
                </a:solidFill>
                <a:latin typeface="Calibri" pitchFamily="34" charset="0"/>
              </a:rPr>
              <a:t>gospel of the Kingdom 3</a:t>
            </a:r>
            <a:endParaRPr lang="en-US" sz="2400" b="1" dirty="0" smtClean="0">
              <a:solidFill>
                <a:schemeClr val="bg1"/>
              </a:solidFill>
              <a:latin typeface="Calibri" pitchFamily="34" charset="0"/>
            </a:endParaRPr>
          </a:p>
          <a:p>
            <a:endParaRPr lang="en-US" sz="2400" b="1" dirty="0" smtClean="0">
              <a:solidFill>
                <a:schemeClr val="bg1"/>
              </a:solidFill>
              <a:latin typeface="Calibri" pitchFamily="34" charset="0"/>
            </a:endParaRPr>
          </a:p>
          <a:p>
            <a:r>
              <a:rPr lang="en-US" sz="2400" b="1" dirty="0" smtClean="0">
                <a:solidFill>
                  <a:schemeClr val="bg1"/>
                </a:solidFill>
                <a:latin typeface="Calibri" pitchFamily="34" charset="0"/>
              </a:rPr>
              <a:t>Vines</a:t>
            </a:r>
            <a:r>
              <a:rPr lang="en-US" sz="2400" dirty="0">
                <a:solidFill>
                  <a:schemeClr val="bg1"/>
                </a:solidFill>
                <a:latin typeface="Calibri" pitchFamily="34" charset="0"/>
              </a:rPr>
              <a:t>: Originally denoted a reward for good tidings; later, the idea of reward dropped, and </a:t>
            </a:r>
            <a:r>
              <a:rPr lang="en-US" sz="2400" b="1" dirty="0">
                <a:solidFill>
                  <a:schemeClr val="bg1"/>
                </a:solidFill>
                <a:latin typeface="Calibri" pitchFamily="34" charset="0"/>
              </a:rPr>
              <a:t>the word stood for "the good news" itself</a:t>
            </a:r>
            <a:r>
              <a:rPr lang="en-US" sz="2400" dirty="0">
                <a:solidFill>
                  <a:schemeClr val="bg1"/>
                </a:solidFill>
                <a:latin typeface="Calibri" pitchFamily="34" charset="0"/>
              </a:rPr>
              <a:t>. </a:t>
            </a:r>
            <a:r>
              <a:rPr lang="en-US" sz="2400" b="1" dirty="0">
                <a:solidFill>
                  <a:schemeClr val="bg1"/>
                </a:solidFill>
                <a:latin typeface="Calibri" pitchFamily="34" charset="0"/>
              </a:rPr>
              <a:t>The Eng. word "gospel," i.e. "good message," is the equivalent of </a:t>
            </a:r>
            <a:r>
              <a:rPr lang="en-US" sz="2400" b="1" dirty="0" err="1">
                <a:solidFill>
                  <a:schemeClr val="bg1"/>
                </a:solidFill>
                <a:latin typeface="Calibri" pitchFamily="34" charset="0"/>
              </a:rPr>
              <a:t>euangelion</a:t>
            </a:r>
            <a:r>
              <a:rPr lang="en-US" sz="2400" b="1" dirty="0">
                <a:solidFill>
                  <a:schemeClr val="bg1"/>
                </a:solidFill>
                <a:latin typeface="Calibri" pitchFamily="34" charset="0"/>
              </a:rPr>
              <a:t> (Eng., "evangel"). </a:t>
            </a:r>
            <a:r>
              <a:rPr lang="en-US" sz="2400" dirty="0">
                <a:solidFill>
                  <a:schemeClr val="bg1"/>
                </a:solidFill>
                <a:latin typeface="Calibri" pitchFamily="34" charset="0"/>
              </a:rPr>
              <a:t>In the NT it denotes the "good tidings" of the Kingdom of God and of salvation through Christ, to be received by faith, on the basis of His death, burial, resurrection, and ascension. </a:t>
            </a:r>
          </a:p>
          <a:p>
            <a:endParaRPr lang="en-US" sz="2400" dirty="0">
              <a:solidFill>
                <a:schemeClr val="bg1"/>
              </a:solidFill>
              <a:latin typeface="Calibri" pitchFamily="34" charset="0"/>
            </a:endParaRPr>
          </a:p>
          <a:p>
            <a:r>
              <a:rPr lang="en-US" sz="2400" u="sng" dirty="0">
                <a:solidFill>
                  <a:schemeClr val="bg1"/>
                </a:solidFill>
                <a:latin typeface="Calibri" pitchFamily="34" charset="0"/>
              </a:rPr>
              <a:t>Examples passages in the New Testament</a:t>
            </a:r>
          </a:p>
          <a:p>
            <a:r>
              <a:rPr lang="nl-NL" sz="2400" b="1" dirty="0">
                <a:solidFill>
                  <a:schemeClr val="bg1"/>
                </a:solidFill>
                <a:latin typeface="Calibri" pitchFamily="34" charset="0"/>
              </a:rPr>
              <a:t>Acts 20:24; 1 Corinthians 15:1-3; Galatians 1:7, 11, </a:t>
            </a:r>
            <a:r>
              <a:rPr lang="nl-NL" sz="2400" b="1" dirty="0" smtClean="0">
                <a:solidFill>
                  <a:schemeClr val="bg1"/>
                </a:solidFill>
                <a:latin typeface="Calibri" pitchFamily="34" charset="0"/>
              </a:rPr>
              <a:t>2:2</a:t>
            </a:r>
            <a:endParaRPr lang="en-US" sz="2200" dirty="0" smtClean="0">
              <a:solidFill>
                <a:schemeClr val="bg1"/>
              </a:solidFill>
              <a:latin typeface="Calibri" pitchFamily="34" charset="0"/>
            </a:endParaRPr>
          </a:p>
        </p:txBody>
      </p:sp>
    </p:spTree>
    <p:extLst>
      <p:ext uri="{BB962C8B-B14F-4D97-AF65-F5344CB8AC3E}">
        <p14:creationId xmlns:p14="http://schemas.microsoft.com/office/powerpoint/2010/main" val="4180716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04800" y="152400"/>
            <a:ext cx="8534400" cy="6001643"/>
          </a:xfrm>
          <a:prstGeom prst="rect">
            <a:avLst/>
          </a:prstGeom>
          <a:noFill/>
        </p:spPr>
        <p:txBody>
          <a:bodyPr wrap="square" rtlCol="0">
            <a:spAutoFit/>
          </a:bodyPr>
          <a:lstStyle/>
          <a:p>
            <a:r>
              <a:rPr lang="en-US" sz="2400" dirty="0" smtClean="0">
                <a:solidFill>
                  <a:schemeClr val="bg1"/>
                </a:solidFill>
                <a:latin typeface="Calibri" pitchFamily="34" charset="0"/>
              </a:rPr>
              <a:t>(</a:t>
            </a:r>
            <a:r>
              <a:rPr lang="en-US" sz="2400" b="1" dirty="0" smtClean="0">
                <a:solidFill>
                  <a:schemeClr val="bg1"/>
                </a:solidFill>
                <a:latin typeface="Calibri" pitchFamily="34" charset="0"/>
              </a:rPr>
              <a:t>noun, 2098, </a:t>
            </a:r>
            <a:r>
              <a:rPr lang="en-US" sz="2400" b="1" dirty="0" err="1" smtClean="0">
                <a:solidFill>
                  <a:schemeClr val="bg1"/>
                </a:solidFill>
                <a:latin typeface="Calibri" pitchFamily="34" charset="0"/>
              </a:rPr>
              <a:t>euangelion</a:t>
            </a:r>
            <a:r>
              <a:rPr lang="en-US" sz="2400" dirty="0" smtClean="0">
                <a:solidFill>
                  <a:schemeClr val="bg1"/>
                </a:solidFill>
                <a:latin typeface="Calibri" pitchFamily="34" charset="0"/>
              </a:rPr>
              <a:t>) </a:t>
            </a:r>
          </a:p>
          <a:p>
            <a:endParaRPr lang="en-US" sz="2400" dirty="0" smtClean="0">
              <a:solidFill>
                <a:schemeClr val="bg1"/>
              </a:solidFill>
              <a:latin typeface="Calibri" pitchFamily="34" charset="0"/>
            </a:endParaRPr>
          </a:p>
          <a:p>
            <a:r>
              <a:rPr lang="en-US" sz="2400" b="1" dirty="0" smtClean="0">
                <a:solidFill>
                  <a:schemeClr val="bg1"/>
                </a:solidFill>
                <a:latin typeface="Calibri" pitchFamily="34" charset="0"/>
              </a:rPr>
              <a:t>Vines</a:t>
            </a:r>
            <a:r>
              <a:rPr lang="en-US" sz="2400" dirty="0" smtClean="0">
                <a:solidFill>
                  <a:schemeClr val="bg1"/>
                </a:solidFill>
                <a:latin typeface="Calibri" pitchFamily="34" charset="0"/>
              </a:rPr>
              <a:t>: </a:t>
            </a:r>
            <a:r>
              <a:rPr lang="en-US" sz="2400" dirty="0">
                <a:solidFill>
                  <a:schemeClr val="bg1"/>
                </a:solidFill>
                <a:latin typeface="Calibri" pitchFamily="34" charset="0"/>
              </a:rPr>
              <a:t>The following phrases describe the subjects or nature or purport of the message</a:t>
            </a:r>
            <a:r>
              <a:rPr lang="en-US" sz="2400" dirty="0" smtClean="0">
                <a:solidFill>
                  <a:schemeClr val="bg1"/>
                </a:solidFill>
                <a:latin typeface="Calibri" pitchFamily="34" charset="0"/>
              </a:rPr>
              <a:t>; It is the "gospel" of God; God, concerning His Son; His Son; Jesus Christ, the Son of God; our Lord Jesus; Christ, etc.; the glory of Christ; the grace of God; the glory of the blessed God; your salvation; peace. Cp. also "the gospel of the Kingdom,"; "an eternal gospel,".</a:t>
            </a:r>
          </a:p>
          <a:p>
            <a:endParaRPr lang="en-US" sz="2400" u="sng" dirty="0" smtClean="0">
              <a:solidFill>
                <a:schemeClr val="bg1"/>
              </a:solidFill>
              <a:latin typeface="Calibri" pitchFamily="34" charset="0"/>
            </a:endParaRPr>
          </a:p>
          <a:p>
            <a:r>
              <a:rPr lang="en-US" sz="2400" u="sng" dirty="0" smtClean="0">
                <a:solidFill>
                  <a:schemeClr val="bg1"/>
                </a:solidFill>
                <a:latin typeface="Calibri" pitchFamily="34" charset="0"/>
              </a:rPr>
              <a:t>Examples passages in the New Testament</a:t>
            </a:r>
          </a:p>
          <a:p>
            <a:r>
              <a:rPr lang="nl-NL" sz="2400" b="1" dirty="0" smtClean="0">
                <a:solidFill>
                  <a:schemeClr val="bg1"/>
                </a:solidFill>
                <a:latin typeface="Calibri" pitchFamily="34" charset="0"/>
              </a:rPr>
              <a:t>Mark 1:14-15; Romans 1:1-3, 9, 15:16-21; 2 Corinthians 4:3-4; Ephesians 1:13-14; 1 Thessalonians 2:9; 2 Thessalonians 1:8;         1 Timothy 1:11; 1 Peter 4:17 </a:t>
            </a:r>
            <a:endParaRPr lang="en-US" sz="2400" dirty="0" smtClean="0">
              <a:solidFill>
                <a:schemeClr val="bg1"/>
              </a:solidFill>
              <a:latin typeface="Calibri" pitchFamily="34" charset="0"/>
            </a:endParaRPr>
          </a:p>
          <a:p>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In </a:t>
            </a:r>
            <a:r>
              <a:rPr lang="en-US" sz="2400" b="1" dirty="0" smtClean="0">
                <a:solidFill>
                  <a:schemeClr val="bg1"/>
                </a:solidFill>
                <a:latin typeface="Calibri" pitchFamily="34" charset="0"/>
              </a:rPr>
              <a:t>Galatians 2:14</a:t>
            </a:r>
            <a:r>
              <a:rPr lang="en-US" sz="2400" dirty="0" smtClean="0">
                <a:solidFill>
                  <a:schemeClr val="bg1"/>
                </a:solidFill>
                <a:latin typeface="Calibri" pitchFamily="34" charset="0"/>
              </a:rPr>
              <a:t>, "the truth of the gospel" is not about the true "gospel," but the true teaching of it, in contrast to perversions of it.</a:t>
            </a:r>
          </a:p>
        </p:txBody>
      </p:sp>
    </p:spTree>
    <p:extLst>
      <p:ext uri="{BB962C8B-B14F-4D97-AF65-F5344CB8AC3E}">
        <p14:creationId xmlns:p14="http://schemas.microsoft.com/office/powerpoint/2010/main" val="66103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80999" y="304800"/>
            <a:ext cx="8305801" cy="5293757"/>
          </a:xfrm>
          <a:prstGeom prst="rect">
            <a:avLst/>
          </a:prstGeom>
          <a:noFill/>
        </p:spPr>
        <p:txBody>
          <a:bodyPr wrap="square" rtlCol="0">
            <a:spAutoFit/>
          </a:bodyPr>
          <a:lstStyle/>
          <a:p>
            <a:r>
              <a:rPr lang="en-US" sz="2400" dirty="0" smtClean="0">
                <a:solidFill>
                  <a:schemeClr val="bg1"/>
                </a:solidFill>
                <a:latin typeface="Calibri" pitchFamily="34" charset="0"/>
              </a:rPr>
              <a:t>Look at the many expressions that are used in connection with the </a:t>
            </a:r>
            <a:r>
              <a:rPr lang="en-US" sz="2400" u="sng" dirty="0" smtClean="0">
                <a:solidFill>
                  <a:schemeClr val="bg1"/>
                </a:solidFill>
                <a:latin typeface="Calibri" pitchFamily="34" charset="0"/>
              </a:rPr>
              <a:t>preaching</a:t>
            </a:r>
            <a:r>
              <a:rPr lang="en-US" sz="2400" dirty="0" smtClean="0">
                <a:solidFill>
                  <a:schemeClr val="bg1"/>
                </a:solidFill>
                <a:latin typeface="Calibri" pitchFamily="34" charset="0"/>
              </a:rPr>
              <a:t> of the "Gospel" in the New Testament.</a:t>
            </a:r>
          </a:p>
          <a:p>
            <a:endParaRPr lang="en-US" sz="2400" dirty="0" smtClean="0">
              <a:solidFill>
                <a:schemeClr val="bg1"/>
              </a:solidFill>
              <a:latin typeface="Calibri" pitchFamily="34" charset="0"/>
            </a:endParaRPr>
          </a:p>
          <a:p>
            <a:r>
              <a:rPr lang="en-US" sz="2200" dirty="0" err="1" smtClean="0">
                <a:solidFill>
                  <a:schemeClr val="bg1"/>
                </a:solidFill>
                <a:latin typeface="Calibri" pitchFamily="34" charset="0"/>
              </a:rPr>
              <a:t>kerusso</a:t>
            </a:r>
            <a:r>
              <a:rPr lang="en-US" sz="2200" dirty="0">
                <a:solidFill>
                  <a:schemeClr val="bg1"/>
                </a:solidFill>
                <a:latin typeface="Calibri" pitchFamily="34" charset="0"/>
              </a:rPr>
              <a:t>, "</a:t>
            </a:r>
            <a:r>
              <a:rPr lang="en-US" sz="2200" b="1" dirty="0">
                <a:solidFill>
                  <a:schemeClr val="bg1"/>
                </a:solidFill>
                <a:latin typeface="Calibri" pitchFamily="34" charset="0"/>
              </a:rPr>
              <a:t>to preach it as a </a:t>
            </a:r>
            <a:r>
              <a:rPr lang="en-US" sz="2200" b="1" dirty="0" smtClean="0">
                <a:solidFill>
                  <a:schemeClr val="bg1"/>
                </a:solidFill>
                <a:latin typeface="Calibri" pitchFamily="34" charset="0"/>
              </a:rPr>
              <a:t>herald</a:t>
            </a:r>
            <a:r>
              <a:rPr lang="en-US" sz="2200" dirty="0" smtClean="0">
                <a:solidFill>
                  <a:schemeClr val="bg1"/>
                </a:solidFill>
                <a:latin typeface="Calibri" pitchFamily="34" charset="0"/>
              </a:rPr>
              <a:t>" Matt</a:t>
            </a:r>
            <a:r>
              <a:rPr lang="en-US" sz="2200" dirty="0">
                <a:solidFill>
                  <a:schemeClr val="bg1"/>
                </a:solidFill>
                <a:latin typeface="Calibri" pitchFamily="34" charset="0"/>
              </a:rPr>
              <a:t>. 4:23; Gal. </a:t>
            </a:r>
            <a:r>
              <a:rPr lang="en-US" sz="2200" dirty="0" smtClean="0">
                <a:solidFill>
                  <a:schemeClr val="bg1"/>
                </a:solidFill>
                <a:latin typeface="Calibri" pitchFamily="34" charset="0"/>
              </a:rPr>
              <a:t>2:2; </a:t>
            </a:r>
            <a:endParaRPr lang="en-US" sz="2200" dirty="0">
              <a:solidFill>
                <a:schemeClr val="bg1"/>
              </a:solidFill>
              <a:latin typeface="Calibri" pitchFamily="34" charset="0"/>
            </a:endParaRPr>
          </a:p>
          <a:p>
            <a:r>
              <a:rPr lang="en-US" sz="2200" dirty="0" err="1" smtClean="0">
                <a:solidFill>
                  <a:schemeClr val="bg1"/>
                </a:solidFill>
                <a:latin typeface="Calibri" pitchFamily="34" charset="0"/>
              </a:rPr>
              <a:t>lalesai</a:t>
            </a:r>
            <a:r>
              <a:rPr lang="en-US" sz="2200" dirty="0" smtClean="0">
                <a:solidFill>
                  <a:schemeClr val="bg1"/>
                </a:solidFill>
                <a:latin typeface="Calibri" pitchFamily="34" charset="0"/>
              </a:rPr>
              <a:t>, </a:t>
            </a:r>
            <a:r>
              <a:rPr lang="en-US" sz="2200" dirty="0">
                <a:solidFill>
                  <a:schemeClr val="bg1"/>
                </a:solidFill>
                <a:latin typeface="Calibri" pitchFamily="34" charset="0"/>
              </a:rPr>
              <a:t>"</a:t>
            </a:r>
            <a:r>
              <a:rPr lang="en-US" sz="2200" b="1" dirty="0">
                <a:solidFill>
                  <a:schemeClr val="bg1"/>
                </a:solidFill>
                <a:latin typeface="Calibri" pitchFamily="34" charset="0"/>
              </a:rPr>
              <a:t>to </a:t>
            </a:r>
            <a:r>
              <a:rPr lang="en-US" sz="2200" b="1" dirty="0" smtClean="0">
                <a:solidFill>
                  <a:schemeClr val="bg1"/>
                </a:solidFill>
                <a:latin typeface="Calibri" pitchFamily="34" charset="0"/>
              </a:rPr>
              <a:t>declare</a:t>
            </a:r>
            <a:r>
              <a:rPr lang="en-US" sz="2200" dirty="0" smtClean="0">
                <a:solidFill>
                  <a:schemeClr val="bg1"/>
                </a:solidFill>
                <a:latin typeface="Calibri" pitchFamily="34" charset="0"/>
              </a:rPr>
              <a:t>" </a:t>
            </a:r>
            <a:r>
              <a:rPr lang="en-US" sz="2200" dirty="0">
                <a:solidFill>
                  <a:schemeClr val="bg1"/>
                </a:solidFill>
                <a:latin typeface="Calibri" pitchFamily="34" charset="0"/>
              </a:rPr>
              <a:t>1 Thess. 2:2; </a:t>
            </a:r>
          </a:p>
          <a:p>
            <a:r>
              <a:rPr lang="en-US" sz="2200" dirty="0" err="1" smtClean="0">
                <a:solidFill>
                  <a:schemeClr val="bg1"/>
                </a:solidFill>
                <a:latin typeface="Calibri" pitchFamily="34" charset="0"/>
              </a:rPr>
              <a:t>pollo</a:t>
            </a:r>
            <a:r>
              <a:rPr lang="en-US" sz="2200" dirty="0" smtClean="0">
                <a:solidFill>
                  <a:schemeClr val="bg1"/>
                </a:solidFill>
                <a:latin typeface="Calibri" pitchFamily="34" charset="0"/>
              </a:rPr>
              <a:t> </a:t>
            </a:r>
            <a:r>
              <a:rPr lang="en-US" sz="2200" dirty="0" err="1">
                <a:solidFill>
                  <a:schemeClr val="bg1"/>
                </a:solidFill>
                <a:latin typeface="Calibri" pitchFamily="34" charset="0"/>
              </a:rPr>
              <a:t>agoni</a:t>
            </a:r>
            <a:r>
              <a:rPr lang="en-US" sz="2200" dirty="0">
                <a:solidFill>
                  <a:schemeClr val="bg1"/>
                </a:solidFill>
                <a:latin typeface="Calibri" pitchFamily="34" charset="0"/>
              </a:rPr>
              <a:t>, in the midst of "</a:t>
            </a:r>
            <a:r>
              <a:rPr lang="en-US" sz="2200" b="1" dirty="0">
                <a:solidFill>
                  <a:schemeClr val="bg1"/>
                </a:solidFill>
                <a:latin typeface="Calibri" pitchFamily="34" charset="0"/>
              </a:rPr>
              <a:t>much conflict</a:t>
            </a:r>
            <a:r>
              <a:rPr lang="en-US" sz="2200" dirty="0">
                <a:solidFill>
                  <a:schemeClr val="bg1"/>
                </a:solidFill>
                <a:latin typeface="Calibri" pitchFamily="34" charset="0"/>
              </a:rPr>
              <a:t>" 1 Thess. 2:2;</a:t>
            </a:r>
          </a:p>
          <a:p>
            <a:r>
              <a:rPr lang="en-US" sz="2200" dirty="0" err="1" smtClean="0">
                <a:solidFill>
                  <a:schemeClr val="bg1"/>
                </a:solidFill>
                <a:latin typeface="Calibri" pitchFamily="34" charset="0"/>
              </a:rPr>
              <a:t>diamarturomai</a:t>
            </a:r>
            <a:r>
              <a:rPr lang="en-US" sz="2200" dirty="0">
                <a:solidFill>
                  <a:schemeClr val="bg1"/>
                </a:solidFill>
                <a:latin typeface="Calibri" pitchFamily="34" charset="0"/>
              </a:rPr>
              <a:t>, "</a:t>
            </a:r>
            <a:r>
              <a:rPr lang="en-US" sz="2200" b="1" dirty="0">
                <a:solidFill>
                  <a:schemeClr val="bg1"/>
                </a:solidFill>
                <a:latin typeface="Calibri" pitchFamily="34" charset="0"/>
              </a:rPr>
              <a:t>to testify (thoroughly</a:t>
            </a:r>
            <a:r>
              <a:rPr lang="en-US" sz="2200" b="1" dirty="0" smtClean="0">
                <a:solidFill>
                  <a:schemeClr val="bg1"/>
                </a:solidFill>
                <a:latin typeface="Calibri" pitchFamily="34" charset="0"/>
              </a:rPr>
              <a:t>)</a:t>
            </a:r>
            <a:r>
              <a:rPr lang="en-US" sz="2200" dirty="0" smtClean="0">
                <a:solidFill>
                  <a:schemeClr val="bg1"/>
                </a:solidFill>
                <a:latin typeface="Calibri" pitchFamily="34" charset="0"/>
              </a:rPr>
              <a:t>" </a:t>
            </a:r>
            <a:r>
              <a:rPr lang="en-US" sz="2200" dirty="0">
                <a:solidFill>
                  <a:schemeClr val="bg1"/>
                </a:solidFill>
                <a:latin typeface="Calibri" pitchFamily="34" charset="0"/>
              </a:rPr>
              <a:t>Acts 20:24; </a:t>
            </a:r>
          </a:p>
          <a:p>
            <a:r>
              <a:rPr lang="en-US" sz="2200" dirty="0" err="1" smtClean="0">
                <a:solidFill>
                  <a:schemeClr val="bg1"/>
                </a:solidFill>
                <a:latin typeface="Calibri" pitchFamily="34" charset="0"/>
              </a:rPr>
              <a:t>euangelizo</a:t>
            </a:r>
            <a:r>
              <a:rPr lang="en-US" sz="2200" dirty="0">
                <a:solidFill>
                  <a:schemeClr val="bg1"/>
                </a:solidFill>
                <a:latin typeface="Calibri" pitchFamily="34" charset="0"/>
              </a:rPr>
              <a:t>, "</a:t>
            </a:r>
            <a:r>
              <a:rPr lang="en-US" sz="2200" b="1" dirty="0">
                <a:solidFill>
                  <a:schemeClr val="bg1"/>
                </a:solidFill>
                <a:latin typeface="Calibri" pitchFamily="34" charset="0"/>
              </a:rPr>
              <a:t>to </a:t>
            </a:r>
            <a:r>
              <a:rPr lang="en-US" sz="2200" b="1" dirty="0" smtClean="0">
                <a:solidFill>
                  <a:schemeClr val="bg1"/>
                </a:solidFill>
                <a:latin typeface="Calibri" pitchFamily="34" charset="0"/>
              </a:rPr>
              <a:t>preach</a:t>
            </a:r>
            <a:r>
              <a:rPr lang="en-US" sz="2200" dirty="0" smtClean="0">
                <a:solidFill>
                  <a:schemeClr val="bg1"/>
                </a:solidFill>
                <a:latin typeface="Calibri" pitchFamily="34" charset="0"/>
              </a:rPr>
              <a:t>" 1 </a:t>
            </a:r>
            <a:r>
              <a:rPr lang="en-US" sz="2200" dirty="0">
                <a:solidFill>
                  <a:schemeClr val="bg1"/>
                </a:solidFill>
                <a:latin typeface="Calibri" pitchFamily="34" charset="0"/>
              </a:rPr>
              <a:t>Cor. 15:1; 2 Cor. 11:7; Gal. </a:t>
            </a:r>
            <a:r>
              <a:rPr lang="en-US" sz="2200" dirty="0" smtClean="0">
                <a:solidFill>
                  <a:schemeClr val="bg1"/>
                </a:solidFill>
                <a:latin typeface="Calibri" pitchFamily="34" charset="0"/>
              </a:rPr>
              <a:t>1:11; </a:t>
            </a:r>
            <a:endParaRPr lang="en-US" sz="2200" dirty="0">
              <a:solidFill>
                <a:schemeClr val="bg1"/>
              </a:solidFill>
              <a:latin typeface="Calibri" pitchFamily="34" charset="0"/>
            </a:endParaRPr>
          </a:p>
          <a:p>
            <a:r>
              <a:rPr lang="en-US" sz="2200" dirty="0" err="1" smtClean="0">
                <a:solidFill>
                  <a:schemeClr val="bg1"/>
                </a:solidFill>
                <a:latin typeface="Calibri" pitchFamily="34" charset="0"/>
              </a:rPr>
              <a:t>katangello</a:t>
            </a:r>
            <a:r>
              <a:rPr lang="en-US" sz="2200" dirty="0">
                <a:solidFill>
                  <a:schemeClr val="bg1"/>
                </a:solidFill>
                <a:latin typeface="Calibri" pitchFamily="34" charset="0"/>
              </a:rPr>
              <a:t>, "</a:t>
            </a:r>
            <a:r>
              <a:rPr lang="en-US" sz="2200" b="1" dirty="0">
                <a:solidFill>
                  <a:schemeClr val="bg1"/>
                </a:solidFill>
                <a:latin typeface="Calibri" pitchFamily="34" charset="0"/>
              </a:rPr>
              <a:t>to </a:t>
            </a:r>
            <a:r>
              <a:rPr lang="en-US" sz="2200" b="1" dirty="0" smtClean="0">
                <a:solidFill>
                  <a:schemeClr val="bg1"/>
                </a:solidFill>
                <a:latin typeface="Calibri" pitchFamily="34" charset="0"/>
              </a:rPr>
              <a:t>proclaim</a:t>
            </a:r>
            <a:r>
              <a:rPr lang="en-US" sz="2200" dirty="0" smtClean="0">
                <a:solidFill>
                  <a:schemeClr val="bg1"/>
                </a:solidFill>
                <a:latin typeface="Calibri" pitchFamily="34" charset="0"/>
              </a:rPr>
              <a:t>" </a:t>
            </a:r>
            <a:r>
              <a:rPr lang="en-US" sz="2200" dirty="0">
                <a:solidFill>
                  <a:schemeClr val="bg1"/>
                </a:solidFill>
                <a:latin typeface="Calibri" pitchFamily="34" charset="0"/>
              </a:rPr>
              <a:t>1 Cor. 9:14; </a:t>
            </a:r>
          </a:p>
          <a:p>
            <a:r>
              <a:rPr lang="en-US" sz="2200" dirty="0" err="1" smtClean="0">
                <a:solidFill>
                  <a:schemeClr val="bg1"/>
                </a:solidFill>
                <a:latin typeface="Calibri" pitchFamily="34" charset="0"/>
              </a:rPr>
              <a:t>douleuo</a:t>
            </a:r>
            <a:r>
              <a:rPr lang="en-US" sz="2200" dirty="0" smtClean="0">
                <a:solidFill>
                  <a:schemeClr val="bg1"/>
                </a:solidFill>
                <a:latin typeface="Calibri" pitchFamily="34" charset="0"/>
              </a:rPr>
              <a:t> </a:t>
            </a:r>
            <a:r>
              <a:rPr lang="en-US" sz="2200" dirty="0" err="1">
                <a:solidFill>
                  <a:schemeClr val="bg1"/>
                </a:solidFill>
                <a:latin typeface="Calibri" pitchFamily="34" charset="0"/>
              </a:rPr>
              <a:t>eis</a:t>
            </a:r>
            <a:r>
              <a:rPr lang="en-US" sz="2200" dirty="0">
                <a:solidFill>
                  <a:schemeClr val="bg1"/>
                </a:solidFill>
                <a:latin typeface="Calibri" pitchFamily="34" charset="0"/>
              </a:rPr>
              <a:t>, "</a:t>
            </a:r>
            <a:r>
              <a:rPr lang="en-US" sz="2200" b="1" dirty="0">
                <a:solidFill>
                  <a:schemeClr val="bg1"/>
                </a:solidFill>
                <a:latin typeface="Calibri" pitchFamily="34" charset="0"/>
              </a:rPr>
              <a:t>to serve unto</a:t>
            </a:r>
            <a:r>
              <a:rPr lang="en-US" sz="2200" dirty="0">
                <a:solidFill>
                  <a:schemeClr val="bg1"/>
                </a:solidFill>
                <a:latin typeface="Calibri" pitchFamily="34" charset="0"/>
              </a:rPr>
              <a:t>" ("</a:t>
            </a:r>
            <a:r>
              <a:rPr lang="en-US" sz="2200" b="1" dirty="0">
                <a:solidFill>
                  <a:schemeClr val="bg1"/>
                </a:solidFill>
                <a:latin typeface="Calibri" pitchFamily="34" charset="0"/>
              </a:rPr>
              <a:t>in furtherance of</a:t>
            </a:r>
            <a:r>
              <a:rPr lang="en-US" sz="2200" dirty="0" smtClean="0">
                <a:solidFill>
                  <a:schemeClr val="bg1"/>
                </a:solidFill>
                <a:latin typeface="Calibri" pitchFamily="34" charset="0"/>
              </a:rPr>
              <a:t>") </a:t>
            </a:r>
            <a:r>
              <a:rPr lang="en-US" sz="2200" dirty="0">
                <a:solidFill>
                  <a:schemeClr val="bg1"/>
                </a:solidFill>
                <a:latin typeface="Calibri" pitchFamily="34" charset="0"/>
              </a:rPr>
              <a:t>Phil. 2:22; </a:t>
            </a:r>
          </a:p>
          <a:p>
            <a:r>
              <a:rPr lang="en-US" sz="2200" dirty="0" err="1" smtClean="0">
                <a:solidFill>
                  <a:schemeClr val="bg1"/>
                </a:solidFill>
                <a:latin typeface="Calibri" pitchFamily="34" charset="0"/>
              </a:rPr>
              <a:t>sunathleo</a:t>
            </a:r>
            <a:r>
              <a:rPr lang="en-US" sz="2200" dirty="0" smtClean="0">
                <a:solidFill>
                  <a:schemeClr val="bg1"/>
                </a:solidFill>
                <a:latin typeface="Calibri" pitchFamily="34" charset="0"/>
              </a:rPr>
              <a:t> </a:t>
            </a:r>
            <a:r>
              <a:rPr lang="en-US" sz="2200" dirty="0">
                <a:solidFill>
                  <a:schemeClr val="bg1"/>
                </a:solidFill>
                <a:latin typeface="Calibri" pitchFamily="34" charset="0"/>
              </a:rPr>
              <a:t>en, "</a:t>
            </a:r>
            <a:r>
              <a:rPr lang="en-US" sz="2200" b="1" dirty="0">
                <a:solidFill>
                  <a:schemeClr val="bg1"/>
                </a:solidFill>
                <a:latin typeface="Calibri" pitchFamily="34" charset="0"/>
              </a:rPr>
              <a:t>to labor with </a:t>
            </a:r>
            <a:r>
              <a:rPr lang="en-US" sz="2200" b="1" dirty="0" smtClean="0">
                <a:solidFill>
                  <a:schemeClr val="bg1"/>
                </a:solidFill>
                <a:latin typeface="Calibri" pitchFamily="34" charset="0"/>
              </a:rPr>
              <a:t>in</a:t>
            </a:r>
            <a:r>
              <a:rPr lang="en-US" sz="2200" dirty="0" smtClean="0">
                <a:solidFill>
                  <a:schemeClr val="bg1"/>
                </a:solidFill>
                <a:latin typeface="Calibri" pitchFamily="34" charset="0"/>
              </a:rPr>
              <a:t>" </a:t>
            </a:r>
            <a:r>
              <a:rPr lang="en-US" sz="2200" dirty="0">
                <a:solidFill>
                  <a:schemeClr val="bg1"/>
                </a:solidFill>
                <a:latin typeface="Calibri" pitchFamily="34" charset="0"/>
              </a:rPr>
              <a:t>Phil. 4:3; </a:t>
            </a:r>
          </a:p>
          <a:p>
            <a:r>
              <a:rPr lang="en-US" sz="2200" dirty="0" err="1" smtClean="0">
                <a:solidFill>
                  <a:schemeClr val="bg1"/>
                </a:solidFill>
                <a:latin typeface="Calibri" pitchFamily="34" charset="0"/>
              </a:rPr>
              <a:t>hierourgeo</a:t>
            </a:r>
            <a:r>
              <a:rPr lang="en-US" sz="2200" dirty="0">
                <a:solidFill>
                  <a:schemeClr val="bg1"/>
                </a:solidFill>
                <a:latin typeface="Calibri" pitchFamily="34" charset="0"/>
              </a:rPr>
              <a:t>, "</a:t>
            </a:r>
            <a:r>
              <a:rPr lang="en-US" sz="2200" b="1" dirty="0">
                <a:solidFill>
                  <a:schemeClr val="bg1"/>
                </a:solidFill>
                <a:latin typeface="Calibri" pitchFamily="34" charset="0"/>
              </a:rPr>
              <a:t>to </a:t>
            </a:r>
            <a:r>
              <a:rPr lang="en-US" sz="2200" b="1" dirty="0" smtClean="0">
                <a:solidFill>
                  <a:schemeClr val="bg1"/>
                </a:solidFill>
                <a:latin typeface="Calibri" pitchFamily="34" charset="0"/>
              </a:rPr>
              <a:t>minister</a:t>
            </a:r>
            <a:r>
              <a:rPr lang="en-US" sz="2200" dirty="0" smtClean="0">
                <a:solidFill>
                  <a:schemeClr val="bg1"/>
                </a:solidFill>
                <a:latin typeface="Calibri" pitchFamily="34" charset="0"/>
              </a:rPr>
              <a:t>" </a:t>
            </a:r>
            <a:r>
              <a:rPr lang="en-US" sz="2200" dirty="0">
                <a:solidFill>
                  <a:schemeClr val="bg1"/>
                </a:solidFill>
                <a:latin typeface="Calibri" pitchFamily="34" charset="0"/>
              </a:rPr>
              <a:t>Rom. 15:16; </a:t>
            </a:r>
          </a:p>
          <a:p>
            <a:r>
              <a:rPr lang="en-US" sz="2200" dirty="0" err="1" smtClean="0">
                <a:solidFill>
                  <a:schemeClr val="bg1"/>
                </a:solidFill>
                <a:latin typeface="Calibri" pitchFamily="34" charset="0"/>
              </a:rPr>
              <a:t>pleroo</a:t>
            </a:r>
            <a:r>
              <a:rPr lang="en-US" sz="2200" dirty="0">
                <a:solidFill>
                  <a:schemeClr val="bg1"/>
                </a:solidFill>
                <a:latin typeface="Calibri" pitchFamily="34" charset="0"/>
              </a:rPr>
              <a:t>, "</a:t>
            </a:r>
            <a:r>
              <a:rPr lang="en-US" sz="2200" b="1" dirty="0">
                <a:solidFill>
                  <a:schemeClr val="bg1"/>
                </a:solidFill>
                <a:latin typeface="Calibri" pitchFamily="34" charset="0"/>
              </a:rPr>
              <a:t>to preach </a:t>
            </a:r>
            <a:r>
              <a:rPr lang="en-US" sz="2200" b="1" dirty="0" smtClean="0">
                <a:solidFill>
                  <a:schemeClr val="bg1"/>
                </a:solidFill>
                <a:latin typeface="Calibri" pitchFamily="34" charset="0"/>
              </a:rPr>
              <a:t>fully</a:t>
            </a:r>
            <a:r>
              <a:rPr lang="en-US" sz="2200" dirty="0" smtClean="0">
                <a:solidFill>
                  <a:schemeClr val="bg1"/>
                </a:solidFill>
                <a:latin typeface="Calibri" pitchFamily="34" charset="0"/>
              </a:rPr>
              <a:t>" </a:t>
            </a:r>
            <a:r>
              <a:rPr lang="en-US" sz="2200" dirty="0">
                <a:solidFill>
                  <a:schemeClr val="bg1"/>
                </a:solidFill>
                <a:latin typeface="Calibri" pitchFamily="34" charset="0"/>
              </a:rPr>
              <a:t>Rom. 15:19; </a:t>
            </a:r>
            <a:endParaRPr lang="en-US" sz="2200" dirty="0" smtClean="0">
              <a:solidFill>
                <a:schemeClr val="bg1"/>
              </a:solidFill>
              <a:latin typeface="Calibri" pitchFamily="34" charset="0"/>
            </a:endParaRPr>
          </a:p>
          <a:p>
            <a:r>
              <a:rPr lang="en-US" sz="2200" dirty="0" err="1" smtClean="0">
                <a:solidFill>
                  <a:schemeClr val="bg1"/>
                </a:solidFill>
                <a:latin typeface="Calibri" pitchFamily="34" charset="0"/>
              </a:rPr>
              <a:t>sunkakopatheo</a:t>
            </a:r>
            <a:r>
              <a:rPr lang="en-US" sz="2200" dirty="0">
                <a:solidFill>
                  <a:schemeClr val="bg1"/>
                </a:solidFill>
                <a:latin typeface="Calibri" pitchFamily="34" charset="0"/>
              </a:rPr>
              <a:t>, "</a:t>
            </a:r>
            <a:r>
              <a:rPr lang="en-US" sz="2200" b="1" dirty="0">
                <a:solidFill>
                  <a:schemeClr val="bg1"/>
                </a:solidFill>
                <a:latin typeface="Calibri" pitchFamily="34" charset="0"/>
              </a:rPr>
              <a:t>to suffer hardship </a:t>
            </a:r>
            <a:r>
              <a:rPr lang="en-US" sz="2200" b="1" dirty="0" smtClean="0">
                <a:solidFill>
                  <a:schemeClr val="bg1"/>
                </a:solidFill>
                <a:latin typeface="Calibri" pitchFamily="34" charset="0"/>
              </a:rPr>
              <a:t>with</a:t>
            </a:r>
            <a:r>
              <a:rPr lang="en-US" sz="2200" dirty="0" smtClean="0">
                <a:solidFill>
                  <a:schemeClr val="bg1"/>
                </a:solidFill>
                <a:latin typeface="Calibri" pitchFamily="34" charset="0"/>
              </a:rPr>
              <a:t>" </a:t>
            </a:r>
            <a:r>
              <a:rPr lang="en-US" sz="2200" dirty="0">
                <a:solidFill>
                  <a:schemeClr val="bg1"/>
                </a:solidFill>
                <a:latin typeface="Calibri" pitchFamily="34" charset="0"/>
              </a:rPr>
              <a:t>2 Tim. </a:t>
            </a:r>
            <a:r>
              <a:rPr lang="en-US" sz="2200" dirty="0" smtClean="0">
                <a:solidFill>
                  <a:schemeClr val="bg1"/>
                </a:solidFill>
                <a:latin typeface="Calibri" pitchFamily="34" charset="0"/>
              </a:rPr>
              <a:t>1:8. </a:t>
            </a:r>
            <a:endParaRPr lang="en-US" sz="2200" dirty="0">
              <a:solidFill>
                <a:schemeClr val="bg1"/>
              </a:solidFill>
              <a:latin typeface="Calibri" pitchFamily="34" charset="0"/>
            </a:endParaRPr>
          </a:p>
          <a:p>
            <a:endParaRPr lang="en-US" sz="2400" dirty="0" smtClean="0">
              <a:solidFill>
                <a:schemeClr val="bg1"/>
              </a:solidFill>
              <a:latin typeface="Calibri" pitchFamily="34" charset="0"/>
            </a:endParaRPr>
          </a:p>
        </p:txBody>
      </p:sp>
    </p:spTree>
    <p:extLst>
      <p:ext uri="{BB962C8B-B14F-4D97-AF65-F5344CB8AC3E}">
        <p14:creationId xmlns:p14="http://schemas.microsoft.com/office/powerpoint/2010/main" val="2326864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80999" y="304800"/>
            <a:ext cx="8305801" cy="4308872"/>
          </a:xfrm>
          <a:prstGeom prst="rect">
            <a:avLst/>
          </a:prstGeom>
          <a:noFill/>
        </p:spPr>
        <p:txBody>
          <a:bodyPr wrap="square" rtlCol="0">
            <a:spAutoFit/>
          </a:bodyPr>
          <a:lstStyle/>
          <a:p>
            <a:r>
              <a:rPr lang="en-US" sz="2400" dirty="0" smtClean="0">
                <a:solidFill>
                  <a:schemeClr val="bg1"/>
                </a:solidFill>
                <a:latin typeface="Calibri" pitchFamily="34" charset="0"/>
              </a:rPr>
              <a:t>Look at the expressions that are used in connection with </a:t>
            </a:r>
            <a:r>
              <a:rPr lang="en-US" sz="2400" u="sng" dirty="0" smtClean="0">
                <a:solidFill>
                  <a:schemeClr val="bg1"/>
                </a:solidFill>
                <a:latin typeface="Calibri" pitchFamily="34" charset="0"/>
              </a:rPr>
              <a:t>responding</a:t>
            </a:r>
            <a:r>
              <a:rPr lang="en-US" sz="2400" dirty="0" smtClean="0">
                <a:solidFill>
                  <a:schemeClr val="bg1"/>
                </a:solidFill>
                <a:latin typeface="Calibri" pitchFamily="34" charset="0"/>
              </a:rPr>
              <a:t> to the "Gospel" in the New Testament. </a:t>
            </a:r>
          </a:p>
          <a:p>
            <a:endParaRPr lang="en-US" sz="2400" dirty="0" smtClean="0">
              <a:solidFill>
                <a:schemeClr val="bg1"/>
              </a:solidFill>
              <a:latin typeface="Calibri" pitchFamily="34" charset="0"/>
            </a:endParaRPr>
          </a:p>
          <a:p>
            <a:r>
              <a:rPr lang="en-US" sz="2200" dirty="0" err="1" smtClean="0">
                <a:solidFill>
                  <a:schemeClr val="bg1"/>
                </a:solidFill>
                <a:latin typeface="Calibri" pitchFamily="34" charset="0"/>
              </a:rPr>
              <a:t>dechomai</a:t>
            </a:r>
            <a:r>
              <a:rPr lang="en-US" sz="2200" dirty="0">
                <a:solidFill>
                  <a:schemeClr val="bg1"/>
                </a:solidFill>
                <a:latin typeface="Calibri" pitchFamily="34" charset="0"/>
              </a:rPr>
              <a:t>, "</a:t>
            </a:r>
            <a:r>
              <a:rPr lang="en-US" sz="2200" b="1" dirty="0">
                <a:solidFill>
                  <a:schemeClr val="bg1"/>
                </a:solidFill>
                <a:latin typeface="Calibri" pitchFamily="34" charset="0"/>
              </a:rPr>
              <a:t>to </a:t>
            </a:r>
            <a:r>
              <a:rPr lang="en-US" sz="2200" b="1" dirty="0" smtClean="0">
                <a:solidFill>
                  <a:schemeClr val="bg1"/>
                </a:solidFill>
                <a:latin typeface="Calibri" pitchFamily="34" charset="0"/>
              </a:rPr>
              <a:t>receive</a:t>
            </a:r>
            <a:r>
              <a:rPr lang="en-US" sz="2200" dirty="0" smtClean="0">
                <a:solidFill>
                  <a:schemeClr val="bg1"/>
                </a:solidFill>
                <a:latin typeface="Calibri" pitchFamily="34" charset="0"/>
              </a:rPr>
              <a:t>" </a:t>
            </a:r>
            <a:r>
              <a:rPr lang="en-US" sz="2200" dirty="0">
                <a:solidFill>
                  <a:schemeClr val="bg1"/>
                </a:solidFill>
                <a:latin typeface="Calibri" pitchFamily="34" charset="0"/>
              </a:rPr>
              <a:t>2 Cor. 11:4; </a:t>
            </a:r>
          </a:p>
          <a:p>
            <a:r>
              <a:rPr lang="en-US" sz="2200" dirty="0" err="1">
                <a:solidFill>
                  <a:schemeClr val="bg1"/>
                </a:solidFill>
                <a:latin typeface="Calibri" pitchFamily="34" charset="0"/>
              </a:rPr>
              <a:t>hupakouo</a:t>
            </a:r>
            <a:r>
              <a:rPr lang="en-US" sz="2200" dirty="0">
                <a:solidFill>
                  <a:schemeClr val="bg1"/>
                </a:solidFill>
                <a:latin typeface="Calibri" pitchFamily="34" charset="0"/>
              </a:rPr>
              <a:t>, "</a:t>
            </a:r>
            <a:r>
              <a:rPr lang="en-US" sz="2200" b="1" dirty="0">
                <a:solidFill>
                  <a:schemeClr val="bg1"/>
                </a:solidFill>
                <a:latin typeface="Calibri" pitchFamily="34" charset="0"/>
              </a:rPr>
              <a:t>to hearken to, or </a:t>
            </a:r>
            <a:r>
              <a:rPr lang="en-US" sz="2200" b="1" dirty="0" smtClean="0">
                <a:solidFill>
                  <a:schemeClr val="bg1"/>
                </a:solidFill>
                <a:latin typeface="Calibri" pitchFamily="34" charset="0"/>
              </a:rPr>
              <a:t>obey</a:t>
            </a:r>
            <a:r>
              <a:rPr lang="en-US" sz="2200" dirty="0" smtClean="0">
                <a:solidFill>
                  <a:schemeClr val="bg1"/>
                </a:solidFill>
                <a:latin typeface="Calibri" pitchFamily="34" charset="0"/>
              </a:rPr>
              <a:t>" </a:t>
            </a:r>
            <a:r>
              <a:rPr lang="en-US" sz="2200" dirty="0">
                <a:solidFill>
                  <a:schemeClr val="bg1"/>
                </a:solidFill>
                <a:latin typeface="Calibri" pitchFamily="34" charset="0"/>
              </a:rPr>
              <a:t>Rom. 10:16; 2 Thess. 1:8; </a:t>
            </a:r>
          </a:p>
          <a:p>
            <a:r>
              <a:rPr lang="en-US" sz="2200" dirty="0" err="1" smtClean="0">
                <a:solidFill>
                  <a:schemeClr val="bg1"/>
                </a:solidFill>
                <a:latin typeface="Calibri" pitchFamily="34" charset="0"/>
              </a:rPr>
              <a:t>pisteuete</a:t>
            </a:r>
            <a:r>
              <a:rPr lang="en-US" sz="2200" dirty="0" smtClean="0">
                <a:solidFill>
                  <a:schemeClr val="bg1"/>
                </a:solidFill>
                <a:latin typeface="Calibri" pitchFamily="34" charset="0"/>
              </a:rPr>
              <a:t>, </a:t>
            </a:r>
            <a:r>
              <a:rPr lang="en-US" sz="2200" dirty="0">
                <a:solidFill>
                  <a:schemeClr val="bg1"/>
                </a:solidFill>
                <a:latin typeface="Calibri" pitchFamily="34" charset="0"/>
              </a:rPr>
              <a:t>"</a:t>
            </a:r>
            <a:r>
              <a:rPr lang="en-US" sz="2200" b="1" dirty="0">
                <a:solidFill>
                  <a:schemeClr val="bg1"/>
                </a:solidFill>
                <a:latin typeface="Calibri" pitchFamily="34" charset="0"/>
              </a:rPr>
              <a:t>to believe </a:t>
            </a:r>
            <a:r>
              <a:rPr lang="en-US" sz="2200" b="1" dirty="0" smtClean="0">
                <a:solidFill>
                  <a:schemeClr val="bg1"/>
                </a:solidFill>
                <a:latin typeface="Calibri" pitchFamily="34" charset="0"/>
              </a:rPr>
              <a:t>in</a:t>
            </a:r>
            <a:r>
              <a:rPr lang="en-US" sz="2200" dirty="0" smtClean="0">
                <a:solidFill>
                  <a:schemeClr val="bg1"/>
                </a:solidFill>
                <a:latin typeface="Calibri" pitchFamily="34" charset="0"/>
              </a:rPr>
              <a:t>" </a:t>
            </a:r>
            <a:r>
              <a:rPr lang="en-US" sz="2200" dirty="0">
                <a:solidFill>
                  <a:schemeClr val="bg1"/>
                </a:solidFill>
                <a:latin typeface="Calibri" pitchFamily="34" charset="0"/>
              </a:rPr>
              <a:t>Mark 1:15; </a:t>
            </a:r>
          </a:p>
          <a:p>
            <a:r>
              <a:rPr lang="en-US" sz="2200" dirty="0" err="1">
                <a:solidFill>
                  <a:schemeClr val="bg1"/>
                </a:solidFill>
                <a:latin typeface="Calibri" pitchFamily="34" charset="0"/>
              </a:rPr>
              <a:t>metastrepho</a:t>
            </a:r>
            <a:r>
              <a:rPr lang="en-US" sz="2200" dirty="0">
                <a:solidFill>
                  <a:schemeClr val="bg1"/>
                </a:solidFill>
                <a:latin typeface="Calibri" pitchFamily="34" charset="0"/>
              </a:rPr>
              <a:t>, "</a:t>
            </a:r>
            <a:r>
              <a:rPr lang="en-US" sz="2200" b="1" dirty="0">
                <a:solidFill>
                  <a:schemeClr val="bg1"/>
                </a:solidFill>
                <a:latin typeface="Calibri" pitchFamily="34" charset="0"/>
              </a:rPr>
              <a:t>to </a:t>
            </a:r>
            <a:r>
              <a:rPr lang="en-US" sz="2200" b="1" dirty="0" smtClean="0">
                <a:solidFill>
                  <a:schemeClr val="bg1"/>
                </a:solidFill>
                <a:latin typeface="Calibri" pitchFamily="34" charset="0"/>
              </a:rPr>
              <a:t>pervert</a:t>
            </a:r>
            <a:r>
              <a:rPr lang="en-US" sz="2200" dirty="0" smtClean="0">
                <a:solidFill>
                  <a:schemeClr val="bg1"/>
                </a:solidFill>
                <a:latin typeface="Calibri" pitchFamily="34" charset="0"/>
              </a:rPr>
              <a:t>" </a:t>
            </a:r>
            <a:r>
              <a:rPr lang="en-US" sz="2200" dirty="0">
                <a:solidFill>
                  <a:schemeClr val="bg1"/>
                </a:solidFill>
                <a:latin typeface="Calibri" pitchFamily="34" charset="0"/>
              </a:rPr>
              <a:t>Gal. </a:t>
            </a:r>
            <a:r>
              <a:rPr lang="en-US" sz="2200" dirty="0" smtClean="0">
                <a:solidFill>
                  <a:schemeClr val="bg1"/>
                </a:solidFill>
                <a:latin typeface="Calibri" pitchFamily="34" charset="0"/>
              </a:rPr>
              <a:t>1:7;</a:t>
            </a:r>
          </a:p>
          <a:p>
            <a:r>
              <a:rPr lang="en-US" sz="2200" dirty="0" err="1" smtClean="0">
                <a:solidFill>
                  <a:schemeClr val="bg1"/>
                </a:solidFill>
                <a:latin typeface="Calibri" pitchFamily="34" charset="0"/>
              </a:rPr>
              <a:t>pisteusantes</a:t>
            </a:r>
            <a:r>
              <a:rPr lang="en-US" sz="2200" dirty="0" smtClean="0">
                <a:solidFill>
                  <a:schemeClr val="bg1"/>
                </a:solidFill>
                <a:latin typeface="Calibri" pitchFamily="34" charset="0"/>
              </a:rPr>
              <a:t>, "</a:t>
            </a:r>
            <a:r>
              <a:rPr lang="en-US" sz="2200" b="1" dirty="0" smtClean="0">
                <a:solidFill>
                  <a:schemeClr val="bg1"/>
                </a:solidFill>
                <a:latin typeface="Calibri" pitchFamily="34" charset="0"/>
              </a:rPr>
              <a:t>believed</a:t>
            </a:r>
            <a:r>
              <a:rPr lang="en-US" sz="2200" dirty="0" smtClean="0">
                <a:solidFill>
                  <a:schemeClr val="bg1"/>
                </a:solidFill>
                <a:latin typeface="Calibri" pitchFamily="34" charset="0"/>
              </a:rPr>
              <a:t>"  Eph. 1:13;</a:t>
            </a:r>
          </a:p>
          <a:p>
            <a:r>
              <a:rPr lang="en-US" sz="2200" dirty="0" err="1" smtClean="0">
                <a:solidFill>
                  <a:schemeClr val="bg1"/>
                </a:solidFill>
                <a:latin typeface="Calibri" pitchFamily="34" charset="0"/>
              </a:rPr>
              <a:t>apeithounton</a:t>
            </a:r>
            <a:r>
              <a:rPr lang="en-US" sz="2200" dirty="0" smtClean="0">
                <a:solidFill>
                  <a:schemeClr val="bg1"/>
                </a:solidFill>
                <a:latin typeface="Calibri" pitchFamily="34" charset="0"/>
              </a:rPr>
              <a:t>, "</a:t>
            </a:r>
            <a:r>
              <a:rPr lang="en-US" sz="2200" b="1" dirty="0" smtClean="0">
                <a:solidFill>
                  <a:schemeClr val="bg1"/>
                </a:solidFill>
                <a:latin typeface="Calibri" pitchFamily="34" charset="0"/>
              </a:rPr>
              <a:t>who do not obey</a:t>
            </a:r>
            <a:r>
              <a:rPr lang="en-US" sz="2200" dirty="0" smtClean="0">
                <a:solidFill>
                  <a:schemeClr val="bg1"/>
                </a:solidFill>
                <a:latin typeface="Calibri" pitchFamily="34" charset="0"/>
              </a:rPr>
              <a:t>" 1 Pet. 4:17.</a:t>
            </a:r>
            <a:endParaRPr lang="en-US" sz="2200" dirty="0">
              <a:solidFill>
                <a:schemeClr val="bg1"/>
              </a:solidFill>
              <a:latin typeface="Calibri" pitchFamily="34" charset="0"/>
            </a:endParaRPr>
          </a:p>
          <a:p>
            <a:endParaRPr lang="en-US" sz="2200" u="sng" dirty="0">
              <a:solidFill>
                <a:schemeClr val="bg1"/>
              </a:solidFill>
              <a:latin typeface="Calibri" pitchFamily="34" charset="0"/>
            </a:endParaRPr>
          </a:p>
          <a:p>
            <a:r>
              <a:rPr lang="en-US" sz="2400" b="1" i="1" dirty="0">
                <a:solidFill>
                  <a:schemeClr val="bg1"/>
                </a:solidFill>
                <a:latin typeface="Calibri" pitchFamily="34" charset="0"/>
              </a:rPr>
              <a:t>*It is amazing how much the New Testament focuses on the preaching, teaching, and obeying of the Gospel</a:t>
            </a:r>
            <a:r>
              <a:rPr lang="en-US" sz="2400" b="1" i="1" dirty="0" smtClean="0">
                <a:solidFill>
                  <a:schemeClr val="bg1"/>
                </a:solidFill>
                <a:latin typeface="Calibri" pitchFamily="34" charset="0"/>
              </a:rPr>
              <a:t>!</a:t>
            </a:r>
            <a:endParaRPr lang="en-US" sz="2400" dirty="0" smtClean="0">
              <a:solidFill>
                <a:schemeClr val="bg1"/>
              </a:solidFill>
              <a:latin typeface="Calibri" pitchFamily="34" charset="0"/>
            </a:endParaRPr>
          </a:p>
        </p:txBody>
      </p:sp>
    </p:spTree>
    <p:extLst>
      <p:ext uri="{BB962C8B-B14F-4D97-AF65-F5344CB8AC3E}">
        <p14:creationId xmlns:p14="http://schemas.microsoft.com/office/powerpoint/2010/main" val="400777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457200" y="762000"/>
            <a:ext cx="8153400" cy="4524315"/>
          </a:xfrm>
          <a:prstGeom prst="rect">
            <a:avLst/>
          </a:prstGeom>
          <a:noFill/>
        </p:spPr>
        <p:txBody>
          <a:bodyPr wrap="square" rtlCol="0">
            <a:spAutoFit/>
          </a:bodyPr>
          <a:lstStyle/>
          <a:p>
            <a:r>
              <a:rPr lang="en-US" sz="2400" b="1" dirty="0" smtClean="0">
                <a:solidFill>
                  <a:schemeClr val="bg1"/>
                </a:solidFill>
                <a:latin typeface="Calibri" pitchFamily="34" charset="0"/>
              </a:rPr>
              <a:t>CONCLUSIONS</a:t>
            </a:r>
          </a:p>
          <a:p>
            <a:endParaRPr lang="en-US" sz="2400" dirty="0" smtClean="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The world needs the good news or the Gospel of Jesus Christ</a:t>
            </a:r>
          </a:p>
          <a:p>
            <a:endParaRPr lang="en-US" sz="2400" dirty="0" smtClean="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The Lord’s people need to be spreading the good news publically and privately</a:t>
            </a:r>
          </a:p>
          <a:p>
            <a:endParaRPr lang="en-US" sz="2400" dirty="0" smtClean="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The Lord needs men willing to spread the good news publically and privately</a:t>
            </a:r>
          </a:p>
          <a:p>
            <a:endParaRPr lang="en-US" sz="2400" dirty="0" smtClean="0">
              <a:solidFill>
                <a:schemeClr val="bg1"/>
              </a:solidFill>
              <a:latin typeface="Calibri" pitchFamily="34" charset="0"/>
            </a:endParaRPr>
          </a:p>
          <a:p>
            <a:pPr marL="342900" indent="-342900">
              <a:buFont typeface="Arial" pitchFamily="34" charset="0"/>
              <a:buChar char="•"/>
            </a:pPr>
            <a:r>
              <a:rPr lang="en-US" sz="2400" dirty="0" smtClean="0">
                <a:solidFill>
                  <a:schemeClr val="bg1"/>
                </a:solidFill>
                <a:latin typeface="Calibri" pitchFamily="34" charset="0"/>
              </a:rPr>
              <a:t>From three Greek words in the New Testament we see a tremendous focus on spreading the good news of the gospel </a:t>
            </a:r>
          </a:p>
        </p:txBody>
      </p:sp>
    </p:spTree>
    <p:extLst>
      <p:ext uri="{BB962C8B-B14F-4D97-AF65-F5344CB8AC3E}">
        <p14:creationId xmlns:p14="http://schemas.microsoft.com/office/powerpoint/2010/main" val="369697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957</TotalTime>
  <Words>1101</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44</cp:revision>
  <dcterms:created xsi:type="dcterms:W3CDTF">2013-08-16T12:52:53Z</dcterms:created>
  <dcterms:modified xsi:type="dcterms:W3CDTF">2013-09-01T01:56:25Z</dcterms:modified>
</cp:coreProperties>
</file>