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85" r:id="rId3"/>
    <p:sldId id="286" r:id="rId4"/>
    <p:sldId id="287" r:id="rId5"/>
    <p:sldId id="288" r:id="rId6"/>
    <p:sldId id="291" r:id="rId7"/>
    <p:sldId id="292" r:id="rId8"/>
    <p:sldId id="293" r:id="rId9"/>
    <p:sldId id="289"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p:scale>
          <a:sx n="60" d="100"/>
          <a:sy n="60" d="100"/>
        </p:scale>
        <p:origin x="-172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2A3FEE-0703-460C-B4D4-CCF3B59C9E75}" type="datetimeFigureOut">
              <a:rPr lang="en-US" smtClean="0"/>
              <a:t>8/31/2013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5AAC136-A218-4809-BBFA-5B2FA8FDE3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5AAC136-A218-4809-BBFA-5B2FA8FDE3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2A3FEE-0703-460C-B4D4-CCF3B59C9E75}" type="datetimeFigureOut">
              <a:rPr lang="en-US" smtClean="0"/>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2A3FEE-0703-460C-B4D4-CCF3B59C9E75}" type="datetimeFigureOut">
              <a:rPr lang="en-US" smtClean="0"/>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A3FEE-0703-460C-B4D4-CCF3B59C9E75}" type="datetimeFigureOut">
              <a:rPr lang="en-US" smtClean="0"/>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2A3FEE-0703-460C-B4D4-CCF3B59C9E75}" type="datetimeFigureOut">
              <a:rPr lang="en-US" smtClean="0"/>
              <a:t>8/31/2013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AAC136-A218-4809-BBFA-5B2FA8FDE3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1981200"/>
            <a:ext cx="7848600" cy="2308324"/>
          </a:xfrm>
          <a:prstGeom prst="rect">
            <a:avLst/>
          </a:prstGeom>
          <a:noFill/>
        </p:spPr>
        <p:txBody>
          <a:bodyPr wrap="square" rtlCol="0">
            <a:spAutoFit/>
          </a:bodyPr>
          <a:lstStyle/>
          <a:p>
            <a:pPr algn="ctr"/>
            <a:r>
              <a:rPr lang="en-US" sz="4800" b="1" dirty="0">
                <a:solidFill>
                  <a:schemeClr val="bg1"/>
                </a:solidFill>
                <a:latin typeface="Calibri" pitchFamily="34" charset="0"/>
              </a:rPr>
              <a:t>The Model Church – The Need for Leaders (part 4): </a:t>
            </a:r>
            <a:r>
              <a:rPr lang="en-US" sz="4800" b="1" dirty="0" smtClean="0">
                <a:solidFill>
                  <a:schemeClr val="bg1"/>
                </a:solidFill>
                <a:latin typeface="Calibri" pitchFamily="34" charset="0"/>
              </a:rPr>
              <a:t> Preachers</a:t>
            </a:r>
            <a:endParaRPr lang="en-US" sz="4800" b="1" dirty="0">
              <a:solidFill>
                <a:schemeClr val="bg1"/>
              </a:solidFill>
              <a:latin typeface="Calibri" pitchFamily="34" charset="0"/>
            </a:endParaRPr>
          </a:p>
        </p:txBody>
      </p:sp>
    </p:spTree>
    <p:extLst>
      <p:ext uri="{BB962C8B-B14F-4D97-AF65-F5344CB8AC3E}">
        <p14:creationId xmlns:p14="http://schemas.microsoft.com/office/powerpoint/2010/main" val="3674990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533400"/>
            <a:ext cx="8153400" cy="5262979"/>
          </a:xfrm>
          <a:prstGeom prst="rect">
            <a:avLst/>
          </a:prstGeom>
          <a:noFill/>
        </p:spPr>
        <p:txBody>
          <a:bodyPr wrap="square" rtlCol="0">
            <a:spAutoFit/>
          </a:bodyPr>
          <a:lstStyle/>
          <a:p>
            <a:r>
              <a:rPr lang="en-US" sz="2400" b="1" dirty="0" smtClean="0">
                <a:solidFill>
                  <a:schemeClr val="bg1"/>
                </a:solidFill>
                <a:latin typeface="Calibri" pitchFamily="34" charset="0"/>
              </a:rPr>
              <a:t>PERSONAL APPLICATION!</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a:solidFill>
                  <a:schemeClr val="bg1"/>
                </a:solidFill>
                <a:latin typeface="Calibri" pitchFamily="34" charset="0"/>
              </a:rPr>
              <a:t>What about you this </a:t>
            </a:r>
            <a:r>
              <a:rPr lang="en-US" sz="2400" dirty="0" smtClean="0">
                <a:solidFill>
                  <a:schemeClr val="bg1"/>
                </a:solidFill>
                <a:latin typeface="Calibri" pitchFamily="34" charset="0"/>
              </a:rPr>
              <a:t>morning?</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Have </a:t>
            </a:r>
            <a:r>
              <a:rPr lang="en-US" sz="2400" dirty="0">
                <a:solidFill>
                  <a:schemeClr val="bg1"/>
                </a:solidFill>
                <a:latin typeface="Calibri" pitchFamily="34" charset="0"/>
              </a:rPr>
              <a:t>you been taught the gospel and know you need to believe in the Lord Jesus, confess that He is the Son of God, repent or turn away from your sins and your life of sin, and be buried in the waters of </a:t>
            </a:r>
            <a:r>
              <a:rPr lang="en-US" sz="2400" dirty="0" smtClean="0">
                <a:solidFill>
                  <a:schemeClr val="bg1"/>
                </a:solidFill>
                <a:latin typeface="Calibri" pitchFamily="34" charset="0"/>
              </a:rPr>
              <a:t>baptism?</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If </a:t>
            </a:r>
            <a:r>
              <a:rPr lang="en-US" sz="2400" dirty="0">
                <a:solidFill>
                  <a:schemeClr val="bg1"/>
                </a:solidFill>
                <a:latin typeface="Calibri" pitchFamily="34" charset="0"/>
              </a:rPr>
              <a:t>you have been taught these things, why are you waiting (</a:t>
            </a:r>
            <a:r>
              <a:rPr lang="en-US" sz="2400" b="1" dirty="0">
                <a:solidFill>
                  <a:schemeClr val="bg1"/>
                </a:solidFill>
                <a:latin typeface="Calibri" pitchFamily="34" charset="0"/>
              </a:rPr>
              <a:t>Acts 22:16</a:t>
            </a:r>
            <a:r>
              <a:rPr lang="en-US" sz="2400" dirty="0">
                <a:solidFill>
                  <a:schemeClr val="bg1"/>
                </a:solidFill>
                <a:latin typeface="Calibri" pitchFamily="34" charset="0"/>
              </a:rPr>
              <a:t>)? </a:t>
            </a:r>
            <a:endParaRPr lang="en-US" sz="2400" dirty="0" smtClean="0">
              <a:solidFill>
                <a:schemeClr val="bg1"/>
              </a:solidFill>
              <a:latin typeface="Calibri" pitchFamily="34" charset="0"/>
            </a:endParaRPr>
          </a:p>
          <a:p>
            <a:pPr marL="342900" indent="-342900">
              <a:buFont typeface="Arial" pitchFamily="34" charset="0"/>
              <a:buChar char="•"/>
            </a:pPr>
            <a:endParaRPr lang="en-US" sz="2400" dirty="0">
              <a:solidFill>
                <a:schemeClr val="bg1"/>
              </a:solidFill>
              <a:latin typeface="Calibri" pitchFamily="34" charset="0"/>
            </a:endParaRPr>
          </a:p>
          <a:p>
            <a:pPr algn="ctr"/>
            <a:r>
              <a:rPr lang="en-US" sz="2400" dirty="0" smtClean="0">
                <a:solidFill>
                  <a:schemeClr val="bg1"/>
                </a:solidFill>
                <a:latin typeface="Calibri" pitchFamily="34" charset="0"/>
              </a:rPr>
              <a:t>If </a:t>
            </a:r>
            <a:r>
              <a:rPr lang="en-US" sz="2400" dirty="0">
                <a:solidFill>
                  <a:schemeClr val="bg1"/>
                </a:solidFill>
                <a:latin typeface="Calibri" pitchFamily="34" charset="0"/>
              </a:rPr>
              <a:t>we can help you now, please come forward while we stand and sing! </a:t>
            </a:r>
          </a:p>
        </p:txBody>
      </p:sp>
    </p:spTree>
    <p:extLst>
      <p:ext uri="{BB962C8B-B14F-4D97-AF65-F5344CB8AC3E}">
        <p14:creationId xmlns:p14="http://schemas.microsoft.com/office/powerpoint/2010/main" val="30093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81000" y="228600"/>
            <a:ext cx="8300156" cy="6278642"/>
          </a:xfrm>
          <a:prstGeom prst="rect">
            <a:avLst/>
          </a:prstGeom>
          <a:noFill/>
        </p:spPr>
        <p:txBody>
          <a:bodyPr wrap="square" rtlCol="0">
            <a:spAutoFit/>
          </a:bodyPr>
          <a:lstStyle/>
          <a:p>
            <a:r>
              <a:rPr lang="en-US" sz="2400" b="1" dirty="0" smtClean="0">
                <a:solidFill>
                  <a:schemeClr val="bg1"/>
                </a:solidFill>
                <a:latin typeface="Calibri" pitchFamily="34" charset="0"/>
              </a:rPr>
              <a:t>PREACHER – Occurs 4 times in the New Testament</a:t>
            </a:r>
          </a:p>
          <a:p>
            <a:endParaRPr lang="en-US" b="1" dirty="0" smtClean="0">
              <a:solidFill>
                <a:schemeClr val="bg1"/>
              </a:solidFill>
              <a:latin typeface="Calibri" pitchFamily="34" charset="0"/>
            </a:endParaRPr>
          </a:p>
          <a:p>
            <a:r>
              <a:rPr lang="en-US" sz="2400" b="1" dirty="0">
                <a:solidFill>
                  <a:schemeClr val="bg1"/>
                </a:solidFill>
                <a:latin typeface="Calibri" pitchFamily="34" charset="0"/>
              </a:rPr>
              <a:t>1 Timothy 2:7 (NKJV) </a:t>
            </a:r>
            <a:r>
              <a:rPr lang="en-US" sz="2400" baseline="30000" dirty="0" smtClean="0">
                <a:solidFill>
                  <a:schemeClr val="bg1"/>
                </a:solidFill>
                <a:latin typeface="Calibri" pitchFamily="34" charset="0"/>
              </a:rPr>
              <a:t>7 </a:t>
            </a:r>
            <a:r>
              <a:rPr lang="en-US" sz="2400" dirty="0">
                <a:solidFill>
                  <a:schemeClr val="bg1"/>
                </a:solidFill>
                <a:latin typeface="Calibri" pitchFamily="34" charset="0"/>
              </a:rPr>
              <a:t> for which I was appointed a </a:t>
            </a:r>
            <a:r>
              <a:rPr lang="en-US" sz="2400" b="1" dirty="0">
                <a:solidFill>
                  <a:schemeClr val="bg1"/>
                </a:solidFill>
                <a:latin typeface="Calibri" pitchFamily="34" charset="0"/>
              </a:rPr>
              <a:t>preacher (2783)</a:t>
            </a:r>
            <a:r>
              <a:rPr lang="en-US" sz="2400" dirty="0">
                <a:solidFill>
                  <a:schemeClr val="bg1"/>
                </a:solidFill>
                <a:latin typeface="Calibri" pitchFamily="34" charset="0"/>
              </a:rPr>
              <a:t> and an apostle--I am speaking the truth in Christ </a:t>
            </a:r>
            <a:r>
              <a:rPr lang="en-US" sz="2400" i="1" dirty="0">
                <a:solidFill>
                  <a:schemeClr val="bg1"/>
                </a:solidFill>
                <a:latin typeface="Calibri" pitchFamily="34" charset="0"/>
              </a:rPr>
              <a:t>and</a:t>
            </a:r>
            <a:r>
              <a:rPr lang="en-US" sz="2400" dirty="0">
                <a:solidFill>
                  <a:schemeClr val="bg1"/>
                </a:solidFill>
                <a:latin typeface="Calibri" pitchFamily="34" charset="0"/>
              </a:rPr>
              <a:t> not lying--a teacher of the Gentiles in faith and truth. </a:t>
            </a:r>
          </a:p>
          <a:p>
            <a:r>
              <a:rPr lang="en-US" sz="2400" b="1" dirty="0" smtClean="0">
                <a:solidFill>
                  <a:schemeClr val="bg1"/>
                </a:solidFill>
                <a:latin typeface="Calibri" pitchFamily="34" charset="0"/>
              </a:rPr>
              <a:t> </a:t>
            </a:r>
            <a:endParaRPr lang="en-US" sz="2400" b="1" dirty="0">
              <a:solidFill>
                <a:schemeClr val="bg1"/>
              </a:solidFill>
              <a:latin typeface="Calibri" pitchFamily="34" charset="0"/>
            </a:endParaRPr>
          </a:p>
          <a:p>
            <a:r>
              <a:rPr lang="en-US" sz="2400" b="1" dirty="0">
                <a:solidFill>
                  <a:schemeClr val="bg1"/>
                </a:solidFill>
                <a:latin typeface="Calibri" pitchFamily="34" charset="0"/>
              </a:rPr>
              <a:t>2 Timothy 1:11 (</a:t>
            </a:r>
            <a:r>
              <a:rPr lang="en-US" sz="2400" b="1" dirty="0" smtClean="0">
                <a:solidFill>
                  <a:schemeClr val="bg1"/>
                </a:solidFill>
                <a:latin typeface="Calibri" pitchFamily="34" charset="0"/>
              </a:rPr>
              <a:t>NKJV): </a:t>
            </a:r>
            <a:r>
              <a:rPr lang="en-US" sz="2400" baseline="30000" dirty="0">
                <a:solidFill>
                  <a:schemeClr val="bg1"/>
                </a:solidFill>
                <a:latin typeface="Calibri" pitchFamily="34" charset="0"/>
              </a:rPr>
              <a:t>11 </a:t>
            </a:r>
            <a:r>
              <a:rPr lang="en-US" sz="2400" dirty="0">
                <a:solidFill>
                  <a:schemeClr val="bg1"/>
                </a:solidFill>
                <a:latin typeface="Calibri" pitchFamily="34" charset="0"/>
              </a:rPr>
              <a:t> to which I was appointed a </a:t>
            </a:r>
            <a:r>
              <a:rPr lang="en-US" sz="2400" b="1" dirty="0">
                <a:solidFill>
                  <a:schemeClr val="bg1"/>
                </a:solidFill>
                <a:latin typeface="Calibri" pitchFamily="34" charset="0"/>
              </a:rPr>
              <a:t>preacher (2783)</a:t>
            </a:r>
            <a:r>
              <a:rPr lang="en-US" sz="2400" dirty="0">
                <a:solidFill>
                  <a:schemeClr val="bg1"/>
                </a:solidFill>
                <a:latin typeface="Calibri" pitchFamily="34" charset="0"/>
              </a:rPr>
              <a:t>, an apostle, and a teacher of the Gentiles. </a:t>
            </a:r>
          </a:p>
          <a:p>
            <a:r>
              <a:rPr lang="en-US" sz="2400" b="1" dirty="0">
                <a:solidFill>
                  <a:schemeClr val="bg1"/>
                </a:solidFill>
                <a:latin typeface="Calibri" pitchFamily="34" charset="0"/>
              </a:rPr>
              <a:t> </a:t>
            </a:r>
            <a:endParaRPr lang="en-US" sz="2400" dirty="0">
              <a:solidFill>
                <a:schemeClr val="bg1"/>
              </a:solidFill>
              <a:latin typeface="Calibri" pitchFamily="34" charset="0"/>
            </a:endParaRPr>
          </a:p>
          <a:p>
            <a:r>
              <a:rPr lang="en-US" sz="2400" b="1" dirty="0">
                <a:solidFill>
                  <a:schemeClr val="bg1"/>
                </a:solidFill>
                <a:latin typeface="Calibri" pitchFamily="34" charset="0"/>
              </a:rPr>
              <a:t>2 </a:t>
            </a:r>
            <a:r>
              <a:rPr lang="en-US" sz="2400" b="1" dirty="0" smtClean="0">
                <a:solidFill>
                  <a:schemeClr val="bg1"/>
                </a:solidFill>
                <a:latin typeface="Calibri" pitchFamily="34" charset="0"/>
              </a:rPr>
              <a:t>Peter 2:5 </a:t>
            </a:r>
            <a:r>
              <a:rPr lang="en-US" sz="2400" b="1" dirty="0">
                <a:solidFill>
                  <a:schemeClr val="bg1"/>
                </a:solidFill>
                <a:latin typeface="Calibri" pitchFamily="34" charset="0"/>
              </a:rPr>
              <a:t>(NKJV): </a:t>
            </a:r>
            <a:r>
              <a:rPr lang="en-US" sz="2400" baseline="30000" dirty="0">
                <a:solidFill>
                  <a:schemeClr val="bg1"/>
                </a:solidFill>
                <a:latin typeface="Calibri" pitchFamily="34" charset="0"/>
              </a:rPr>
              <a:t>5 </a:t>
            </a:r>
            <a:r>
              <a:rPr lang="en-US" sz="2400" dirty="0">
                <a:solidFill>
                  <a:schemeClr val="bg1"/>
                </a:solidFill>
                <a:latin typeface="Calibri" pitchFamily="34" charset="0"/>
              </a:rPr>
              <a:t> and did not spare the ancient world, but saved Noah, </a:t>
            </a:r>
            <a:r>
              <a:rPr lang="en-US" sz="2400" i="1" dirty="0">
                <a:solidFill>
                  <a:schemeClr val="bg1"/>
                </a:solidFill>
                <a:latin typeface="Calibri" pitchFamily="34" charset="0"/>
              </a:rPr>
              <a:t>one of</a:t>
            </a:r>
            <a:r>
              <a:rPr lang="en-US" sz="2400" dirty="0">
                <a:solidFill>
                  <a:schemeClr val="bg1"/>
                </a:solidFill>
                <a:latin typeface="Calibri" pitchFamily="34" charset="0"/>
              </a:rPr>
              <a:t> eight </a:t>
            </a:r>
            <a:r>
              <a:rPr lang="en-US" sz="2400" i="1" dirty="0">
                <a:solidFill>
                  <a:schemeClr val="bg1"/>
                </a:solidFill>
                <a:latin typeface="Calibri" pitchFamily="34" charset="0"/>
              </a:rPr>
              <a:t>people,</a:t>
            </a:r>
            <a:r>
              <a:rPr lang="en-US" sz="2400" dirty="0">
                <a:solidFill>
                  <a:schemeClr val="bg1"/>
                </a:solidFill>
                <a:latin typeface="Calibri" pitchFamily="34" charset="0"/>
              </a:rPr>
              <a:t> a </a:t>
            </a:r>
            <a:r>
              <a:rPr lang="en-US" sz="2400" b="1" dirty="0">
                <a:solidFill>
                  <a:schemeClr val="bg1"/>
                </a:solidFill>
                <a:latin typeface="Calibri" pitchFamily="34" charset="0"/>
              </a:rPr>
              <a:t>preacher (2783)</a:t>
            </a:r>
            <a:r>
              <a:rPr lang="en-US" sz="2400" dirty="0">
                <a:solidFill>
                  <a:schemeClr val="bg1"/>
                </a:solidFill>
                <a:latin typeface="Calibri" pitchFamily="34" charset="0"/>
              </a:rPr>
              <a:t> of righteousness, bringing in the flood on the world of the ungodly; </a:t>
            </a:r>
          </a:p>
          <a:p>
            <a:r>
              <a:rPr lang="en-US" sz="2400" dirty="0">
                <a:solidFill>
                  <a:schemeClr val="bg1"/>
                </a:solidFill>
                <a:latin typeface="Calibri" pitchFamily="34" charset="0"/>
              </a:rPr>
              <a:t> </a:t>
            </a:r>
          </a:p>
          <a:p>
            <a:r>
              <a:rPr lang="en-US" sz="2400" b="1" dirty="0" smtClean="0">
                <a:solidFill>
                  <a:schemeClr val="bg1"/>
                </a:solidFill>
                <a:latin typeface="Calibri" pitchFamily="34" charset="0"/>
              </a:rPr>
              <a:t>Romans 10:14 </a:t>
            </a:r>
            <a:r>
              <a:rPr lang="en-US" sz="2400" b="1" dirty="0">
                <a:solidFill>
                  <a:schemeClr val="bg1"/>
                </a:solidFill>
                <a:latin typeface="Calibri" pitchFamily="34" charset="0"/>
              </a:rPr>
              <a:t>(NKJV): </a:t>
            </a:r>
            <a:r>
              <a:rPr lang="en-US" sz="2400" baseline="30000" dirty="0" smtClean="0">
                <a:solidFill>
                  <a:schemeClr val="bg1"/>
                </a:solidFill>
                <a:latin typeface="Calibri" pitchFamily="34" charset="0"/>
              </a:rPr>
              <a:t>14 </a:t>
            </a:r>
            <a:r>
              <a:rPr lang="en-US" sz="2400" dirty="0">
                <a:solidFill>
                  <a:schemeClr val="bg1"/>
                </a:solidFill>
                <a:latin typeface="Calibri" pitchFamily="34" charset="0"/>
              </a:rPr>
              <a:t> How then shall they call on Him in whom they have not believed? And how shall they believe in Him of whom they have not heard? And how shall they hear without a </a:t>
            </a:r>
            <a:r>
              <a:rPr lang="en-US" sz="2400" b="1" dirty="0">
                <a:solidFill>
                  <a:schemeClr val="bg1"/>
                </a:solidFill>
                <a:latin typeface="Calibri" pitchFamily="34" charset="0"/>
              </a:rPr>
              <a:t>preacher (2784)</a:t>
            </a:r>
            <a:r>
              <a:rPr lang="en-US" sz="2400" dirty="0">
                <a:solidFill>
                  <a:schemeClr val="bg1"/>
                </a:solidFill>
                <a:latin typeface="Calibri" pitchFamily="34" charset="0"/>
              </a:rPr>
              <a:t>? </a:t>
            </a:r>
            <a:r>
              <a:rPr lang="en-US" sz="2400" dirty="0" smtClean="0">
                <a:solidFill>
                  <a:schemeClr val="bg1"/>
                </a:solidFill>
                <a:latin typeface="Calibri" pitchFamily="34" charset="0"/>
              </a:rPr>
              <a:t> </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3255705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52400" y="533400"/>
            <a:ext cx="8839200" cy="5262979"/>
          </a:xfrm>
          <a:prstGeom prst="rect">
            <a:avLst/>
          </a:prstGeom>
          <a:noFill/>
        </p:spPr>
        <p:txBody>
          <a:bodyPr wrap="square" rtlCol="0">
            <a:spAutoFit/>
          </a:bodyPr>
          <a:lstStyle/>
          <a:p>
            <a:r>
              <a:rPr lang="en-US" sz="2400" b="1" dirty="0" smtClean="0">
                <a:solidFill>
                  <a:schemeClr val="bg1"/>
                </a:solidFill>
                <a:latin typeface="Calibri" pitchFamily="34" charset="0"/>
              </a:rPr>
              <a:t>Preacher</a:t>
            </a:r>
          </a:p>
          <a:p>
            <a:r>
              <a:rPr lang="en-US" sz="2400" dirty="0">
                <a:solidFill>
                  <a:schemeClr val="bg1"/>
                </a:solidFill>
                <a:latin typeface="Calibri" pitchFamily="34" charset="0"/>
              </a:rPr>
              <a:t>(</a:t>
            </a:r>
            <a:r>
              <a:rPr lang="en-US" sz="2400" b="1" dirty="0">
                <a:solidFill>
                  <a:schemeClr val="bg1"/>
                </a:solidFill>
                <a:latin typeface="Calibri" pitchFamily="34" charset="0"/>
              </a:rPr>
              <a:t>2783, </a:t>
            </a:r>
            <a:r>
              <a:rPr lang="en-US" sz="2400" b="1" dirty="0" err="1">
                <a:solidFill>
                  <a:schemeClr val="bg1"/>
                </a:solidFill>
                <a:latin typeface="Calibri" pitchFamily="34" charset="0"/>
              </a:rPr>
              <a:t>kerux</a:t>
            </a:r>
            <a:r>
              <a:rPr lang="en-US" sz="2400" dirty="0">
                <a:solidFill>
                  <a:schemeClr val="bg1"/>
                </a:solidFill>
                <a:latin typeface="Calibri" pitchFamily="34" charset="0"/>
              </a:rPr>
              <a:t>): </a:t>
            </a:r>
          </a:p>
          <a:p>
            <a:r>
              <a:rPr lang="en-US" sz="2400" dirty="0">
                <a:solidFill>
                  <a:schemeClr val="bg1"/>
                </a:solidFill>
                <a:latin typeface="Calibri" pitchFamily="34" charset="0"/>
              </a:rPr>
              <a:t>Translated preacher 3 times in the New Testament; preacher 3</a:t>
            </a:r>
          </a:p>
          <a:p>
            <a:endParaRPr lang="en-US" sz="2400" u="sng" dirty="0" smtClean="0">
              <a:solidFill>
                <a:schemeClr val="bg1"/>
              </a:solidFill>
              <a:latin typeface="Calibri" pitchFamily="34" charset="0"/>
            </a:endParaRPr>
          </a:p>
          <a:p>
            <a:r>
              <a:rPr lang="en-US" sz="2400" b="1" dirty="0" smtClean="0">
                <a:solidFill>
                  <a:schemeClr val="bg1"/>
                </a:solidFill>
                <a:latin typeface="Calibri" pitchFamily="34" charset="0"/>
              </a:rPr>
              <a:t>Vines</a:t>
            </a:r>
            <a:r>
              <a:rPr lang="en-US" sz="2400" dirty="0" smtClean="0">
                <a:solidFill>
                  <a:schemeClr val="bg1"/>
                </a:solidFill>
                <a:latin typeface="Calibri" pitchFamily="34" charset="0"/>
              </a:rPr>
              <a:t>: </a:t>
            </a:r>
            <a:r>
              <a:rPr lang="en-US" sz="2400" dirty="0">
                <a:solidFill>
                  <a:schemeClr val="bg1"/>
                </a:solidFill>
                <a:latin typeface="Calibri" pitchFamily="34" charset="0"/>
              </a:rPr>
              <a:t>"a </a:t>
            </a:r>
            <a:r>
              <a:rPr lang="en-US" sz="2400" dirty="0" smtClean="0">
                <a:solidFill>
                  <a:schemeClr val="bg1"/>
                </a:solidFill>
                <a:latin typeface="Calibri" pitchFamily="34" charset="0"/>
              </a:rPr>
              <a:t>herald", </a:t>
            </a:r>
            <a:r>
              <a:rPr lang="en-US" sz="2400" dirty="0">
                <a:solidFill>
                  <a:schemeClr val="bg1"/>
                </a:solidFill>
                <a:latin typeface="Calibri" pitchFamily="34" charset="0"/>
              </a:rPr>
              <a:t>is used (a) of the "preacher" of the Gospel, 1 Tim. 2:7; 2 Tim. 1:11; (b) of Noah, as a "preacher" of righteousness, 2 Pet. 2:5. Notes: (1) For "a preacher," in Rom. 10:14, where the verb </a:t>
            </a:r>
            <a:r>
              <a:rPr lang="en-US" sz="2400" dirty="0" err="1">
                <a:solidFill>
                  <a:schemeClr val="bg1"/>
                </a:solidFill>
                <a:latin typeface="Calibri" pitchFamily="34" charset="0"/>
              </a:rPr>
              <a:t>kerusso</a:t>
            </a:r>
            <a:r>
              <a:rPr lang="en-US" sz="2400" dirty="0">
                <a:solidFill>
                  <a:schemeClr val="bg1"/>
                </a:solidFill>
                <a:latin typeface="Calibri" pitchFamily="34" charset="0"/>
              </a:rPr>
              <a:t> is used, see </a:t>
            </a:r>
            <a:r>
              <a:rPr lang="en-US" sz="2400" dirty="0" smtClean="0">
                <a:solidFill>
                  <a:schemeClr val="bg1"/>
                </a:solidFill>
                <a:latin typeface="Calibri" pitchFamily="34" charset="0"/>
              </a:rPr>
              <a:t>PREACH </a:t>
            </a:r>
            <a:r>
              <a:rPr lang="en-US" sz="2400" dirty="0">
                <a:solidFill>
                  <a:schemeClr val="bg1"/>
                </a:solidFill>
                <a:latin typeface="Calibri" pitchFamily="34" charset="0"/>
              </a:rPr>
              <a:t>(2) </a:t>
            </a:r>
            <a:r>
              <a:rPr lang="en-US" sz="2400" dirty="0" err="1">
                <a:solidFill>
                  <a:schemeClr val="bg1"/>
                </a:solidFill>
                <a:latin typeface="Calibri" pitchFamily="34" charset="0"/>
              </a:rPr>
              <a:t>Kerux</a:t>
            </a:r>
            <a:r>
              <a:rPr lang="en-US" sz="2400" dirty="0">
                <a:solidFill>
                  <a:schemeClr val="bg1"/>
                </a:solidFill>
                <a:latin typeface="Calibri" pitchFamily="34" charset="0"/>
              </a:rPr>
              <a:t> indicates the "preacher" as giving a proclamation; </a:t>
            </a:r>
            <a:r>
              <a:rPr lang="en-US" sz="2400" dirty="0" err="1">
                <a:solidFill>
                  <a:schemeClr val="bg1"/>
                </a:solidFill>
                <a:latin typeface="Calibri" pitchFamily="34" charset="0"/>
              </a:rPr>
              <a:t>euangelistes</a:t>
            </a:r>
            <a:r>
              <a:rPr lang="en-US" sz="2400" dirty="0">
                <a:solidFill>
                  <a:schemeClr val="bg1"/>
                </a:solidFill>
                <a:latin typeface="Calibri" pitchFamily="34" charset="0"/>
              </a:rPr>
              <a:t> points to his message as glad tidings; </a:t>
            </a:r>
            <a:r>
              <a:rPr lang="en-US" sz="2400" dirty="0" err="1">
                <a:solidFill>
                  <a:schemeClr val="bg1"/>
                </a:solidFill>
                <a:latin typeface="Calibri" pitchFamily="34" charset="0"/>
              </a:rPr>
              <a:t>apostolos</a:t>
            </a:r>
            <a:r>
              <a:rPr lang="en-US" sz="2400" dirty="0">
                <a:solidFill>
                  <a:schemeClr val="bg1"/>
                </a:solidFill>
                <a:latin typeface="Calibri" pitchFamily="34" charset="0"/>
              </a:rPr>
              <a:t> suggests his relationship to Him by whom he is sent.</a:t>
            </a:r>
          </a:p>
          <a:p>
            <a:endParaRPr lang="en-US" sz="2400" u="sng" dirty="0" smtClean="0">
              <a:solidFill>
                <a:schemeClr val="bg1"/>
              </a:solidFill>
              <a:latin typeface="Calibri" pitchFamily="34" charset="0"/>
            </a:endParaRPr>
          </a:p>
          <a:p>
            <a:r>
              <a:rPr lang="en-US" sz="2400" u="sng" dirty="0">
                <a:solidFill>
                  <a:schemeClr val="bg1"/>
                </a:solidFill>
                <a:latin typeface="Calibri" pitchFamily="34" charset="0"/>
              </a:rPr>
              <a:t>Example passages in the New Testament</a:t>
            </a:r>
          </a:p>
          <a:p>
            <a:r>
              <a:rPr lang="en-US" sz="2400" b="1" dirty="0">
                <a:solidFill>
                  <a:schemeClr val="bg1"/>
                </a:solidFill>
                <a:latin typeface="Calibri" pitchFamily="34" charset="0"/>
              </a:rPr>
              <a:t>1 Timothy 2:7; 2 Timothy 1:11; 2 Peter </a:t>
            </a:r>
            <a:r>
              <a:rPr lang="en-US" sz="2400" b="1" dirty="0" smtClean="0">
                <a:solidFill>
                  <a:schemeClr val="bg1"/>
                </a:solidFill>
                <a:latin typeface="Calibri" pitchFamily="34" charset="0"/>
              </a:rPr>
              <a:t>2:5</a:t>
            </a:r>
            <a:endParaRPr lang="en-US" sz="2400" b="1" dirty="0">
              <a:solidFill>
                <a:schemeClr val="bg1"/>
              </a:solidFill>
              <a:latin typeface="Calibri" pitchFamily="34" charset="0"/>
            </a:endParaRPr>
          </a:p>
        </p:txBody>
      </p:sp>
    </p:spTree>
    <p:extLst>
      <p:ext uri="{BB962C8B-B14F-4D97-AF65-F5344CB8AC3E}">
        <p14:creationId xmlns:p14="http://schemas.microsoft.com/office/powerpoint/2010/main" val="174992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94440" y="304800"/>
            <a:ext cx="8797160" cy="5632311"/>
          </a:xfrm>
          <a:prstGeom prst="rect">
            <a:avLst/>
          </a:prstGeom>
          <a:noFill/>
        </p:spPr>
        <p:txBody>
          <a:bodyPr wrap="square" rtlCol="0">
            <a:spAutoFit/>
          </a:bodyPr>
          <a:lstStyle/>
          <a:p>
            <a:r>
              <a:rPr lang="en-US" sz="2400" b="1" dirty="0" smtClean="0">
                <a:solidFill>
                  <a:schemeClr val="bg1"/>
                </a:solidFill>
                <a:latin typeface="Calibri" pitchFamily="34" charset="0"/>
              </a:rPr>
              <a:t>Preach</a:t>
            </a:r>
          </a:p>
          <a:p>
            <a:r>
              <a:rPr lang="en-US" sz="2400" dirty="0">
                <a:solidFill>
                  <a:schemeClr val="bg1"/>
                </a:solidFill>
                <a:latin typeface="Calibri" pitchFamily="34" charset="0"/>
              </a:rPr>
              <a:t>(</a:t>
            </a:r>
            <a:r>
              <a:rPr lang="en-US" sz="2400" b="1" dirty="0">
                <a:solidFill>
                  <a:schemeClr val="bg1"/>
                </a:solidFill>
                <a:latin typeface="Calibri" pitchFamily="34" charset="0"/>
              </a:rPr>
              <a:t>verb, 2784, </a:t>
            </a:r>
            <a:r>
              <a:rPr lang="en-US" sz="2400" b="1" dirty="0" err="1">
                <a:solidFill>
                  <a:schemeClr val="bg1"/>
                </a:solidFill>
                <a:latin typeface="Calibri" pitchFamily="34" charset="0"/>
              </a:rPr>
              <a:t>kerusso</a:t>
            </a:r>
            <a:r>
              <a:rPr lang="en-US" sz="2400" dirty="0">
                <a:solidFill>
                  <a:schemeClr val="bg1"/>
                </a:solidFill>
                <a:latin typeface="Calibri" pitchFamily="34" charset="0"/>
              </a:rPr>
              <a:t>): </a:t>
            </a:r>
          </a:p>
          <a:p>
            <a:r>
              <a:rPr lang="en-US" sz="2400" b="1" dirty="0">
                <a:solidFill>
                  <a:schemeClr val="bg1"/>
                </a:solidFill>
                <a:latin typeface="Calibri" pitchFamily="34" charset="0"/>
              </a:rPr>
              <a:t>Occurs 63 times in 60 verses</a:t>
            </a:r>
            <a:r>
              <a:rPr lang="en-US" sz="2400" dirty="0">
                <a:solidFill>
                  <a:schemeClr val="bg1"/>
                </a:solidFill>
                <a:latin typeface="Calibri" pitchFamily="34" charset="0"/>
              </a:rPr>
              <a:t> in the Greek concordance of the KJV; </a:t>
            </a:r>
            <a:r>
              <a:rPr lang="en-US" sz="2400" b="1" u="sng" dirty="0">
                <a:solidFill>
                  <a:schemeClr val="bg1"/>
                </a:solidFill>
                <a:latin typeface="Calibri" pitchFamily="34" charset="0"/>
              </a:rPr>
              <a:t>preach 51</a:t>
            </a:r>
            <a:r>
              <a:rPr lang="en-US" sz="2400" dirty="0">
                <a:solidFill>
                  <a:schemeClr val="bg1"/>
                </a:solidFill>
                <a:latin typeface="Calibri" pitchFamily="34" charset="0"/>
              </a:rPr>
              <a:t>, </a:t>
            </a:r>
            <a:r>
              <a:rPr lang="en-US" sz="2400" b="1" u="sng" dirty="0">
                <a:solidFill>
                  <a:schemeClr val="bg1"/>
                </a:solidFill>
                <a:latin typeface="Calibri" pitchFamily="34" charset="0"/>
              </a:rPr>
              <a:t>publish 5</a:t>
            </a:r>
            <a:r>
              <a:rPr lang="en-US" sz="2400" dirty="0">
                <a:solidFill>
                  <a:schemeClr val="bg1"/>
                </a:solidFill>
                <a:latin typeface="Calibri" pitchFamily="34" charset="0"/>
              </a:rPr>
              <a:t>, </a:t>
            </a:r>
            <a:r>
              <a:rPr lang="en-US" sz="2400" b="1" u="sng" dirty="0">
                <a:solidFill>
                  <a:schemeClr val="bg1"/>
                </a:solidFill>
                <a:latin typeface="Calibri" pitchFamily="34" charset="0"/>
              </a:rPr>
              <a:t>proclaim 2</a:t>
            </a:r>
            <a:r>
              <a:rPr lang="en-US" sz="2400" dirty="0">
                <a:solidFill>
                  <a:schemeClr val="bg1"/>
                </a:solidFill>
                <a:latin typeface="Calibri" pitchFamily="34" charset="0"/>
              </a:rPr>
              <a:t>, preacher 1</a:t>
            </a:r>
          </a:p>
          <a:p>
            <a:endParaRPr lang="en-US" sz="2400" dirty="0">
              <a:solidFill>
                <a:schemeClr val="bg1"/>
              </a:solidFill>
              <a:latin typeface="Calibri" pitchFamily="34" charset="0"/>
            </a:endParaRPr>
          </a:p>
          <a:p>
            <a:r>
              <a:rPr lang="en-US" sz="2400" b="1" dirty="0" smtClean="0">
                <a:solidFill>
                  <a:schemeClr val="bg1"/>
                </a:solidFill>
                <a:latin typeface="Calibri" pitchFamily="34" charset="0"/>
              </a:rPr>
              <a:t>Vines</a:t>
            </a:r>
            <a:r>
              <a:rPr lang="en-US" sz="2400" dirty="0" smtClean="0">
                <a:solidFill>
                  <a:schemeClr val="bg1"/>
                </a:solidFill>
                <a:latin typeface="Calibri" pitchFamily="34" charset="0"/>
              </a:rPr>
              <a:t>: (a) "to </a:t>
            </a:r>
            <a:r>
              <a:rPr lang="en-US" sz="2400" dirty="0">
                <a:solidFill>
                  <a:schemeClr val="bg1"/>
                </a:solidFill>
                <a:latin typeface="Calibri" pitchFamily="34" charset="0"/>
              </a:rPr>
              <a:t>be a herald," or, in general, "to proclaim</a:t>
            </a:r>
            <a:r>
              <a:rPr lang="en-US" sz="2400" dirty="0" smtClean="0">
                <a:solidFill>
                  <a:schemeClr val="bg1"/>
                </a:solidFill>
                <a:latin typeface="Calibri" pitchFamily="34" charset="0"/>
              </a:rPr>
              <a:t>,“; </a:t>
            </a:r>
            <a:r>
              <a:rPr lang="en-US" sz="2400" dirty="0">
                <a:solidFill>
                  <a:schemeClr val="bg1"/>
                </a:solidFill>
                <a:latin typeface="Calibri" pitchFamily="34" charset="0"/>
              </a:rPr>
              <a:t>"</a:t>
            </a:r>
            <a:r>
              <a:rPr lang="en-US" sz="2400" dirty="0" smtClean="0">
                <a:solidFill>
                  <a:schemeClr val="bg1"/>
                </a:solidFill>
                <a:latin typeface="Calibri" pitchFamily="34" charset="0"/>
              </a:rPr>
              <a:t>publish“; "</a:t>
            </a:r>
            <a:r>
              <a:rPr lang="en-US" sz="2400" dirty="0">
                <a:solidFill>
                  <a:schemeClr val="bg1"/>
                </a:solidFill>
                <a:latin typeface="Calibri" pitchFamily="34" charset="0"/>
              </a:rPr>
              <a:t>to proclaim," AV, "to preach</a:t>
            </a:r>
            <a:r>
              <a:rPr lang="en-US" sz="2400" dirty="0" smtClean="0">
                <a:solidFill>
                  <a:schemeClr val="bg1"/>
                </a:solidFill>
                <a:latin typeface="Calibri" pitchFamily="34" charset="0"/>
              </a:rPr>
              <a:t>;" </a:t>
            </a:r>
            <a:r>
              <a:rPr lang="en-US" sz="2400" dirty="0">
                <a:solidFill>
                  <a:schemeClr val="bg1"/>
                </a:solidFill>
                <a:latin typeface="Calibri" pitchFamily="34" charset="0"/>
              </a:rPr>
              <a:t>(b) "to preach the Gospel as a herald</a:t>
            </a:r>
            <a:r>
              <a:rPr lang="en-US" sz="2400" dirty="0" smtClean="0">
                <a:solidFill>
                  <a:schemeClr val="bg1"/>
                </a:solidFill>
                <a:latin typeface="Calibri" pitchFamily="34" charset="0"/>
              </a:rPr>
              <a:t>,“; </a:t>
            </a:r>
            <a:r>
              <a:rPr lang="en-US" sz="2400" dirty="0">
                <a:solidFill>
                  <a:schemeClr val="bg1"/>
                </a:solidFill>
                <a:latin typeface="Calibri" pitchFamily="34" charset="0"/>
              </a:rPr>
              <a:t>"be preached" (AV, "be published</a:t>
            </a:r>
            <a:r>
              <a:rPr lang="en-US" sz="2400" dirty="0" smtClean="0">
                <a:solidFill>
                  <a:schemeClr val="bg1"/>
                </a:solidFill>
                <a:latin typeface="Calibri" pitchFamily="34" charset="0"/>
              </a:rPr>
              <a:t>"); </a:t>
            </a:r>
            <a:r>
              <a:rPr lang="en-US" sz="2400" dirty="0">
                <a:solidFill>
                  <a:schemeClr val="bg1"/>
                </a:solidFill>
                <a:latin typeface="Calibri" pitchFamily="34" charset="0"/>
              </a:rPr>
              <a:t>present participle, lit., "(one) preaching," "a </a:t>
            </a:r>
            <a:r>
              <a:rPr lang="en-US" sz="2400" dirty="0" smtClean="0">
                <a:solidFill>
                  <a:schemeClr val="bg1"/>
                </a:solidFill>
                <a:latin typeface="Calibri" pitchFamily="34" charset="0"/>
              </a:rPr>
              <a:t>preacher“; (c</a:t>
            </a:r>
            <a:r>
              <a:rPr lang="en-US" sz="2400" dirty="0">
                <a:solidFill>
                  <a:schemeClr val="bg1"/>
                </a:solidFill>
                <a:latin typeface="Calibri" pitchFamily="34" charset="0"/>
              </a:rPr>
              <a:t>) "to preach the word</a:t>
            </a:r>
            <a:r>
              <a:rPr lang="en-US" sz="2400" dirty="0" smtClean="0">
                <a:solidFill>
                  <a:schemeClr val="bg1"/>
                </a:solidFill>
                <a:latin typeface="Calibri" pitchFamily="34" charset="0"/>
              </a:rPr>
              <a:t>," </a:t>
            </a:r>
            <a:r>
              <a:rPr lang="en-US" sz="2400" dirty="0">
                <a:solidFill>
                  <a:schemeClr val="bg1"/>
                </a:solidFill>
                <a:latin typeface="Calibri" pitchFamily="34" charset="0"/>
              </a:rPr>
              <a:t>(of the ministry of the Scriptures, with special reference to the Gospel). See PROCLAIM, PUBLISH</a:t>
            </a:r>
            <a:r>
              <a:rPr lang="en-US" sz="2400" dirty="0" smtClean="0">
                <a:solidFill>
                  <a:schemeClr val="bg1"/>
                </a:solidFill>
                <a:latin typeface="Calibri" pitchFamily="34" charset="0"/>
              </a:rPr>
              <a:t>.</a:t>
            </a:r>
          </a:p>
          <a:p>
            <a:endParaRPr lang="en-US" sz="2400" dirty="0">
              <a:solidFill>
                <a:schemeClr val="bg1"/>
              </a:solidFill>
              <a:latin typeface="Calibri" pitchFamily="34" charset="0"/>
            </a:endParaRPr>
          </a:p>
          <a:p>
            <a:r>
              <a:rPr lang="en-US" sz="2400" u="sng" dirty="0">
                <a:solidFill>
                  <a:schemeClr val="bg1"/>
                </a:solidFill>
                <a:latin typeface="Calibri" pitchFamily="34" charset="0"/>
              </a:rPr>
              <a:t>Example passages in the New Testament</a:t>
            </a:r>
          </a:p>
          <a:p>
            <a:r>
              <a:rPr lang="en-US" sz="2400" b="1" dirty="0">
                <a:solidFill>
                  <a:schemeClr val="bg1"/>
                </a:solidFill>
                <a:latin typeface="Calibri" pitchFamily="34" charset="0"/>
              </a:rPr>
              <a:t>Matthew </a:t>
            </a:r>
            <a:r>
              <a:rPr lang="en-US" sz="2400" b="1" dirty="0" smtClean="0">
                <a:solidFill>
                  <a:schemeClr val="bg1"/>
                </a:solidFill>
                <a:latin typeface="Calibri" pitchFamily="34" charset="0"/>
              </a:rPr>
              <a:t>3:1, 24:14; Mark 14:9, 16:15-20; Luke </a:t>
            </a:r>
            <a:r>
              <a:rPr lang="en-US" sz="2400" b="1" dirty="0">
                <a:solidFill>
                  <a:schemeClr val="bg1"/>
                </a:solidFill>
                <a:latin typeface="Calibri" pitchFamily="34" charset="0"/>
              </a:rPr>
              <a:t>4:18-19, </a:t>
            </a:r>
            <a:r>
              <a:rPr lang="en-US" sz="2400" b="1" dirty="0" smtClean="0">
                <a:solidFill>
                  <a:schemeClr val="bg1"/>
                </a:solidFill>
                <a:latin typeface="Calibri" pitchFamily="34" charset="0"/>
              </a:rPr>
              <a:t>9:1-2, 12:3, </a:t>
            </a:r>
            <a:r>
              <a:rPr lang="en-US" sz="2400" b="1" dirty="0">
                <a:solidFill>
                  <a:schemeClr val="bg1"/>
                </a:solidFill>
                <a:latin typeface="Calibri" pitchFamily="34" charset="0"/>
              </a:rPr>
              <a:t>24:46-47; </a:t>
            </a:r>
            <a:r>
              <a:rPr lang="en-US" sz="2400" b="1" dirty="0" smtClean="0">
                <a:solidFill>
                  <a:schemeClr val="bg1"/>
                </a:solidFill>
                <a:latin typeface="Calibri" pitchFamily="34" charset="0"/>
              </a:rPr>
              <a:t>1 </a:t>
            </a:r>
            <a:r>
              <a:rPr lang="en-US" sz="2400" b="1" dirty="0">
                <a:solidFill>
                  <a:schemeClr val="bg1"/>
                </a:solidFill>
                <a:latin typeface="Calibri" pitchFamily="34" charset="0"/>
              </a:rPr>
              <a:t>Corinthians 1:23, 15:11; 2 Corinthians 1:18-20, </a:t>
            </a:r>
            <a:r>
              <a:rPr lang="en-US" sz="2400" b="1" dirty="0" smtClean="0">
                <a:solidFill>
                  <a:schemeClr val="bg1"/>
                </a:solidFill>
                <a:latin typeface="Calibri" pitchFamily="34" charset="0"/>
              </a:rPr>
              <a:t>4:5</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64158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431983"/>
          </a:xfrm>
          <a:prstGeom prst="rect">
            <a:avLst/>
          </a:prstGeom>
          <a:noFill/>
        </p:spPr>
        <p:txBody>
          <a:bodyPr wrap="square" rtlCol="0">
            <a:spAutoFit/>
          </a:bodyPr>
          <a:lstStyle/>
          <a:p>
            <a:r>
              <a:rPr lang="en-US" sz="2400" b="1" u="sng" dirty="0">
                <a:solidFill>
                  <a:schemeClr val="bg1"/>
                </a:solidFill>
                <a:latin typeface="Calibri" pitchFamily="34" charset="0"/>
              </a:rPr>
              <a:t>Passages where </a:t>
            </a:r>
            <a:r>
              <a:rPr lang="en-US" sz="2400" b="1" u="sng" dirty="0" smtClean="0">
                <a:solidFill>
                  <a:schemeClr val="bg1"/>
                </a:solidFill>
                <a:latin typeface="Calibri" pitchFamily="34" charset="0"/>
              </a:rPr>
              <a:t>Greek </a:t>
            </a:r>
            <a:r>
              <a:rPr lang="en-US" sz="2400" b="1" u="sng" dirty="0">
                <a:solidFill>
                  <a:schemeClr val="bg1"/>
                </a:solidFill>
                <a:latin typeface="Calibri" pitchFamily="34" charset="0"/>
              </a:rPr>
              <a:t>words for evangelize, preach, and teach occur </a:t>
            </a:r>
            <a:r>
              <a:rPr lang="en-US" sz="2400" b="1" u="sng" dirty="0" smtClean="0">
                <a:solidFill>
                  <a:schemeClr val="bg1"/>
                </a:solidFill>
                <a:latin typeface="Calibri" pitchFamily="34" charset="0"/>
              </a:rPr>
              <a:t>together</a:t>
            </a:r>
          </a:p>
          <a:p>
            <a:endParaRPr lang="en-US" b="1" dirty="0" smtClean="0">
              <a:solidFill>
                <a:schemeClr val="bg1"/>
              </a:solidFill>
              <a:latin typeface="Calibri" pitchFamily="34" charset="0"/>
            </a:endParaRPr>
          </a:p>
          <a:p>
            <a:r>
              <a:rPr lang="en-US" sz="2400" b="1" dirty="0">
                <a:solidFill>
                  <a:schemeClr val="bg1"/>
                </a:solidFill>
                <a:latin typeface="Calibri" pitchFamily="34" charset="0"/>
              </a:rPr>
              <a:t>Luke 8:1 (ESV) </a:t>
            </a:r>
            <a:r>
              <a:rPr lang="en-US" sz="2400" baseline="30000" dirty="0">
                <a:solidFill>
                  <a:schemeClr val="bg1"/>
                </a:solidFill>
                <a:latin typeface="Calibri" pitchFamily="34" charset="0"/>
              </a:rPr>
              <a:t>1</a:t>
            </a:r>
            <a:r>
              <a:rPr lang="en-US" sz="2400" dirty="0">
                <a:solidFill>
                  <a:schemeClr val="bg1"/>
                </a:solidFill>
                <a:latin typeface="Calibri" pitchFamily="34" charset="0"/>
              </a:rPr>
              <a:t> Soon afterward he went on through cities and villages, </a:t>
            </a:r>
            <a:r>
              <a:rPr lang="en-US" sz="2400" b="1" dirty="0">
                <a:solidFill>
                  <a:schemeClr val="bg1"/>
                </a:solidFill>
                <a:latin typeface="Calibri" pitchFamily="34" charset="0"/>
              </a:rPr>
              <a:t>proclaiming (2784-preaching) </a:t>
            </a:r>
            <a:r>
              <a:rPr lang="en-US" sz="2400" dirty="0">
                <a:solidFill>
                  <a:schemeClr val="bg1"/>
                </a:solidFill>
                <a:latin typeface="Calibri" pitchFamily="34" charset="0"/>
              </a:rPr>
              <a:t>and </a:t>
            </a:r>
            <a:r>
              <a:rPr lang="en-US" sz="2400" b="1" dirty="0">
                <a:solidFill>
                  <a:schemeClr val="bg1"/>
                </a:solidFill>
                <a:latin typeface="Calibri" pitchFamily="34" charset="0"/>
              </a:rPr>
              <a:t>bringing (2097-evangelizing) </a:t>
            </a:r>
            <a:r>
              <a:rPr lang="en-US" sz="2400" dirty="0">
                <a:solidFill>
                  <a:schemeClr val="bg1"/>
                </a:solidFill>
                <a:latin typeface="Calibri" pitchFamily="34" charset="0"/>
              </a:rPr>
              <a:t>the good news of the kingdom of God. And the twelve were with him, </a:t>
            </a:r>
          </a:p>
          <a:p>
            <a:r>
              <a:rPr lang="nl-NL" sz="2400" b="1" dirty="0">
                <a:latin typeface="Calibri" pitchFamily="34" charset="0"/>
              </a:rPr>
              <a:t> </a:t>
            </a:r>
            <a:endParaRPr lang="en-US" sz="2400" dirty="0">
              <a:latin typeface="Calibri" pitchFamily="34" charset="0"/>
            </a:endParaRPr>
          </a:p>
          <a:p>
            <a:r>
              <a:rPr lang="nl-NL" sz="2400" b="1" dirty="0">
                <a:solidFill>
                  <a:schemeClr val="bg1"/>
                </a:solidFill>
                <a:latin typeface="Calibri" pitchFamily="34" charset="0"/>
              </a:rPr>
              <a:t>Acts 8:4-5 (ESV)</a:t>
            </a:r>
            <a:r>
              <a:rPr lang="nl-NL" sz="2400" dirty="0">
                <a:solidFill>
                  <a:schemeClr val="bg1"/>
                </a:solidFill>
                <a:latin typeface="Calibri" pitchFamily="34" charset="0"/>
              </a:rPr>
              <a:t> </a:t>
            </a:r>
            <a:r>
              <a:rPr lang="en-US" sz="2400" baseline="30000" dirty="0">
                <a:solidFill>
                  <a:schemeClr val="bg1"/>
                </a:solidFill>
                <a:latin typeface="Calibri" pitchFamily="34" charset="0"/>
              </a:rPr>
              <a:t>4</a:t>
            </a:r>
            <a:r>
              <a:rPr lang="en-US" sz="2400" dirty="0">
                <a:solidFill>
                  <a:schemeClr val="bg1"/>
                </a:solidFill>
                <a:latin typeface="Calibri" pitchFamily="34" charset="0"/>
              </a:rPr>
              <a:t> </a:t>
            </a:r>
            <a:r>
              <a:rPr lang="nl-NL" sz="2400" dirty="0">
                <a:solidFill>
                  <a:schemeClr val="bg1"/>
                </a:solidFill>
                <a:latin typeface="Calibri" pitchFamily="34" charset="0"/>
              </a:rPr>
              <a:t>Now those who were scattered went about </a:t>
            </a:r>
            <a:r>
              <a:rPr lang="nl-NL" sz="2400" b="1" dirty="0">
                <a:solidFill>
                  <a:schemeClr val="bg1"/>
                </a:solidFill>
                <a:latin typeface="Calibri" pitchFamily="34" charset="0"/>
              </a:rPr>
              <a:t>preaching (</a:t>
            </a:r>
            <a:r>
              <a:rPr lang="nl-NL" sz="2400" b="1" dirty="0" smtClean="0">
                <a:solidFill>
                  <a:schemeClr val="bg1"/>
                </a:solidFill>
                <a:latin typeface="Calibri" pitchFamily="34" charset="0"/>
              </a:rPr>
              <a:t>2097-evangelizing) </a:t>
            </a:r>
            <a:r>
              <a:rPr lang="nl-NL" sz="2400" dirty="0" smtClean="0">
                <a:solidFill>
                  <a:schemeClr val="bg1"/>
                </a:solidFill>
                <a:latin typeface="Calibri" pitchFamily="34" charset="0"/>
              </a:rPr>
              <a:t>the </a:t>
            </a:r>
            <a:r>
              <a:rPr lang="nl-NL" sz="2400" dirty="0">
                <a:solidFill>
                  <a:schemeClr val="bg1"/>
                </a:solidFill>
                <a:latin typeface="Calibri" pitchFamily="34" charset="0"/>
              </a:rPr>
              <a:t>word. </a:t>
            </a:r>
            <a:r>
              <a:rPr lang="en-US" sz="2400" baseline="30000" dirty="0">
                <a:solidFill>
                  <a:schemeClr val="bg1"/>
                </a:solidFill>
                <a:latin typeface="Calibri" pitchFamily="34" charset="0"/>
              </a:rPr>
              <a:t>5</a:t>
            </a:r>
            <a:r>
              <a:rPr lang="en-US" sz="2400" dirty="0">
                <a:solidFill>
                  <a:schemeClr val="bg1"/>
                </a:solidFill>
                <a:latin typeface="Calibri" pitchFamily="34" charset="0"/>
              </a:rPr>
              <a:t> </a:t>
            </a:r>
            <a:r>
              <a:rPr lang="nl-NL" sz="2400" dirty="0">
                <a:solidFill>
                  <a:schemeClr val="bg1"/>
                </a:solidFill>
                <a:latin typeface="Calibri" pitchFamily="34" charset="0"/>
              </a:rPr>
              <a:t>Philip went down to the city of Samaria and </a:t>
            </a:r>
            <a:r>
              <a:rPr lang="nl-NL" sz="2400" b="1" dirty="0">
                <a:solidFill>
                  <a:schemeClr val="bg1"/>
                </a:solidFill>
                <a:latin typeface="Calibri" pitchFamily="34" charset="0"/>
              </a:rPr>
              <a:t>proclaimed (2784-preach)</a:t>
            </a:r>
            <a:r>
              <a:rPr lang="nl-NL" sz="2400" dirty="0">
                <a:solidFill>
                  <a:schemeClr val="bg1"/>
                </a:solidFill>
                <a:latin typeface="Calibri" pitchFamily="34" charset="0"/>
              </a:rPr>
              <a:t> to them the Christ</a:t>
            </a:r>
            <a:r>
              <a:rPr lang="nl-NL" sz="2400" dirty="0" smtClean="0">
                <a:solidFill>
                  <a:schemeClr val="bg1"/>
                </a:solidFill>
                <a:latin typeface="Calibri" pitchFamily="34" charset="0"/>
              </a:rPr>
              <a:t>.</a:t>
            </a:r>
            <a:r>
              <a:rPr lang="en-US" sz="2400" b="1" dirty="0">
                <a:solidFill>
                  <a:schemeClr val="bg1"/>
                </a:solidFill>
                <a:latin typeface="Calibri" pitchFamily="34" charset="0"/>
              </a:rPr>
              <a:t> </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327868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431983"/>
          </a:xfrm>
          <a:prstGeom prst="rect">
            <a:avLst/>
          </a:prstGeom>
          <a:noFill/>
        </p:spPr>
        <p:txBody>
          <a:bodyPr wrap="square" rtlCol="0">
            <a:spAutoFit/>
          </a:bodyPr>
          <a:lstStyle/>
          <a:p>
            <a:r>
              <a:rPr lang="en-US" sz="2400" b="1" u="sng" dirty="0" smtClean="0">
                <a:solidFill>
                  <a:schemeClr val="bg1"/>
                </a:solidFill>
                <a:latin typeface="Calibri" pitchFamily="34" charset="0"/>
              </a:rPr>
              <a:t>Passages where Greek words for evangelize, preach, and teach occur together</a:t>
            </a:r>
          </a:p>
          <a:p>
            <a:endParaRPr lang="en-US" b="1" dirty="0" smtClean="0">
              <a:solidFill>
                <a:schemeClr val="bg1"/>
              </a:solidFill>
              <a:latin typeface="Calibri" pitchFamily="34" charset="0"/>
            </a:endParaRPr>
          </a:p>
          <a:p>
            <a:r>
              <a:rPr lang="en-US" sz="2400" b="1" dirty="0">
                <a:solidFill>
                  <a:schemeClr val="bg1"/>
                </a:solidFill>
                <a:latin typeface="Calibri" pitchFamily="34" charset="0"/>
              </a:rPr>
              <a:t>Acts 28:30-31 (ESV) </a:t>
            </a:r>
            <a:r>
              <a:rPr lang="en-US" sz="2400" baseline="30000" dirty="0">
                <a:solidFill>
                  <a:schemeClr val="bg1"/>
                </a:solidFill>
                <a:latin typeface="Calibri" pitchFamily="34" charset="0"/>
              </a:rPr>
              <a:t>30 </a:t>
            </a:r>
            <a:r>
              <a:rPr lang="en-US" sz="2400" dirty="0">
                <a:solidFill>
                  <a:schemeClr val="bg1"/>
                </a:solidFill>
                <a:latin typeface="Calibri" pitchFamily="34" charset="0"/>
              </a:rPr>
              <a:t>He lived there two whole years at his own expense, and welcomed all who came to him, </a:t>
            </a:r>
            <a:r>
              <a:rPr lang="en-US" sz="2400" baseline="30000" dirty="0">
                <a:solidFill>
                  <a:schemeClr val="bg1"/>
                </a:solidFill>
                <a:latin typeface="Calibri" pitchFamily="34" charset="0"/>
              </a:rPr>
              <a:t>31 </a:t>
            </a:r>
            <a:r>
              <a:rPr lang="en-US" sz="2400" b="1" dirty="0">
                <a:solidFill>
                  <a:schemeClr val="bg1"/>
                </a:solidFill>
                <a:latin typeface="Calibri" pitchFamily="34" charset="0"/>
              </a:rPr>
              <a:t>proclaiming (2784-preaching)</a:t>
            </a:r>
            <a:r>
              <a:rPr lang="en-US" sz="2400" dirty="0">
                <a:solidFill>
                  <a:schemeClr val="bg1"/>
                </a:solidFill>
                <a:latin typeface="Calibri" pitchFamily="34" charset="0"/>
              </a:rPr>
              <a:t> the kingdom of God and </a:t>
            </a:r>
            <a:r>
              <a:rPr lang="en-US" sz="2400" b="1" dirty="0">
                <a:solidFill>
                  <a:schemeClr val="bg1"/>
                </a:solidFill>
                <a:latin typeface="Calibri" pitchFamily="34" charset="0"/>
              </a:rPr>
              <a:t>teaching (1321-teaching)</a:t>
            </a:r>
            <a:r>
              <a:rPr lang="en-US" sz="2400" dirty="0">
                <a:solidFill>
                  <a:schemeClr val="bg1"/>
                </a:solidFill>
                <a:latin typeface="Calibri" pitchFamily="34" charset="0"/>
              </a:rPr>
              <a:t> about the Lord Jesus Christ with all boldness and without hindrance.</a:t>
            </a:r>
          </a:p>
          <a:p>
            <a:r>
              <a:rPr lang="nl-NL" sz="2400" b="1" dirty="0">
                <a:solidFill>
                  <a:schemeClr val="bg1"/>
                </a:solidFill>
                <a:latin typeface="Calibri" pitchFamily="34" charset="0"/>
              </a:rPr>
              <a:t> </a:t>
            </a:r>
            <a:endParaRPr lang="en-US" sz="2400" dirty="0">
              <a:solidFill>
                <a:schemeClr val="bg1"/>
              </a:solidFill>
              <a:latin typeface="Calibri" pitchFamily="34" charset="0"/>
            </a:endParaRPr>
          </a:p>
          <a:p>
            <a:r>
              <a:rPr lang="en-US" sz="2400" b="1" dirty="0">
                <a:solidFill>
                  <a:schemeClr val="bg1"/>
                </a:solidFill>
                <a:latin typeface="Calibri" pitchFamily="34" charset="0"/>
              </a:rPr>
              <a:t>Romans 10:15 (ESV) </a:t>
            </a:r>
            <a:r>
              <a:rPr lang="en-US" sz="2400" baseline="30000" dirty="0">
                <a:solidFill>
                  <a:schemeClr val="bg1"/>
                </a:solidFill>
                <a:latin typeface="Calibri" pitchFamily="34" charset="0"/>
              </a:rPr>
              <a:t>15</a:t>
            </a:r>
            <a:r>
              <a:rPr lang="en-US" sz="2400" dirty="0">
                <a:solidFill>
                  <a:schemeClr val="bg1"/>
                </a:solidFill>
                <a:latin typeface="Calibri" pitchFamily="34" charset="0"/>
              </a:rPr>
              <a:t> And how are they to </a:t>
            </a:r>
            <a:r>
              <a:rPr lang="en-US" sz="2400" b="1" dirty="0">
                <a:solidFill>
                  <a:schemeClr val="bg1"/>
                </a:solidFill>
                <a:latin typeface="Calibri" pitchFamily="34" charset="0"/>
              </a:rPr>
              <a:t>preach (2784-preach)</a:t>
            </a:r>
            <a:r>
              <a:rPr lang="en-US" sz="2400" dirty="0">
                <a:solidFill>
                  <a:schemeClr val="bg1"/>
                </a:solidFill>
                <a:latin typeface="Calibri" pitchFamily="34" charset="0"/>
              </a:rPr>
              <a:t> unless they are sent? As it is written, “How beautiful are the feet of those who </a:t>
            </a:r>
            <a:r>
              <a:rPr lang="en-US" sz="2400" b="1" dirty="0">
                <a:solidFill>
                  <a:schemeClr val="bg1"/>
                </a:solidFill>
                <a:latin typeface="Calibri" pitchFamily="34" charset="0"/>
              </a:rPr>
              <a:t>preach (2097-evangelize)</a:t>
            </a:r>
            <a:r>
              <a:rPr lang="en-US" sz="2400" dirty="0">
                <a:solidFill>
                  <a:schemeClr val="bg1"/>
                </a:solidFill>
                <a:latin typeface="Calibri" pitchFamily="34" charset="0"/>
              </a:rPr>
              <a:t> the good news</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412363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5170646"/>
          </a:xfrm>
          <a:prstGeom prst="rect">
            <a:avLst/>
          </a:prstGeom>
          <a:noFill/>
        </p:spPr>
        <p:txBody>
          <a:bodyPr wrap="square" rtlCol="0">
            <a:spAutoFit/>
          </a:bodyPr>
          <a:lstStyle/>
          <a:p>
            <a:r>
              <a:rPr lang="en-US" sz="2400" b="1" u="sng" dirty="0" smtClean="0">
                <a:solidFill>
                  <a:schemeClr val="bg1"/>
                </a:solidFill>
                <a:latin typeface="Calibri" pitchFamily="34" charset="0"/>
              </a:rPr>
              <a:t>Passages where Greek words for evangelize, preach, and teach occur together</a:t>
            </a:r>
          </a:p>
          <a:p>
            <a:endParaRPr lang="en-US" b="1" dirty="0" smtClean="0">
              <a:solidFill>
                <a:schemeClr val="bg1"/>
              </a:solidFill>
              <a:latin typeface="Calibri" pitchFamily="34" charset="0"/>
            </a:endParaRPr>
          </a:p>
          <a:p>
            <a:r>
              <a:rPr lang="en-US" sz="2400" b="1" dirty="0">
                <a:solidFill>
                  <a:schemeClr val="bg1"/>
                </a:solidFill>
                <a:latin typeface="Calibri" pitchFamily="34" charset="0"/>
              </a:rPr>
              <a:t>Galatians 2:2 (ESV) </a:t>
            </a:r>
            <a:r>
              <a:rPr lang="en-US" sz="2400" baseline="30000" dirty="0">
                <a:solidFill>
                  <a:schemeClr val="bg1"/>
                </a:solidFill>
                <a:latin typeface="Calibri" pitchFamily="34" charset="0"/>
              </a:rPr>
              <a:t>2</a:t>
            </a:r>
            <a:r>
              <a:rPr lang="en-US" sz="2400" dirty="0">
                <a:solidFill>
                  <a:schemeClr val="bg1"/>
                </a:solidFill>
                <a:latin typeface="Calibri" pitchFamily="34" charset="0"/>
              </a:rPr>
              <a:t> I went up because of a revelation and set before them (though privately before those who seemed influential) the </a:t>
            </a:r>
            <a:r>
              <a:rPr lang="en-US" sz="2400" b="1" dirty="0">
                <a:solidFill>
                  <a:schemeClr val="bg1"/>
                </a:solidFill>
                <a:latin typeface="Calibri" pitchFamily="34" charset="0"/>
              </a:rPr>
              <a:t>gospel (2098-evangelion)</a:t>
            </a:r>
            <a:r>
              <a:rPr lang="en-US" sz="2400" dirty="0">
                <a:solidFill>
                  <a:schemeClr val="bg1"/>
                </a:solidFill>
                <a:latin typeface="Calibri" pitchFamily="34" charset="0"/>
              </a:rPr>
              <a:t> that I </a:t>
            </a:r>
            <a:r>
              <a:rPr lang="en-US" sz="2400" b="1" dirty="0">
                <a:solidFill>
                  <a:schemeClr val="bg1"/>
                </a:solidFill>
                <a:latin typeface="Calibri" pitchFamily="34" charset="0"/>
              </a:rPr>
              <a:t>proclaim (2784-preach)</a:t>
            </a:r>
            <a:r>
              <a:rPr lang="en-US" sz="2400" dirty="0">
                <a:solidFill>
                  <a:schemeClr val="bg1"/>
                </a:solidFill>
                <a:latin typeface="Calibri" pitchFamily="34" charset="0"/>
              </a:rPr>
              <a:t> among the Gentiles, in order to make sure I was not running or had not run in vain.</a:t>
            </a:r>
          </a:p>
          <a:p>
            <a:r>
              <a:rPr lang="nl-NL" sz="2400" b="1" dirty="0">
                <a:solidFill>
                  <a:schemeClr val="bg1"/>
                </a:solidFill>
                <a:latin typeface="Calibri" pitchFamily="34" charset="0"/>
              </a:rPr>
              <a:t> </a:t>
            </a:r>
            <a:endParaRPr lang="en-US" sz="2400" dirty="0">
              <a:solidFill>
                <a:schemeClr val="bg1"/>
              </a:solidFill>
              <a:latin typeface="Calibri" pitchFamily="34" charset="0"/>
            </a:endParaRPr>
          </a:p>
          <a:p>
            <a:r>
              <a:rPr lang="en-US" sz="2400" b="1" dirty="0">
                <a:solidFill>
                  <a:schemeClr val="bg1"/>
                </a:solidFill>
                <a:latin typeface="Calibri" pitchFamily="34" charset="0"/>
              </a:rPr>
              <a:t>Colossians 1:23 (ESV) </a:t>
            </a:r>
            <a:r>
              <a:rPr lang="en-US" sz="2400" baseline="30000" dirty="0">
                <a:solidFill>
                  <a:schemeClr val="bg1"/>
                </a:solidFill>
                <a:latin typeface="Calibri" pitchFamily="34" charset="0"/>
              </a:rPr>
              <a:t>23</a:t>
            </a:r>
            <a:r>
              <a:rPr lang="en-US" sz="2400" dirty="0">
                <a:solidFill>
                  <a:schemeClr val="bg1"/>
                </a:solidFill>
                <a:latin typeface="Calibri" pitchFamily="34" charset="0"/>
              </a:rPr>
              <a:t> if indeed you continue in the faith, stable and steadfast, not shifting from the hope of the </a:t>
            </a:r>
            <a:r>
              <a:rPr lang="en-US" sz="2400" b="1" dirty="0">
                <a:solidFill>
                  <a:schemeClr val="bg1"/>
                </a:solidFill>
                <a:latin typeface="Calibri" pitchFamily="34" charset="0"/>
              </a:rPr>
              <a:t>gospel (2098-evangelion)</a:t>
            </a:r>
            <a:r>
              <a:rPr lang="en-US" sz="2400" dirty="0">
                <a:solidFill>
                  <a:schemeClr val="bg1"/>
                </a:solidFill>
                <a:latin typeface="Calibri" pitchFamily="34" charset="0"/>
              </a:rPr>
              <a:t> that you heard, which has been </a:t>
            </a:r>
            <a:r>
              <a:rPr lang="en-US" sz="2400" b="1" dirty="0">
                <a:solidFill>
                  <a:schemeClr val="bg1"/>
                </a:solidFill>
                <a:latin typeface="Calibri" pitchFamily="34" charset="0"/>
              </a:rPr>
              <a:t>proclaimed (2784-preached)</a:t>
            </a:r>
            <a:r>
              <a:rPr lang="en-US" sz="2400" dirty="0">
                <a:solidFill>
                  <a:schemeClr val="bg1"/>
                </a:solidFill>
                <a:latin typeface="Calibri" pitchFamily="34" charset="0"/>
              </a:rPr>
              <a:t> in all creation under heaven, and of which I, Paul, became a </a:t>
            </a:r>
            <a:r>
              <a:rPr lang="en-US" sz="2400" b="1" dirty="0">
                <a:solidFill>
                  <a:schemeClr val="bg1"/>
                </a:solidFill>
                <a:latin typeface="Calibri" pitchFamily="34" charset="0"/>
              </a:rPr>
              <a:t>minister (1249-minister</a:t>
            </a:r>
            <a:r>
              <a:rPr lang="en-US" sz="2400" b="1" dirty="0" smtClean="0">
                <a:solidFill>
                  <a:schemeClr val="bg1"/>
                </a:solidFill>
                <a:latin typeface="Calibri" pitchFamily="34" charset="0"/>
              </a:rPr>
              <a:t>).</a:t>
            </a:r>
            <a:r>
              <a:rPr lang="nl-NL" sz="2400" b="1" dirty="0"/>
              <a:t> </a:t>
            </a:r>
            <a:endParaRPr lang="en-US" sz="2400" dirty="0"/>
          </a:p>
        </p:txBody>
      </p:sp>
    </p:spTree>
    <p:extLst>
      <p:ext uri="{BB962C8B-B14F-4D97-AF65-F5344CB8AC3E}">
        <p14:creationId xmlns:p14="http://schemas.microsoft.com/office/powerpoint/2010/main" val="334915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062651"/>
          </a:xfrm>
          <a:prstGeom prst="rect">
            <a:avLst/>
          </a:prstGeom>
          <a:noFill/>
        </p:spPr>
        <p:txBody>
          <a:bodyPr wrap="square" rtlCol="0">
            <a:spAutoFit/>
          </a:bodyPr>
          <a:lstStyle/>
          <a:p>
            <a:r>
              <a:rPr lang="en-US" sz="2400" b="1" u="sng" dirty="0" smtClean="0">
                <a:solidFill>
                  <a:schemeClr val="bg1"/>
                </a:solidFill>
                <a:latin typeface="Calibri" pitchFamily="34" charset="0"/>
              </a:rPr>
              <a:t>Passages where Greek words for evangelize, preach, and teach occur together</a:t>
            </a:r>
          </a:p>
          <a:p>
            <a:endParaRPr lang="en-US" b="1" dirty="0" smtClean="0">
              <a:solidFill>
                <a:schemeClr val="bg1"/>
              </a:solidFill>
              <a:latin typeface="Calibri" pitchFamily="34" charset="0"/>
            </a:endParaRPr>
          </a:p>
          <a:p>
            <a:r>
              <a:rPr lang="en-US" sz="2400" b="1" dirty="0">
                <a:solidFill>
                  <a:schemeClr val="bg1"/>
                </a:solidFill>
                <a:latin typeface="Calibri" pitchFamily="34" charset="0"/>
              </a:rPr>
              <a:t>1 Thessalonians 2:9 (ESV) </a:t>
            </a:r>
            <a:r>
              <a:rPr lang="en-US" sz="2400" baseline="30000" dirty="0">
                <a:solidFill>
                  <a:schemeClr val="bg1"/>
                </a:solidFill>
                <a:latin typeface="Calibri" pitchFamily="34" charset="0"/>
              </a:rPr>
              <a:t>9</a:t>
            </a:r>
            <a:r>
              <a:rPr lang="en-US" sz="2400" dirty="0">
                <a:solidFill>
                  <a:schemeClr val="bg1"/>
                </a:solidFill>
                <a:latin typeface="Calibri" pitchFamily="34" charset="0"/>
              </a:rPr>
              <a:t> For you remember, brothers, our labor and toil: we worked night and day, that we might not be a burden to any of you, while we </a:t>
            </a:r>
            <a:r>
              <a:rPr lang="en-US" sz="2400" b="1" dirty="0">
                <a:solidFill>
                  <a:schemeClr val="bg1"/>
                </a:solidFill>
                <a:latin typeface="Calibri" pitchFamily="34" charset="0"/>
              </a:rPr>
              <a:t>proclaimed (2784-preached)</a:t>
            </a:r>
            <a:r>
              <a:rPr lang="en-US" sz="2400" dirty="0">
                <a:solidFill>
                  <a:schemeClr val="bg1"/>
                </a:solidFill>
                <a:latin typeface="Calibri" pitchFamily="34" charset="0"/>
              </a:rPr>
              <a:t> to you the </a:t>
            </a:r>
            <a:r>
              <a:rPr lang="en-US" sz="2400" b="1" dirty="0">
                <a:solidFill>
                  <a:schemeClr val="bg1"/>
                </a:solidFill>
                <a:latin typeface="Calibri" pitchFamily="34" charset="0"/>
              </a:rPr>
              <a:t>gospel (2098-evangelion) </a:t>
            </a:r>
            <a:r>
              <a:rPr lang="en-US" sz="2400" dirty="0">
                <a:solidFill>
                  <a:schemeClr val="bg1"/>
                </a:solidFill>
                <a:latin typeface="Calibri" pitchFamily="34" charset="0"/>
              </a:rPr>
              <a:t>of God.</a:t>
            </a:r>
          </a:p>
          <a:p>
            <a:r>
              <a:rPr lang="nl-NL" sz="2400" b="1" dirty="0">
                <a:solidFill>
                  <a:schemeClr val="bg1"/>
                </a:solidFill>
                <a:latin typeface="Calibri" pitchFamily="34" charset="0"/>
              </a:rPr>
              <a:t> </a:t>
            </a:r>
            <a:endParaRPr lang="en-US" sz="2400" dirty="0">
              <a:solidFill>
                <a:schemeClr val="bg1"/>
              </a:solidFill>
              <a:latin typeface="Calibri" pitchFamily="34" charset="0"/>
            </a:endParaRPr>
          </a:p>
          <a:p>
            <a:r>
              <a:rPr lang="en-US" sz="2400" b="1" dirty="0">
                <a:solidFill>
                  <a:schemeClr val="bg1"/>
                </a:solidFill>
                <a:latin typeface="Calibri" pitchFamily="34" charset="0"/>
              </a:rPr>
              <a:t>2 Timothy 4:2 (ESV) </a:t>
            </a:r>
            <a:r>
              <a:rPr lang="en-US" sz="2400" baseline="30000" dirty="0">
                <a:solidFill>
                  <a:schemeClr val="bg1"/>
                </a:solidFill>
                <a:latin typeface="Calibri" pitchFamily="34" charset="0"/>
              </a:rPr>
              <a:t>2 </a:t>
            </a:r>
            <a:r>
              <a:rPr lang="en-US" sz="2400" b="1" dirty="0">
                <a:solidFill>
                  <a:schemeClr val="bg1"/>
                </a:solidFill>
                <a:latin typeface="Calibri" pitchFamily="34" charset="0"/>
              </a:rPr>
              <a:t>preach (2784-preach)</a:t>
            </a:r>
            <a:r>
              <a:rPr lang="en-US" sz="2400" dirty="0">
                <a:solidFill>
                  <a:schemeClr val="bg1"/>
                </a:solidFill>
                <a:latin typeface="Calibri" pitchFamily="34" charset="0"/>
              </a:rPr>
              <a:t> the word; be ready in season and out of season; reprove, rebuke, and exhort, with complete patience and </a:t>
            </a:r>
            <a:r>
              <a:rPr lang="en-US" sz="2400" b="1" dirty="0">
                <a:solidFill>
                  <a:schemeClr val="bg1"/>
                </a:solidFill>
                <a:latin typeface="Calibri" pitchFamily="34" charset="0"/>
              </a:rPr>
              <a:t>teaching (1322-teaching</a:t>
            </a:r>
            <a:r>
              <a:rPr lang="en-US" sz="2400" b="1" dirty="0" smtClean="0">
                <a:solidFill>
                  <a:schemeClr val="bg1"/>
                </a:solidFill>
                <a:latin typeface="Calibri" pitchFamily="34" charset="0"/>
              </a:rPr>
              <a:t>).</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3239971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762000"/>
            <a:ext cx="8305800" cy="4893647"/>
          </a:xfrm>
          <a:prstGeom prst="rect">
            <a:avLst/>
          </a:prstGeom>
          <a:noFill/>
        </p:spPr>
        <p:txBody>
          <a:bodyPr wrap="square" rtlCol="0">
            <a:spAutoFit/>
          </a:bodyPr>
          <a:lstStyle/>
          <a:p>
            <a:r>
              <a:rPr lang="en-US" sz="2400" b="1" dirty="0" smtClean="0">
                <a:solidFill>
                  <a:schemeClr val="bg1"/>
                </a:solidFill>
                <a:latin typeface="Calibri" pitchFamily="34" charset="0"/>
              </a:rPr>
              <a:t>CONCLUSIONS</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Preaching </a:t>
            </a:r>
            <a:r>
              <a:rPr lang="en-US" sz="2400" dirty="0">
                <a:solidFill>
                  <a:schemeClr val="bg1"/>
                </a:solidFill>
                <a:latin typeface="Calibri" pitchFamily="34" charset="0"/>
              </a:rPr>
              <a:t>the gospel is an essential work of any </a:t>
            </a:r>
            <a:r>
              <a:rPr lang="en-US" sz="2400" dirty="0" smtClean="0">
                <a:solidFill>
                  <a:schemeClr val="bg1"/>
                </a:solidFill>
                <a:latin typeface="Calibri" pitchFamily="34" charset="0"/>
              </a:rPr>
              <a:t>church.</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Preaching </a:t>
            </a:r>
            <a:r>
              <a:rPr lang="en-US" sz="2400" dirty="0">
                <a:solidFill>
                  <a:schemeClr val="bg1"/>
                </a:solidFill>
                <a:latin typeface="Calibri" pitchFamily="34" charset="0"/>
              </a:rPr>
              <a:t>involves proclaiming, bringing glad tidings, preach fully, preach the good news (or the gospel), and to announce the word of </a:t>
            </a:r>
            <a:r>
              <a:rPr lang="en-US" sz="2400" dirty="0" smtClean="0">
                <a:solidFill>
                  <a:schemeClr val="bg1"/>
                </a:solidFill>
                <a:latin typeface="Calibri" pitchFamily="34" charset="0"/>
              </a:rPr>
              <a:t>God.</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The </a:t>
            </a:r>
            <a:r>
              <a:rPr lang="en-US" sz="2400" dirty="0">
                <a:solidFill>
                  <a:schemeClr val="bg1"/>
                </a:solidFill>
                <a:latin typeface="Calibri" pitchFamily="34" charset="0"/>
              </a:rPr>
              <a:t>Lord needs </a:t>
            </a:r>
            <a:r>
              <a:rPr lang="en-US" sz="2400" b="1" u="sng" dirty="0">
                <a:solidFill>
                  <a:schemeClr val="bg1"/>
                </a:solidFill>
                <a:latin typeface="Calibri" pitchFamily="34" charset="0"/>
              </a:rPr>
              <a:t>preachers to lead </a:t>
            </a:r>
            <a:r>
              <a:rPr lang="en-US" sz="2400" dirty="0">
                <a:solidFill>
                  <a:schemeClr val="bg1"/>
                </a:solidFill>
                <a:latin typeface="Calibri" pitchFamily="34" charset="0"/>
              </a:rPr>
              <a:t>in spreading the good </a:t>
            </a:r>
            <a:r>
              <a:rPr lang="en-US" sz="2400" dirty="0" smtClean="0">
                <a:solidFill>
                  <a:schemeClr val="bg1"/>
                </a:solidFill>
                <a:latin typeface="Calibri" pitchFamily="34" charset="0"/>
              </a:rPr>
              <a:t>news.</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Preaching </a:t>
            </a:r>
            <a:r>
              <a:rPr lang="en-US" sz="2400" dirty="0">
                <a:solidFill>
                  <a:schemeClr val="bg1"/>
                </a:solidFill>
                <a:latin typeface="Calibri" pitchFamily="34" charset="0"/>
              </a:rPr>
              <a:t>can be done publically and </a:t>
            </a:r>
            <a:r>
              <a:rPr lang="en-US" sz="2400" dirty="0" smtClean="0">
                <a:solidFill>
                  <a:schemeClr val="bg1"/>
                </a:solidFill>
                <a:latin typeface="Calibri" pitchFamily="34" charset="0"/>
              </a:rPr>
              <a:t>privately.</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The </a:t>
            </a:r>
            <a:r>
              <a:rPr lang="en-US" sz="2400" dirty="0">
                <a:solidFill>
                  <a:schemeClr val="bg1"/>
                </a:solidFill>
                <a:latin typeface="Calibri" pitchFamily="34" charset="0"/>
              </a:rPr>
              <a:t>NT overwhelmingly emphasizes the need to preach the gospel of Jesus </a:t>
            </a:r>
            <a:r>
              <a:rPr lang="en-US" sz="2400" dirty="0" smtClean="0">
                <a:solidFill>
                  <a:schemeClr val="bg1"/>
                </a:solidFill>
                <a:latin typeface="Calibri" pitchFamily="34" charset="0"/>
              </a:rPr>
              <a:t>Christ.</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We </a:t>
            </a:r>
            <a:r>
              <a:rPr lang="en-US" sz="2400" dirty="0">
                <a:solidFill>
                  <a:schemeClr val="bg1"/>
                </a:solidFill>
                <a:latin typeface="Calibri" pitchFamily="34" charset="0"/>
              </a:rPr>
              <a:t>need to be continually developing </a:t>
            </a:r>
            <a:r>
              <a:rPr lang="en-US" sz="2400" dirty="0" smtClean="0">
                <a:solidFill>
                  <a:schemeClr val="bg1"/>
                </a:solidFill>
                <a:latin typeface="Calibri" pitchFamily="34" charset="0"/>
              </a:rPr>
              <a:t>preachers/evangelists.</a:t>
            </a:r>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We </a:t>
            </a:r>
            <a:r>
              <a:rPr lang="en-US" sz="2400" dirty="0">
                <a:solidFill>
                  <a:schemeClr val="bg1"/>
                </a:solidFill>
                <a:latin typeface="Calibri" pitchFamily="34" charset="0"/>
              </a:rPr>
              <a:t>need to be thankful, encourage, and help the preachers/evangelists we </a:t>
            </a:r>
            <a:r>
              <a:rPr lang="en-US" sz="2400" dirty="0" smtClean="0">
                <a:solidFill>
                  <a:schemeClr val="bg1"/>
                </a:solidFill>
                <a:latin typeface="Calibri" pitchFamily="34" charset="0"/>
              </a:rPr>
              <a:t>have.</a:t>
            </a:r>
          </a:p>
        </p:txBody>
      </p:sp>
    </p:spTree>
    <p:extLst>
      <p:ext uri="{BB962C8B-B14F-4D97-AF65-F5344CB8AC3E}">
        <p14:creationId xmlns:p14="http://schemas.microsoft.com/office/powerpoint/2010/main" val="254976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1012</TotalTime>
  <Words>647</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43</cp:revision>
  <dcterms:created xsi:type="dcterms:W3CDTF">2013-08-16T12:52:53Z</dcterms:created>
  <dcterms:modified xsi:type="dcterms:W3CDTF">2013-08-31T16:59:40Z</dcterms:modified>
</cp:coreProperties>
</file>