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60" r:id="rId5"/>
    <p:sldId id="281" r:id="rId6"/>
    <p:sldId id="261" r:id="rId7"/>
    <p:sldId id="262" r:id="rId8"/>
    <p:sldId id="279" r:id="rId9"/>
    <p:sldId id="284" r:id="rId10"/>
    <p:sldId id="264" r:id="rId11"/>
    <p:sldId id="272" r:id="rId12"/>
    <p:sldId id="275" r:id="rId13"/>
    <p:sldId id="274" r:id="rId14"/>
    <p:sldId id="273" r:id="rId15"/>
    <p:sldId id="282" r:id="rId16"/>
    <p:sldId id="266" r:id="rId17"/>
    <p:sldId id="278" r:id="rId18"/>
    <p:sldId id="277" r:id="rId19"/>
    <p:sldId id="276" r:id="rId20"/>
    <p:sldId id="285" r:id="rId21"/>
    <p:sldId id="283" r:id="rId22"/>
    <p:sldId id="268" r:id="rId23"/>
    <p:sldId id="280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0000F-124B-4277-A3EB-CA398D119FAE}" type="datetimeFigureOut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F65AB-EFB2-4077-9CA6-DEB47DE3D3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E12A7-C822-429C-9D15-352312F2FA68}" type="datetimeFigureOut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5FC72-7E30-4990-B881-7915D823F5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1D5E7-5D13-440F-AB25-340503E00B9B}" type="datetimeFigureOut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6B027-3C0D-4D61-984E-59CE658FD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7C17F-44AA-4F83-80D2-E0D7E86A830C}" type="datetimeFigureOut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238AE-17A2-4C63-9FC7-FB8EDBE9AE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7CAF8-3857-4EB7-B159-F49A71028813}" type="datetimeFigureOut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FFE24-6F89-4A2C-B258-2BF8E74DB3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68761-B3D8-4748-92E5-14042DF18374}" type="datetimeFigureOut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FD9A1-FDC4-4FCE-A990-62A324B11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29B54-F8F6-4FC0-8B42-5386FE594CFC}" type="datetimeFigureOut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2FE9A-50C4-466D-99F2-0423D79A8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10DE8-8864-4736-9C29-D3233A883E29}" type="datetimeFigureOut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ABCA8-F9C7-46EA-A66C-7D5C864D2E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C197B-F632-4A73-96A2-C8D72B646E24}" type="datetimeFigureOut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220F1-2890-4E58-851F-05BA16CAC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DD407-1922-49C8-9E59-0F0CAC716CB2}" type="datetimeFigureOut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3B187-79D4-46A0-A7E4-87D743228B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E1B0E-CCDE-4A6A-B224-3E4CDCBAF2D9}" type="datetimeFigureOut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A9797-7920-4D32-B340-002F1FD9A5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2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3F46B3-CAD1-4535-970A-45BB230DFC39}" type="datetimeFigureOut">
              <a:rPr lang="en-US"/>
              <a:pPr>
                <a:defRPr/>
              </a:pPr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B82429-4C63-4764-B66F-07C74DFE9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>
            <a:normAutofit/>
          </a:bodyPr>
          <a:lstStyle/>
          <a:p>
            <a:pPr marL="514350" indent="-514350">
              <a:buFont typeface="Calibri" pitchFamily="34" charset="0"/>
              <a:buAutoNum type="alphaUcPeriod"/>
            </a:pPr>
            <a:r>
              <a:rPr lang="en-US" sz="2800" smtClean="0"/>
              <a:t>Preach about Jesus Christ </a:t>
            </a:r>
          </a:p>
          <a:p>
            <a:pPr marL="914400" lvl="1" indent="-514350">
              <a:buFont typeface="Calibri" pitchFamily="34" charset="0"/>
              <a:buAutoNum type="arabicPeriod"/>
            </a:pPr>
            <a:r>
              <a:rPr lang="en-US" sz="2400" smtClean="0"/>
              <a:t>Greeks came wishing to see Jesus (John 12:20-21)</a:t>
            </a:r>
          </a:p>
          <a:p>
            <a:pPr marL="914400" lvl="1" indent="-514350">
              <a:buFont typeface="Calibri" pitchFamily="34" charset="0"/>
              <a:buAutoNum type="arabicPeriod"/>
            </a:pPr>
            <a:r>
              <a:rPr lang="en-US" sz="2400" smtClean="0"/>
              <a:t>1</a:t>
            </a:r>
            <a:r>
              <a:rPr lang="en-US" sz="2400" baseline="30000" smtClean="0"/>
              <a:t>st</a:t>
            </a:r>
            <a:r>
              <a:rPr lang="en-US" sz="2400" smtClean="0"/>
              <a:t> sermon recorded of Peter preaching Jesus (Acts 2:14-40)</a:t>
            </a:r>
          </a:p>
          <a:p>
            <a:pPr marL="914400" lvl="1" indent="-514350">
              <a:buFont typeface="Calibri" pitchFamily="34" charset="0"/>
              <a:buAutoNum type="arabicPeriod"/>
            </a:pPr>
            <a:r>
              <a:rPr lang="en-US" sz="2400" smtClean="0"/>
              <a:t>Peter and John preached Jesus to Sanhedrin (Acts 4:8-12)</a:t>
            </a:r>
          </a:p>
          <a:p>
            <a:pPr marL="914400" lvl="1" indent="-514350">
              <a:buFont typeface="Calibri" pitchFamily="34" charset="0"/>
              <a:buAutoNum type="arabicPeriod"/>
            </a:pPr>
            <a:r>
              <a:rPr lang="en-US" sz="2400" smtClean="0"/>
              <a:t>Phillip preached Jesus to Ethiopian Treasurer (Acts 8:26-38)</a:t>
            </a:r>
          </a:p>
          <a:p>
            <a:pPr marL="914400" lvl="1" indent="-514350">
              <a:buFont typeface="Calibri" pitchFamily="34" charset="0"/>
              <a:buAutoNum type="arabicPeriod"/>
            </a:pPr>
            <a:r>
              <a:rPr lang="en-US" sz="2400" smtClean="0"/>
              <a:t>Saul preached Christ in synagogues (Acts 9:20-22)</a:t>
            </a:r>
          </a:p>
          <a:p>
            <a:pPr marL="914400" lvl="1" indent="-514350">
              <a:buFont typeface="Calibri" pitchFamily="34" charset="0"/>
              <a:buAutoNum type="arabicPeriod"/>
            </a:pPr>
            <a:r>
              <a:rPr lang="en-US" sz="2400" smtClean="0"/>
              <a:t>Peter preached Jesus to house of Cornelius (Acts 10:34-43)</a:t>
            </a:r>
          </a:p>
          <a:p>
            <a:pPr marL="514350" indent="-514350">
              <a:buFont typeface="Arial" charset="0"/>
              <a:buNone/>
            </a:pPr>
            <a:endParaRPr lang="en-US" smtClean="0"/>
          </a:p>
        </p:txBody>
      </p:sp>
      <p:sp>
        <p:nvSpPr>
          <p:cNvPr id="12" name="Rounded Rectangle 11"/>
          <p:cNvSpPr/>
          <p:nvPr/>
        </p:nvSpPr>
        <p:spPr>
          <a:xfrm>
            <a:off x="228600" y="0"/>
            <a:ext cx="86868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B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3200" b="1" u="sng" dirty="0"/>
              <a:t>What He Should Preach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lphaUcPeriod"/>
            </a:pPr>
            <a:r>
              <a:rPr lang="en-US" sz="2800" smtClean="0"/>
              <a:t>Preach about Jesus Christ </a:t>
            </a:r>
          </a:p>
          <a:p>
            <a:pPr marL="514350" indent="-514350">
              <a:buFont typeface="Calibri" pitchFamily="34" charset="0"/>
              <a:buAutoNum type="alphaUcPeriod"/>
            </a:pPr>
            <a:r>
              <a:rPr lang="en-US" sz="2800" smtClean="0"/>
              <a:t>Preach about salvation</a:t>
            </a:r>
          </a:p>
          <a:p>
            <a:pPr marL="914400" lvl="1" indent="-514350">
              <a:buFont typeface="Calibri" pitchFamily="34" charset="0"/>
              <a:buAutoNum type="arabicPeriod"/>
            </a:pPr>
            <a:r>
              <a:rPr lang="en-US" sz="2400" smtClean="0"/>
              <a:t>Peter preached of salvation through Christ (Acts 4:12)</a:t>
            </a:r>
          </a:p>
          <a:p>
            <a:pPr marL="914400" lvl="1" indent="-514350">
              <a:buFont typeface="Calibri" pitchFamily="34" charset="0"/>
              <a:buAutoNum type="arabicPeriod"/>
            </a:pPr>
            <a:r>
              <a:rPr lang="en-US" sz="2400" smtClean="0"/>
              <a:t>Possessed girl recognized that Paul and Silas preached the way of salvation (Acts 16:17)</a:t>
            </a:r>
          </a:p>
          <a:p>
            <a:pPr marL="914400" lvl="1" indent="-514350">
              <a:buFont typeface="Calibri" pitchFamily="34" charset="0"/>
              <a:buAutoNum type="arabicPeriod"/>
            </a:pPr>
            <a:r>
              <a:rPr lang="en-US" sz="2400" smtClean="0"/>
              <a:t>The gospel has the power to save! (Romans 1:16)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28600" y="0"/>
            <a:ext cx="86868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B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3200" b="1" u="sng" dirty="0"/>
              <a:t>What He Should Preach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smtClean="0"/>
              <a:t>Preach about Jesus Christ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smtClean="0"/>
              <a:t>Preach about salvation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smtClean="0"/>
              <a:t>Preach about sin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Christians cannot avoid sin if not taught what is sin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Jesus warned the multitudes of sin continually (Matthew 5-7)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Peter told those on Pentecost of their sin (Acts 2)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John the Baptist taught of repentance of sin (Matthew 3:1-12)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Paul instructed Timothy to guard against sins with the Word  (II Timothy 3)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sz="2400" dirty="0" smtClean="0"/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228600" y="0"/>
            <a:ext cx="86868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B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3200" b="1" u="sng" dirty="0"/>
              <a:t>What He Should Preach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smtClean="0"/>
              <a:t>Preach about Jesus Christ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smtClean="0"/>
              <a:t>Preach about salvation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smtClean="0"/>
              <a:t>Preach about sin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smtClean="0"/>
              <a:t>Preach the Word! (II Timothy 4:2)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Paul charges Timothy with this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Preach the whole gospel as Paul did (Acts 20:27)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Warn of false teachings and dangers (Acts 20:28-31)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Preach the popular and unpopular subjects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228600" y="0"/>
            <a:ext cx="86868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B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3200" b="1" u="sng" dirty="0"/>
              <a:t>What He Should Preach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smtClean="0"/>
              <a:t>Preach about Jesus Christ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smtClean="0"/>
              <a:t>Preach about salvation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smtClean="0"/>
              <a:t>Preach about sin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smtClean="0"/>
              <a:t>Preach the Word!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 smtClean="0"/>
              <a:t>Preach the application 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Nehemiah, Ezra, and others taught and made sense of the Law of God (Nehemiah 8:8)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The Preacher of Ecclesiastes gives the conclusion of His book (</a:t>
            </a:r>
            <a:r>
              <a:rPr lang="en-US" sz="2400" dirty="0" err="1" smtClean="0"/>
              <a:t>Ecc</a:t>
            </a:r>
            <a:r>
              <a:rPr lang="en-US" sz="2400" dirty="0" smtClean="0"/>
              <a:t>. 12:13)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Example: The salt and the light of the earth (Matthew 5:13-16)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228600" y="0"/>
            <a:ext cx="86868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B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3200" b="1" u="sng" dirty="0"/>
              <a:t>What He Should Preach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 u="sng" smtClean="0"/>
              <a:t>Today’s Objectives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28600" y="990600"/>
            <a:ext cx="86868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B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Foundational  Principles of the Preacher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28600" y="2209800"/>
            <a:ext cx="86868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 startAt="2"/>
              <a:defRPr/>
            </a:pPr>
            <a:r>
              <a:rPr 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What He Should Preach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28600" y="3505200"/>
            <a:ext cx="86868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 startAt="3"/>
              <a:defRPr/>
            </a:pPr>
            <a:r>
              <a:rPr lang="en-US" sz="3200" b="1" dirty="0"/>
              <a:t>How He Should Preach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28600" y="4876800"/>
            <a:ext cx="86868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B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 startAt="4"/>
              <a:defRPr/>
            </a:pPr>
            <a:r>
              <a:rPr 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When He Should Preach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lphaUcPeriod"/>
            </a:pPr>
            <a:r>
              <a:rPr lang="en-US" sz="2800" smtClean="0"/>
              <a:t>Preach to accomplish goals</a:t>
            </a:r>
          </a:p>
          <a:p>
            <a:pPr marL="914400" lvl="1" indent="-514350">
              <a:buFont typeface="Calibri" pitchFamily="34" charset="0"/>
              <a:buAutoNum type="arabicPeriod"/>
            </a:pPr>
            <a:r>
              <a:rPr lang="en-US" sz="2400" smtClean="0"/>
              <a:t>Preach to encourage the  brethren (II Corinthians 4:16-18)</a:t>
            </a:r>
          </a:p>
          <a:p>
            <a:pPr marL="914400" lvl="1" indent="-514350">
              <a:buFont typeface="Calibri" pitchFamily="34" charset="0"/>
              <a:buAutoNum type="arabicPeriod"/>
            </a:pPr>
            <a:r>
              <a:rPr lang="en-US" sz="2400" smtClean="0"/>
              <a:t>Preach to instruct (I Timothy 2:8-ff)</a:t>
            </a:r>
          </a:p>
          <a:p>
            <a:pPr marL="914400" lvl="1" indent="-514350">
              <a:buFont typeface="Calibri" pitchFamily="34" charset="0"/>
              <a:buAutoNum type="arabicPeriod"/>
            </a:pPr>
            <a:r>
              <a:rPr lang="en-US" sz="2400" smtClean="0"/>
              <a:t>Preach to have balance of teachings </a:t>
            </a:r>
          </a:p>
          <a:p>
            <a:pPr marL="1314450" lvl="2" indent="-514350">
              <a:buFont typeface="Calibri" pitchFamily="34" charset="0"/>
              <a:buAutoNum type="arabicPeriod"/>
            </a:pPr>
            <a:r>
              <a:rPr lang="en-US" sz="2300" smtClean="0"/>
              <a:t>Not all hearing are of the same understanding</a:t>
            </a:r>
          </a:p>
          <a:p>
            <a:pPr marL="1314450" lvl="2" indent="-514350">
              <a:buFont typeface="Calibri" pitchFamily="34" charset="0"/>
              <a:buAutoNum type="arabicPeriod"/>
            </a:pPr>
            <a:r>
              <a:rPr lang="en-US" sz="2300" smtClean="0"/>
              <a:t>Not all hearing are dealing with same issues</a:t>
            </a:r>
          </a:p>
          <a:p>
            <a:pPr marL="914400" lvl="1" indent="-514350">
              <a:buFont typeface="Calibri" pitchFamily="34" charset="0"/>
              <a:buAutoNum type="arabicPeriod"/>
            </a:pPr>
            <a:r>
              <a:rPr lang="en-US" sz="2400" smtClean="0"/>
              <a:t>Preach to know and understand a book or chapter                       (Ex: II Timothy 3)</a:t>
            </a:r>
          </a:p>
          <a:p>
            <a:pPr marL="914400" lvl="1" indent="-514350">
              <a:buFont typeface="Calibri" pitchFamily="34" charset="0"/>
              <a:buAutoNum type="arabicPeriod"/>
            </a:pPr>
            <a:r>
              <a:rPr lang="en-US" sz="2400" smtClean="0"/>
              <a:t>Preach to correct any misunderstanding (Acts 17:16-ff)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28600" y="0"/>
            <a:ext cx="86868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B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 startAt="3"/>
              <a:defRPr/>
            </a:pPr>
            <a:r>
              <a:rPr lang="en-US" sz="3200" b="1" u="sng" dirty="0"/>
              <a:t>How He Should Preach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2400" y="990600"/>
            <a:ext cx="8991600" cy="5715000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lphaUcPeriod"/>
            </a:pPr>
            <a:r>
              <a:rPr lang="en-US" sz="2800" smtClean="0"/>
              <a:t>Preach to accomplish goals</a:t>
            </a:r>
          </a:p>
          <a:p>
            <a:pPr marL="514350" indent="-514350">
              <a:buFont typeface="Calibri" pitchFamily="34" charset="0"/>
              <a:buAutoNum type="alphaUcPeriod"/>
            </a:pPr>
            <a:r>
              <a:rPr lang="en-US" sz="2800" smtClean="0"/>
              <a:t>Preach with  conviction</a:t>
            </a:r>
          </a:p>
          <a:p>
            <a:pPr marL="914400" lvl="1" indent="-514350">
              <a:buFont typeface="Calibri" pitchFamily="34" charset="0"/>
              <a:buAutoNum type="arabicPeriod"/>
            </a:pPr>
            <a:r>
              <a:rPr lang="en-US" sz="2400" smtClean="0"/>
              <a:t>Be convinced of what you are preaching (Acts 26)</a:t>
            </a:r>
          </a:p>
          <a:p>
            <a:pPr marL="914400" lvl="1" indent="-514350">
              <a:buFont typeface="Calibri" pitchFamily="34" charset="0"/>
              <a:buAutoNum type="arabicPeriod"/>
            </a:pPr>
            <a:r>
              <a:rPr lang="en-US" sz="2400" smtClean="0"/>
              <a:t>Lack of confidence raises doubt</a:t>
            </a:r>
          </a:p>
          <a:p>
            <a:pPr marL="914400" lvl="1" indent="-514350">
              <a:buFont typeface="Calibri" pitchFamily="34" charset="0"/>
              <a:buAutoNum type="arabicPeriod"/>
            </a:pPr>
            <a:r>
              <a:rPr lang="en-US" sz="2400" smtClean="0"/>
              <a:t>Preachers must be diligent to erase any doubts (II Timothy 2:15)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28600" y="0"/>
            <a:ext cx="86868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B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 startAt="3"/>
              <a:defRPr/>
            </a:pPr>
            <a:r>
              <a:rPr lang="en-US" sz="3200" b="1" u="sng" dirty="0"/>
              <a:t>How He Should Preach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lphaUcPeriod"/>
            </a:pPr>
            <a:r>
              <a:rPr lang="en-US" sz="2800" smtClean="0"/>
              <a:t>Preach to accomplish goals</a:t>
            </a:r>
          </a:p>
          <a:p>
            <a:pPr marL="514350" indent="-514350">
              <a:buFont typeface="Calibri" pitchFamily="34" charset="0"/>
              <a:buAutoNum type="alphaUcPeriod"/>
            </a:pPr>
            <a:r>
              <a:rPr lang="en-US" sz="2800" smtClean="0"/>
              <a:t>Preach with  conviction</a:t>
            </a:r>
          </a:p>
          <a:p>
            <a:pPr marL="514350" indent="-514350">
              <a:buFont typeface="Calibri" pitchFamily="34" charset="0"/>
              <a:buAutoNum type="alphaUcPeriod"/>
            </a:pPr>
            <a:r>
              <a:rPr lang="en-US" sz="2800" smtClean="0"/>
              <a:t>Preach with boldness </a:t>
            </a:r>
          </a:p>
          <a:p>
            <a:pPr marL="914400" lvl="1" indent="-514350">
              <a:buFont typeface="Calibri" pitchFamily="34" charset="0"/>
              <a:buAutoNum type="arabicPeriod"/>
            </a:pPr>
            <a:r>
              <a:rPr lang="en-US" sz="2400" smtClean="0"/>
              <a:t>Peter &amp; John spoke boldly to Sanhedrin (Acts 4:13-22)</a:t>
            </a:r>
          </a:p>
          <a:p>
            <a:pPr marL="914400" lvl="1" indent="-514350">
              <a:buFont typeface="Calibri" pitchFamily="34" charset="0"/>
              <a:buAutoNum type="arabicPeriod"/>
            </a:pPr>
            <a:r>
              <a:rPr lang="en-US" sz="2400" smtClean="0"/>
              <a:t>They prayed for continued boldness (4:23-30)</a:t>
            </a:r>
          </a:p>
          <a:p>
            <a:pPr marL="914400" lvl="1" indent="-514350">
              <a:buFont typeface="Calibri" pitchFamily="34" charset="0"/>
              <a:buAutoNum type="arabicPeriod"/>
            </a:pPr>
            <a:r>
              <a:rPr lang="en-US" sz="2400" smtClean="0"/>
              <a:t>Barnabas tells apostles of Saul’s bold preaching in Damascus (Acts 9:27;20-22)</a:t>
            </a:r>
          </a:p>
          <a:p>
            <a:pPr marL="914400" lvl="1" indent="-514350">
              <a:buFont typeface="Calibri" pitchFamily="34" charset="0"/>
              <a:buAutoNum type="arabicPeriod"/>
            </a:pPr>
            <a:r>
              <a:rPr lang="en-US" sz="2400" smtClean="0"/>
              <a:t>Paul not ashamed of the gospel of Jesus Christ                (Romans 1:16)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28600" y="0"/>
            <a:ext cx="86868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B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 startAt="3"/>
              <a:defRPr/>
            </a:pPr>
            <a:r>
              <a:rPr lang="en-US" sz="3200" b="1" u="sng" dirty="0"/>
              <a:t>How He Should Preach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lphaUcPeriod"/>
            </a:pPr>
            <a:r>
              <a:rPr lang="en-US" sz="2800" smtClean="0"/>
              <a:t>Preach to accomplish goals</a:t>
            </a:r>
            <a:endParaRPr lang="en-US" sz="2400" smtClean="0"/>
          </a:p>
          <a:p>
            <a:pPr marL="514350" indent="-514350">
              <a:buFont typeface="Calibri" pitchFamily="34" charset="0"/>
              <a:buAutoNum type="alphaUcPeriod"/>
            </a:pPr>
            <a:r>
              <a:rPr lang="en-US" sz="2800" smtClean="0"/>
              <a:t>Preach with  conviction</a:t>
            </a:r>
          </a:p>
          <a:p>
            <a:pPr marL="514350" indent="-514350">
              <a:buFont typeface="Calibri" pitchFamily="34" charset="0"/>
              <a:buAutoNum type="alphaUcPeriod"/>
            </a:pPr>
            <a:r>
              <a:rPr lang="en-US" sz="2800" smtClean="0"/>
              <a:t>Preach with boldness </a:t>
            </a:r>
          </a:p>
          <a:p>
            <a:pPr marL="514350" indent="-514350">
              <a:buFont typeface="Calibri" pitchFamily="34" charset="0"/>
              <a:buAutoNum type="alphaUcPeriod"/>
            </a:pPr>
            <a:r>
              <a:rPr lang="en-US" sz="2800" smtClean="0"/>
              <a:t>Preach with humility and thankfulness</a:t>
            </a:r>
          </a:p>
          <a:p>
            <a:pPr marL="914400" lvl="1" indent="-514350">
              <a:buFont typeface="Calibri" pitchFamily="34" charset="0"/>
              <a:buAutoNum type="arabicPeriod"/>
            </a:pPr>
            <a:r>
              <a:rPr lang="en-US" sz="2400" smtClean="0"/>
              <a:t>Even the preachers can sin (I Corinthians 10:12)</a:t>
            </a:r>
          </a:p>
          <a:p>
            <a:pPr marL="914400" lvl="1" indent="-514350">
              <a:buFont typeface="Calibri" pitchFamily="34" charset="0"/>
              <a:buAutoNum type="arabicPeriod"/>
            </a:pPr>
            <a:r>
              <a:rPr lang="en-US" sz="2400" smtClean="0"/>
              <a:t>Teachers/Preachers will receive stricter judgment (James 3:1)</a:t>
            </a:r>
          </a:p>
          <a:p>
            <a:pPr marL="914400" lvl="1" indent="-514350">
              <a:buFont typeface="Calibri" pitchFamily="34" charset="0"/>
              <a:buAutoNum type="arabicPeriod"/>
            </a:pPr>
            <a:r>
              <a:rPr lang="en-US" sz="2400" smtClean="0"/>
              <a:t>Do all things with thanks (Colossians 3:17)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28600" y="0"/>
            <a:ext cx="86868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B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 startAt="3"/>
              <a:defRPr/>
            </a:pPr>
            <a:r>
              <a:rPr lang="en-US" sz="3200" b="1" u="sng" dirty="0"/>
              <a:t>How He Should Preach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n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0"/>
            <a:ext cx="263842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graham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343400"/>
            <a:ext cx="5791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jakes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40413" y="0"/>
            <a:ext cx="3303587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meyer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3200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osteen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91200" y="3505200"/>
            <a:ext cx="3352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14400" y="4549775"/>
            <a:ext cx="42672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>
                <a:solidFill>
                  <a:srgbClr val="FF0000"/>
                </a:solidFill>
                <a:latin typeface="Calibri" pitchFamily="34" charset="0"/>
              </a:rPr>
              <a:t>Denominational Doctrine</a:t>
            </a:r>
          </a:p>
          <a:p>
            <a:r>
              <a:rPr lang="en-US" sz="4800" b="1">
                <a:solidFill>
                  <a:srgbClr val="FF0000"/>
                </a:solidFill>
                <a:latin typeface="Calibri" pitchFamily="34" charset="0"/>
              </a:rPr>
              <a:t>Preacher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429000" y="1447800"/>
            <a:ext cx="18669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rgbClr val="FF0000"/>
                </a:solidFill>
                <a:latin typeface="Calibri" pitchFamily="34" charset="0"/>
              </a:rPr>
              <a:t>Faith </a:t>
            </a:r>
          </a:p>
          <a:p>
            <a:r>
              <a:rPr lang="en-US" sz="4800" b="1">
                <a:solidFill>
                  <a:srgbClr val="FF0000"/>
                </a:solidFill>
                <a:latin typeface="Calibri" pitchFamily="34" charset="0"/>
              </a:rPr>
              <a:t>Healer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553200" y="3810000"/>
            <a:ext cx="2455863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rgbClr val="FF0000"/>
                </a:solidFill>
                <a:latin typeface="Calibri" pitchFamily="34" charset="0"/>
              </a:rPr>
              <a:t>Health </a:t>
            </a:r>
          </a:p>
          <a:p>
            <a:r>
              <a:rPr lang="en-US" sz="4800" b="1">
                <a:solidFill>
                  <a:srgbClr val="FF0000"/>
                </a:solidFill>
                <a:latin typeface="Calibri" pitchFamily="34" charset="0"/>
              </a:rPr>
              <a:t>and </a:t>
            </a:r>
          </a:p>
          <a:p>
            <a:r>
              <a:rPr lang="en-US" sz="4800" b="1">
                <a:solidFill>
                  <a:srgbClr val="FF0000"/>
                </a:solidFill>
                <a:latin typeface="Calibri" pitchFamily="34" charset="0"/>
              </a:rPr>
              <a:t>Wealth</a:t>
            </a:r>
          </a:p>
          <a:p>
            <a:r>
              <a:rPr lang="en-US" sz="4800" b="1">
                <a:solidFill>
                  <a:srgbClr val="FF0000"/>
                </a:solidFill>
                <a:latin typeface="Calibri" pitchFamily="34" charset="0"/>
              </a:rPr>
              <a:t>Preacher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28600" y="1295400"/>
            <a:ext cx="2743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>
                <a:solidFill>
                  <a:srgbClr val="FF0000"/>
                </a:solidFill>
                <a:latin typeface="Calibri" pitchFamily="34" charset="0"/>
              </a:rPr>
              <a:t>Women </a:t>
            </a:r>
          </a:p>
          <a:p>
            <a:r>
              <a:rPr lang="en-US" sz="4800" b="1">
                <a:solidFill>
                  <a:srgbClr val="FF0000"/>
                </a:solidFill>
                <a:latin typeface="Calibri" pitchFamily="34" charset="0"/>
              </a:rPr>
              <a:t>Preachers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172200" y="990600"/>
            <a:ext cx="27479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rgbClr val="FF0000"/>
                </a:solidFill>
                <a:latin typeface="Calibri" pitchFamily="34" charset="0"/>
              </a:rPr>
              <a:t>Life </a:t>
            </a:r>
          </a:p>
          <a:p>
            <a:r>
              <a:rPr lang="en-US" sz="4800" b="1">
                <a:solidFill>
                  <a:srgbClr val="FF0000"/>
                </a:solidFill>
                <a:latin typeface="Calibri" pitchFamily="34" charset="0"/>
              </a:rPr>
              <a:t>Counselor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lphaUcPeriod"/>
            </a:pPr>
            <a:r>
              <a:rPr lang="en-US" sz="2800" smtClean="0"/>
              <a:t>Preach to accomplish goals</a:t>
            </a:r>
            <a:endParaRPr lang="en-US" sz="2400" smtClean="0"/>
          </a:p>
          <a:p>
            <a:pPr marL="514350" indent="-514350">
              <a:buFont typeface="Calibri" pitchFamily="34" charset="0"/>
              <a:buAutoNum type="alphaUcPeriod"/>
            </a:pPr>
            <a:r>
              <a:rPr lang="en-US" sz="2800" smtClean="0"/>
              <a:t>Preach with  conviction</a:t>
            </a:r>
          </a:p>
          <a:p>
            <a:pPr marL="514350" indent="-514350">
              <a:buFont typeface="Calibri" pitchFamily="34" charset="0"/>
              <a:buAutoNum type="alphaUcPeriod"/>
            </a:pPr>
            <a:r>
              <a:rPr lang="en-US" sz="2800" smtClean="0"/>
              <a:t>Preach with boldness </a:t>
            </a:r>
          </a:p>
          <a:p>
            <a:pPr marL="514350" indent="-514350">
              <a:buFont typeface="Calibri" pitchFamily="34" charset="0"/>
              <a:buAutoNum type="alphaUcPeriod"/>
            </a:pPr>
            <a:r>
              <a:rPr lang="en-US" sz="2800" smtClean="0"/>
              <a:t>Preach with humility and thankfulness</a:t>
            </a:r>
          </a:p>
          <a:p>
            <a:pPr marL="514350" indent="-514350">
              <a:buFont typeface="Calibri" pitchFamily="34" charset="0"/>
              <a:buAutoNum type="alphaUcPeriod"/>
            </a:pPr>
            <a:r>
              <a:rPr lang="en-US" sz="2800" smtClean="0"/>
              <a:t>Preach to be understood</a:t>
            </a:r>
          </a:p>
          <a:p>
            <a:pPr marL="914400" lvl="1" indent="-514350">
              <a:buFont typeface="Calibri" pitchFamily="34" charset="0"/>
              <a:buAutoNum type="arabicPeriod"/>
            </a:pPr>
            <a:r>
              <a:rPr lang="en-US" sz="2400" smtClean="0"/>
              <a:t>We pray for this</a:t>
            </a:r>
          </a:p>
          <a:p>
            <a:pPr marL="914400" lvl="1" indent="-514350">
              <a:buFont typeface="Calibri" pitchFamily="34" charset="0"/>
              <a:buAutoNum type="arabicPeriod"/>
            </a:pPr>
            <a:r>
              <a:rPr lang="en-US" sz="2400" smtClean="0"/>
              <a:t>Message not profitable if can not be understood</a:t>
            </a:r>
          </a:p>
          <a:p>
            <a:pPr marL="1314450" lvl="2" indent="-514350">
              <a:buFont typeface="Calibri" pitchFamily="34" charset="0"/>
              <a:buAutoNum type="alphaLcParenR"/>
            </a:pPr>
            <a:r>
              <a:rPr lang="en-US" sz="2300" smtClean="0"/>
              <a:t>Use common words, apostles not very educated (Acts 4:13)</a:t>
            </a:r>
          </a:p>
          <a:p>
            <a:pPr marL="1314450" lvl="2" indent="-514350">
              <a:buFont typeface="Calibri" pitchFamily="34" charset="0"/>
              <a:buAutoNum type="alphaLcParenR"/>
            </a:pPr>
            <a:r>
              <a:rPr lang="en-US" sz="2300" smtClean="0"/>
              <a:t>Interpreters were required for those prophesying                             (I Corinthians 14:13-19)</a:t>
            </a:r>
          </a:p>
          <a:p>
            <a:pPr marL="1314450" lvl="2" indent="-514350">
              <a:buFont typeface="Calibri" pitchFamily="34" charset="0"/>
              <a:buAutoNum type="alphaLcParenR"/>
            </a:pPr>
            <a:r>
              <a:rPr lang="en-US" sz="2300" smtClean="0"/>
              <a:t>Be organized</a:t>
            </a:r>
          </a:p>
          <a:p>
            <a:pPr marL="1314450" lvl="2" indent="-514350">
              <a:buFont typeface="Calibri" pitchFamily="34" charset="0"/>
              <a:buAutoNum type="alphaLcParenR"/>
            </a:pPr>
            <a:r>
              <a:rPr lang="en-US" sz="2300" smtClean="0"/>
              <a:t>Know what you want the audience to learn</a:t>
            </a:r>
            <a:endParaRPr lang="en-US" smtClean="0"/>
          </a:p>
          <a:p>
            <a:pPr marL="514350" indent="-514350">
              <a:buFont typeface="Arial" charset="0"/>
              <a:buNone/>
            </a:pPr>
            <a:endParaRPr lang="en-US" smtClean="0"/>
          </a:p>
        </p:txBody>
      </p:sp>
      <p:sp>
        <p:nvSpPr>
          <p:cNvPr id="12" name="Rounded Rectangle 11"/>
          <p:cNvSpPr/>
          <p:nvPr/>
        </p:nvSpPr>
        <p:spPr>
          <a:xfrm>
            <a:off x="228600" y="0"/>
            <a:ext cx="86868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B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 startAt="3"/>
              <a:defRPr/>
            </a:pPr>
            <a:r>
              <a:rPr lang="en-US" sz="3200" b="1" u="sng" dirty="0"/>
              <a:t>How He Should Preach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 u="sng" smtClean="0"/>
              <a:t>Today’s Objectives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28600" y="990600"/>
            <a:ext cx="86868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B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Foundational  Principles of the Preacher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28600" y="2209800"/>
            <a:ext cx="86868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 startAt="2"/>
              <a:defRPr/>
            </a:pPr>
            <a:r>
              <a:rPr 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What He Should Preach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28600" y="3505200"/>
            <a:ext cx="86868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 startAt="3"/>
              <a:defRPr/>
            </a:pPr>
            <a:r>
              <a:rPr 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How He Should Preach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28600" y="4876800"/>
            <a:ext cx="86868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B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 startAt="4"/>
              <a:defRPr/>
            </a:pPr>
            <a:r>
              <a:rPr lang="en-US" sz="3200" b="1" dirty="0"/>
              <a:t>When He Should Preach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lphaUcPeriod"/>
            </a:pPr>
            <a:r>
              <a:rPr lang="en-US" sz="2800" dirty="0" smtClean="0"/>
              <a:t>Preach “in season and out of season” </a:t>
            </a:r>
          </a:p>
          <a:p>
            <a:pPr marL="914400" lvl="1" indent="-514350">
              <a:buFont typeface="Calibri" pitchFamily="34" charset="0"/>
              <a:buAutoNum type="arabicPeriod"/>
            </a:pPr>
            <a:r>
              <a:rPr lang="en-US" sz="2400" dirty="0" smtClean="0"/>
              <a:t>Be ready at all times (II Timothy 4:2)</a:t>
            </a:r>
          </a:p>
          <a:p>
            <a:pPr marL="914400" lvl="1" indent="-514350">
              <a:buFont typeface="Calibri" pitchFamily="34" charset="0"/>
              <a:buAutoNum type="arabicPeriod"/>
            </a:pPr>
            <a:r>
              <a:rPr lang="en-US" sz="2400" dirty="0" smtClean="0"/>
              <a:t>Be ready to convince, rebuke, and exhort (v. 2)</a:t>
            </a:r>
          </a:p>
          <a:p>
            <a:pPr marL="914400" lvl="1" indent="-514350">
              <a:buFont typeface="Calibri" pitchFamily="34" charset="0"/>
              <a:buAutoNum type="arabicPeriod"/>
            </a:pPr>
            <a:r>
              <a:rPr lang="en-US" sz="2400" dirty="0" smtClean="0"/>
              <a:t>Time will come when people will not hear (v. 3)</a:t>
            </a:r>
          </a:p>
          <a:p>
            <a:pPr marL="914400" lvl="1" indent="-514350">
              <a:buFont typeface="Calibri" pitchFamily="34" charset="0"/>
              <a:buAutoNum type="arabicPeriod"/>
            </a:pPr>
            <a:r>
              <a:rPr lang="en-US" sz="2400" dirty="0" smtClean="0"/>
              <a:t>Peter and John had to speak of the things they had seen and heard (Acts 4:20)</a:t>
            </a:r>
          </a:p>
          <a:p>
            <a:pPr marL="514350" indent="-514350">
              <a:buFont typeface="Calibri" pitchFamily="34" charset="0"/>
              <a:buAutoNum type="alphaUcPeriod"/>
            </a:pPr>
            <a:r>
              <a:rPr lang="en-US" sz="2800" dirty="0" smtClean="0"/>
              <a:t>Preach with a fear of God, not men </a:t>
            </a:r>
          </a:p>
          <a:p>
            <a:pPr marL="914400" lvl="1" indent="-514350">
              <a:buFont typeface="Calibri" pitchFamily="34" charset="0"/>
              <a:buAutoNum type="arabicPeriod"/>
            </a:pPr>
            <a:r>
              <a:rPr lang="en-US" sz="2400" dirty="0" smtClean="0"/>
              <a:t>Man can only hurt this body</a:t>
            </a:r>
          </a:p>
          <a:p>
            <a:pPr marL="914400" lvl="1" indent="-514350">
              <a:buFont typeface="Calibri" pitchFamily="34" charset="0"/>
              <a:buAutoNum type="arabicPeriod"/>
            </a:pPr>
            <a:r>
              <a:rPr lang="en-US" sz="2400" dirty="0" smtClean="0"/>
              <a:t>God can destroy the soul (Matthew 10:28)</a:t>
            </a:r>
          </a:p>
          <a:p>
            <a:pPr marL="914400" lvl="1" indent="-514350">
              <a:buFont typeface="Calibri" pitchFamily="34" charset="0"/>
              <a:buAutoNum type="arabicPeriod"/>
            </a:pPr>
            <a:r>
              <a:rPr lang="en-US" sz="2400" dirty="0" smtClean="0"/>
              <a:t>It is God we should obey (Acts 5:29)</a:t>
            </a:r>
          </a:p>
          <a:p>
            <a:pPr marL="514350" indent="-514350">
              <a:buFont typeface="Calibri" pitchFamily="34" charset="0"/>
              <a:buAutoNum type="alphaUcPeriod"/>
            </a:pPr>
            <a:endParaRPr lang="en-US" sz="2800" dirty="0" smtClean="0"/>
          </a:p>
        </p:txBody>
      </p:sp>
      <p:sp>
        <p:nvSpPr>
          <p:cNvPr id="12" name="Rounded Rectangle 11"/>
          <p:cNvSpPr/>
          <p:nvPr/>
        </p:nvSpPr>
        <p:spPr>
          <a:xfrm>
            <a:off x="228600" y="0"/>
            <a:ext cx="86868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B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 startAt="4"/>
              <a:defRPr/>
            </a:pPr>
            <a:r>
              <a:rPr lang="en-US" sz="3200" b="1" u="sng" dirty="0"/>
              <a:t>When He Should Preach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 u="sng" smtClean="0"/>
              <a:t>What Have We Learned?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28600" y="990600"/>
            <a:ext cx="86868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B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3200" b="1" dirty="0"/>
              <a:t>Foundational  Principles of the Preacher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28600" y="2209800"/>
            <a:ext cx="86868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 startAt="2"/>
              <a:defRPr/>
            </a:pPr>
            <a:r>
              <a:rPr lang="en-US" sz="3200" b="1" dirty="0"/>
              <a:t>What He Should Preach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28600" y="3505200"/>
            <a:ext cx="86868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 startAt="3"/>
              <a:defRPr/>
            </a:pPr>
            <a:r>
              <a:rPr lang="en-US" sz="3200" b="1" dirty="0"/>
              <a:t>How He Should Preach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28600" y="4876800"/>
            <a:ext cx="86868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B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 startAt="4"/>
              <a:defRPr/>
            </a:pPr>
            <a:r>
              <a:rPr lang="en-US" sz="3200" b="1" dirty="0"/>
              <a:t>When He Should Preach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4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92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smtClean="0"/>
              <a:t>2 Separate Perspectives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u="sng" smtClean="0"/>
              <a:t>The Preacher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600" smtClean="0"/>
              <a:t>Sermon preparation</a:t>
            </a:r>
          </a:p>
          <a:p>
            <a:r>
              <a:rPr lang="en-US" sz="3600" smtClean="0"/>
              <a:t>Sermon content</a:t>
            </a:r>
          </a:p>
          <a:p>
            <a:r>
              <a:rPr lang="en-US" sz="3600" smtClean="0"/>
              <a:t>Sermon delivery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4400" u="sng" smtClean="0"/>
              <a:t>The Listener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3600" smtClean="0"/>
              <a:t>Things to look for</a:t>
            </a:r>
          </a:p>
          <a:p>
            <a:r>
              <a:rPr lang="en-US" sz="3600" smtClean="0"/>
              <a:t>Things to expect </a:t>
            </a:r>
          </a:p>
          <a:p>
            <a:r>
              <a:rPr lang="en-US" sz="3600" smtClean="0"/>
              <a:t>Things to demand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 u="sng" smtClean="0"/>
              <a:t>Today’s Objectives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28600" y="990600"/>
            <a:ext cx="86868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B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3200" b="1" dirty="0"/>
              <a:t>Foundational  Principles of the Preacher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28600" y="2209800"/>
            <a:ext cx="86868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 startAt="2"/>
              <a:defRPr/>
            </a:pPr>
            <a:r>
              <a:rPr lang="en-US" sz="3200" b="1" dirty="0"/>
              <a:t>What He Should Preach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28600" y="3505200"/>
            <a:ext cx="86868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 startAt="3"/>
              <a:defRPr/>
            </a:pPr>
            <a:r>
              <a:rPr lang="en-US" sz="3200" b="1" dirty="0"/>
              <a:t>How He Should Preach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28600" y="4876800"/>
            <a:ext cx="86868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B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 startAt="4"/>
              <a:defRPr/>
            </a:pPr>
            <a:r>
              <a:rPr lang="en-US" sz="3200" b="1" dirty="0"/>
              <a:t>When He Should Preach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 u="sng" smtClean="0"/>
              <a:t>Today’s Objectives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28600" y="990600"/>
            <a:ext cx="86868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B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3200" b="1" dirty="0"/>
              <a:t>Foundational  Principles of the Preacher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28600" y="2209800"/>
            <a:ext cx="86868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 startAt="2"/>
              <a:defRPr/>
            </a:pPr>
            <a:r>
              <a:rPr 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What He Should Preach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28600" y="3505200"/>
            <a:ext cx="86868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 startAt="3"/>
              <a:defRPr/>
            </a:pPr>
            <a:r>
              <a:rPr 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How He Should Preach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28600" y="4876800"/>
            <a:ext cx="86868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B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 startAt="4"/>
              <a:defRPr/>
            </a:pPr>
            <a:r>
              <a:rPr 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When He Should Preach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/>
          <a:lstStyle/>
          <a:p>
            <a:pPr marL="514350" indent="-514350" algn="ctr">
              <a:lnSpc>
                <a:spcPts val="3600"/>
              </a:lnSpc>
              <a:buFont typeface="Arial" charset="0"/>
              <a:buNone/>
            </a:pPr>
            <a:r>
              <a:rPr lang="en-US" sz="2800" smtClean="0"/>
              <a:t>To </a:t>
            </a:r>
            <a:r>
              <a:rPr lang="en-US" sz="2800" u="sng" smtClean="0"/>
              <a:t>preach</a:t>
            </a:r>
            <a:r>
              <a:rPr lang="en-US" sz="2800" smtClean="0"/>
              <a:t> is to </a:t>
            </a:r>
            <a:r>
              <a:rPr lang="en-US" sz="2800" u="sng" smtClean="0"/>
              <a:t>publicly proclaim</a:t>
            </a:r>
          </a:p>
          <a:p>
            <a:pPr marL="514350" indent="-514350" algn="ctr">
              <a:lnSpc>
                <a:spcPts val="3600"/>
              </a:lnSpc>
              <a:buFont typeface="Arial" charset="0"/>
              <a:buNone/>
            </a:pPr>
            <a:r>
              <a:rPr lang="en-US" sz="2800" smtClean="0"/>
              <a:t>To </a:t>
            </a:r>
            <a:r>
              <a:rPr lang="en-US" sz="2800" u="sng" smtClean="0"/>
              <a:t>preach</a:t>
            </a:r>
            <a:r>
              <a:rPr lang="en-US" sz="2800" smtClean="0"/>
              <a:t> is to </a:t>
            </a:r>
            <a:r>
              <a:rPr lang="en-US" sz="2800" u="sng" smtClean="0"/>
              <a:t>teach</a:t>
            </a:r>
          </a:p>
          <a:p>
            <a:pPr marL="514350" indent="-514350">
              <a:lnSpc>
                <a:spcPts val="2600"/>
              </a:lnSpc>
              <a:buFont typeface="Calibri" pitchFamily="34" charset="0"/>
              <a:buAutoNum type="arabicPeriod"/>
            </a:pPr>
            <a:r>
              <a:rPr lang="en-US" sz="2800" smtClean="0"/>
              <a:t>A preacher is a public teacher, Jesus was such   (Matthew 5-7)</a:t>
            </a:r>
          </a:p>
          <a:p>
            <a:pPr marL="514350" indent="-514350">
              <a:lnSpc>
                <a:spcPts val="2600"/>
              </a:lnSpc>
              <a:buFont typeface="Calibri" pitchFamily="34" charset="0"/>
              <a:buAutoNum type="arabicPeriod" startAt="2"/>
            </a:pPr>
            <a:r>
              <a:rPr lang="en-US" sz="2800" smtClean="0"/>
              <a:t>Not everyone should be a preacher (James 3:1)</a:t>
            </a:r>
          </a:p>
          <a:p>
            <a:pPr marL="514350" indent="-514350">
              <a:lnSpc>
                <a:spcPts val="2600"/>
              </a:lnSpc>
              <a:buFont typeface="Arial" charset="0"/>
              <a:buNone/>
            </a:pPr>
            <a:r>
              <a:rPr lang="en-US" sz="2400" smtClean="0"/>
              <a:t>* Teacher: </a:t>
            </a:r>
            <a:r>
              <a:rPr lang="en-US" sz="2400" i="1" smtClean="0"/>
              <a:t>Didaskalos </a:t>
            </a:r>
            <a:r>
              <a:rPr lang="en-US" sz="2400" i="1" smtClean="0">
                <a:sym typeface="Wingdings" pitchFamily="2" charset="2"/>
              </a:rPr>
              <a:t> Didasko </a:t>
            </a:r>
            <a:r>
              <a:rPr lang="en-US" sz="2400" smtClean="0">
                <a:sym typeface="Wingdings" pitchFamily="2" charset="2"/>
              </a:rPr>
              <a:t>meaning an instructor, master, or teacher</a:t>
            </a:r>
            <a:endParaRPr lang="en-US" sz="2400" smtClean="0"/>
          </a:p>
          <a:p>
            <a:pPr marL="914400" lvl="1" indent="-514350">
              <a:lnSpc>
                <a:spcPts val="2600"/>
              </a:lnSpc>
              <a:buFont typeface="Calibri" pitchFamily="34" charset="0"/>
              <a:buAutoNum type="alphaLcParenR"/>
            </a:pPr>
            <a:r>
              <a:rPr lang="en-US" sz="2400" smtClean="0"/>
              <a:t>The tongue is difficult to control (v. 2-12)</a:t>
            </a:r>
          </a:p>
          <a:p>
            <a:pPr marL="914400" lvl="1" indent="-514350">
              <a:lnSpc>
                <a:spcPts val="2600"/>
              </a:lnSpc>
              <a:buFont typeface="Calibri" pitchFamily="34" charset="0"/>
              <a:buAutoNum type="alphaLcParenR"/>
            </a:pPr>
            <a:r>
              <a:rPr lang="en-US" sz="2400" smtClean="0"/>
              <a:t>Those will receive stricter judgment (v. 1)</a:t>
            </a:r>
          </a:p>
          <a:p>
            <a:pPr marL="914400" lvl="1" indent="-514350">
              <a:lnSpc>
                <a:spcPts val="2600"/>
              </a:lnSpc>
              <a:buFont typeface="Calibri" pitchFamily="34" charset="0"/>
              <a:buAutoNum type="alphaLcParenR"/>
            </a:pPr>
            <a:r>
              <a:rPr lang="en-US" sz="2400" smtClean="0"/>
              <a:t>Many members with different talents (Romans 12:4-8)</a:t>
            </a:r>
          </a:p>
          <a:p>
            <a:pPr marL="514350" indent="-514350">
              <a:buFont typeface="Arial" charset="0"/>
              <a:buNone/>
            </a:pPr>
            <a:endParaRPr lang="en-US" sz="2800" smtClean="0"/>
          </a:p>
          <a:p>
            <a:pPr marL="514350" indent="-514350">
              <a:buFont typeface="Calibri" pitchFamily="34" charset="0"/>
              <a:buAutoNum type="arabicPeriod" startAt="3"/>
            </a:pPr>
            <a:endParaRPr lang="en-US" sz="2800" smtClean="0"/>
          </a:p>
          <a:p>
            <a:pPr marL="514350" indent="-514350">
              <a:buFont typeface="Calibri" pitchFamily="34" charset="0"/>
              <a:buAutoNum type="arabicPeriod" startAt="3"/>
            </a:pPr>
            <a:endParaRPr lang="en-US" sz="2800" smtClean="0"/>
          </a:p>
          <a:p>
            <a:pPr marL="514350" indent="-514350">
              <a:buFont typeface="Calibri" pitchFamily="34" charset="0"/>
              <a:buAutoNum type="arabicPeriod" startAt="3"/>
            </a:pPr>
            <a:endParaRPr lang="en-US" sz="2400" smtClean="0"/>
          </a:p>
          <a:p>
            <a:pPr marL="914400" lvl="1" indent="-514350">
              <a:buFont typeface="Calibri" pitchFamily="34" charset="0"/>
              <a:buAutoNum type="alphaUcPeriod"/>
            </a:pPr>
            <a:endParaRPr lang="en-US" sz="2400" smtClean="0"/>
          </a:p>
        </p:txBody>
      </p:sp>
      <p:sp>
        <p:nvSpPr>
          <p:cNvPr id="12" name="Rounded Rectangle 11"/>
          <p:cNvSpPr/>
          <p:nvPr/>
        </p:nvSpPr>
        <p:spPr>
          <a:xfrm>
            <a:off x="228600" y="0"/>
            <a:ext cx="86868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B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3200" b="1" u="sng" dirty="0"/>
              <a:t>Foundational  Principles of the Preacher</a:t>
            </a:r>
          </a:p>
        </p:txBody>
      </p:sp>
      <p:sp>
        <p:nvSpPr>
          <p:cNvPr id="4" name="Plus 3"/>
          <p:cNvSpPr/>
          <p:nvPr/>
        </p:nvSpPr>
        <p:spPr>
          <a:xfrm>
            <a:off x="4267200" y="1371600"/>
            <a:ext cx="381000" cy="381000"/>
          </a:xfrm>
          <a:prstGeom prst="mathPlus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/>
          <a:lstStyle/>
          <a:p>
            <a:pPr marL="514350" indent="-514350" algn="ctr">
              <a:lnSpc>
                <a:spcPts val="3600"/>
              </a:lnSpc>
              <a:buFont typeface="Arial" charset="0"/>
              <a:buNone/>
            </a:pPr>
            <a:r>
              <a:rPr lang="en-US" sz="2800" dirty="0" smtClean="0"/>
              <a:t>To </a:t>
            </a:r>
            <a:r>
              <a:rPr lang="en-US" sz="2800" u="sng" dirty="0" smtClean="0"/>
              <a:t>preach</a:t>
            </a:r>
            <a:r>
              <a:rPr lang="en-US" sz="2800" dirty="0" smtClean="0"/>
              <a:t> is to </a:t>
            </a:r>
            <a:r>
              <a:rPr lang="en-US" sz="2800" u="sng" dirty="0" smtClean="0"/>
              <a:t>publicly proclaim</a:t>
            </a:r>
          </a:p>
          <a:p>
            <a:pPr marL="514350" indent="-514350" algn="ctr">
              <a:lnSpc>
                <a:spcPts val="3600"/>
              </a:lnSpc>
              <a:buFont typeface="Arial" charset="0"/>
              <a:buNone/>
            </a:pPr>
            <a:r>
              <a:rPr lang="en-US" sz="2800" dirty="0" smtClean="0"/>
              <a:t>To </a:t>
            </a:r>
            <a:r>
              <a:rPr lang="en-US" sz="2800" u="sng" dirty="0" smtClean="0"/>
              <a:t>preach</a:t>
            </a:r>
            <a:r>
              <a:rPr lang="en-US" sz="2800" dirty="0" smtClean="0"/>
              <a:t> is to </a:t>
            </a:r>
            <a:r>
              <a:rPr lang="en-US" sz="2800" u="sng" dirty="0" smtClean="0"/>
              <a:t>teach</a:t>
            </a:r>
          </a:p>
          <a:p>
            <a:pPr marL="514350" indent="-514350">
              <a:lnSpc>
                <a:spcPts val="2600"/>
              </a:lnSpc>
              <a:buFont typeface="Calibri" pitchFamily="34" charset="0"/>
              <a:buAutoNum type="arabicPeriod"/>
            </a:pPr>
            <a:r>
              <a:rPr lang="en-US" sz="2800" dirty="0" smtClean="0"/>
              <a:t>A preacher is a public teacher, Jesus was such   (Matthew 5-7)</a:t>
            </a:r>
          </a:p>
          <a:p>
            <a:pPr marL="514350" indent="-514350">
              <a:lnSpc>
                <a:spcPts val="2600"/>
              </a:lnSpc>
              <a:buFont typeface="Calibri" pitchFamily="34" charset="0"/>
              <a:buAutoNum type="arabicPeriod" startAt="2"/>
            </a:pPr>
            <a:r>
              <a:rPr lang="en-US" sz="2800" dirty="0" smtClean="0"/>
              <a:t>Not everyone should be a preacher (James 3:1)</a:t>
            </a:r>
          </a:p>
          <a:p>
            <a:pPr marL="514350" indent="-514350">
              <a:lnSpc>
                <a:spcPts val="2600"/>
              </a:lnSpc>
              <a:buFont typeface="Calibri" pitchFamily="34" charset="0"/>
              <a:buAutoNum type="arabicPeriod" startAt="3"/>
            </a:pPr>
            <a:r>
              <a:rPr lang="en-US" sz="2800" dirty="0" smtClean="0"/>
              <a:t>Not everyone can be a preacher</a:t>
            </a:r>
          </a:p>
          <a:p>
            <a:pPr marL="914400" lvl="1" indent="-514350">
              <a:lnSpc>
                <a:spcPts val="2600"/>
              </a:lnSpc>
              <a:buFont typeface="Calibri" pitchFamily="34" charset="0"/>
              <a:buAutoNum type="alphaLcParenR"/>
            </a:pPr>
            <a:r>
              <a:rPr lang="en-US" sz="2400" dirty="0" smtClean="0"/>
              <a:t>Some people do not have the ability to speak publicly</a:t>
            </a:r>
          </a:p>
          <a:p>
            <a:pPr marL="914400" lvl="1" indent="-514350">
              <a:lnSpc>
                <a:spcPts val="2600"/>
              </a:lnSpc>
              <a:buFont typeface="Calibri" pitchFamily="34" charset="0"/>
              <a:buAutoNum type="alphaLcParenR"/>
            </a:pPr>
            <a:r>
              <a:rPr lang="en-US" sz="2400" dirty="0" smtClean="0"/>
              <a:t>Some do not have the proper knowledge to instruct   (Hebrews 5:12)</a:t>
            </a:r>
          </a:p>
          <a:p>
            <a:pPr marL="914400" lvl="1" indent="-514350">
              <a:lnSpc>
                <a:spcPts val="2600"/>
              </a:lnSpc>
              <a:buFont typeface="Calibri" pitchFamily="34" charset="0"/>
              <a:buAutoNum type="alphaLcParenR"/>
            </a:pPr>
            <a:r>
              <a:rPr lang="en-US" sz="2400" dirty="0" smtClean="0"/>
              <a:t>Women are not permitted by Scripture to preach</a:t>
            </a:r>
          </a:p>
          <a:p>
            <a:pPr marL="1314450" lvl="2" indent="-514350">
              <a:lnSpc>
                <a:spcPts val="2600"/>
              </a:lnSpc>
              <a:buFont typeface="Calibri" pitchFamily="34" charset="0"/>
              <a:buAutoNum type="arabicParenR"/>
            </a:pPr>
            <a:r>
              <a:rPr lang="en-US" sz="2300" dirty="0" smtClean="0"/>
              <a:t>A woman should not have authority over a man                               (I Timothy 2:12)</a:t>
            </a:r>
          </a:p>
          <a:p>
            <a:pPr marL="1314450" lvl="2" indent="-514350">
              <a:lnSpc>
                <a:spcPts val="2600"/>
              </a:lnSpc>
              <a:buFont typeface="Calibri" pitchFamily="34" charset="0"/>
              <a:buAutoNum type="arabicParenR"/>
            </a:pPr>
            <a:r>
              <a:rPr lang="en-US" sz="2300" dirty="0" smtClean="0"/>
              <a:t>Men were given the authority to speak and exhort                    (Titus 2:15)</a:t>
            </a:r>
          </a:p>
          <a:p>
            <a:pPr marL="514350" indent="-514350">
              <a:buFont typeface="Calibri" pitchFamily="34" charset="0"/>
              <a:buAutoNum type="arabicPeriod" startAt="3"/>
            </a:pPr>
            <a:endParaRPr lang="en-US" sz="2800" dirty="0" smtClean="0"/>
          </a:p>
          <a:p>
            <a:pPr marL="514350" indent="-514350">
              <a:buFont typeface="Calibri" pitchFamily="34" charset="0"/>
              <a:buAutoNum type="arabicPeriod" startAt="3"/>
            </a:pPr>
            <a:endParaRPr lang="en-US" sz="2800" dirty="0" smtClean="0"/>
          </a:p>
          <a:p>
            <a:pPr marL="514350" indent="-514350">
              <a:buFont typeface="Calibri" pitchFamily="34" charset="0"/>
              <a:buAutoNum type="arabicPeriod" startAt="3"/>
            </a:pPr>
            <a:endParaRPr lang="en-US" sz="2400" dirty="0" smtClean="0"/>
          </a:p>
          <a:p>
            <a:pPr marL="914400" lvl="1" indent="-514350">
              <a:buFont typeface="Calibri" pitchFamily="34" charset="0"/>
              <a:buAutoNum type="alphaUcPeriod"/>
            </a:pPr>
            <a:endParaRPr lang="en-US" sz="2400" dirty="0" smtClean="0"/>
          </a:p>
        </p:txBody>
      </p:sp>
      <p:sp>
        <p:nvSpPr>
          <p:cNvPr id="12" name="Rounded Rectangle 11"/>
          <p:cNvSpPr/>
          <p:nvPr/>
        </p:nvSpPr>
        <p:spPr>
          <a:xfrm>
            <a:off x="228600" y="0"/>
            <a:ext cx="86868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B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3200" b="1" u="sng" dirty="0"/>
              <a:t>Foundational  Principles of the Preacher</a:t>
            </a:r>
          </a:p>
        </p:txBody>
      </p:sp>
      <p:sp>
        <p:nvSpPr>
          <p:cNvPr id="4" name="Plus 3"/>
          <p:cNvSpPr/>
          <p:nvPr/>
        </p:nvSpPr>
        <p:spPr>
          <a:xfrm>
            <a:off x="4267200" y="1371600"/>
            <a:ext cx="381000" cy="381000"/>
          </a:xfrm>
          <a:prstGeom prst="mathPlus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 u="sng" smtClean="0"/>
              <a:t>Today’s Objectives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28600" y="990600"/>
            <a:ext cx="86868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B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Foundational  Principles of the Preacher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28600" y="2209800"/>
            <a:ext cx="86868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 startAt="2"/>
              <a:defRPr/>
            </a:pPr>
            <a:r>
              <a:rPr lang="en-US" sz="3200" b="1" dirty="0"/>
              <a:t>What He Should Preach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28600" y="3505200"/>
            <a:ext cx="86868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 startAt="3"/>
              <a:defRPr/>
            </a:pPr>
            <a:r>
              <a:rPr 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How He Should Preach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28600" y="4876800"/>
            <a:ext cx="8686800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B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+mj-lt"/>
              <a:buAutoNum type="romanUcPeriod" startAt="4"/>
              <a:defRPr/>
            </a:pPr>
            <a:r>
              <a:rPr 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When He Should Preach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1383</TotalTime>
  <Words>1047</Words>
  <Application>Microsoft Office PowerPoint</Application>
  <PresentationFormat>On-screen Show (4:3)</PresentationFormat>
  <Paragraphs>171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2 Separate Perspectives</vt:lpstr>
      <vt:lpstr>Today’s Objectives</vt:lpstr>
      <vt:lpstr>Today’s Objectives</vt:lpstr>
      <vt:lpstr>PowerPoint Presentation</vt:lpstr>
      <vt:lpstr>PowerPoint Presentation</vt:lpstr>
      <vt:lpstr>Today’s 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Today’s 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Today’s Objectives</vt:lpstr>
      <vt:lpstr>PowerPoint Presentation</vt:lpstr>
      <vt:lpstr>What Have We Learned?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Nick Angel</dc:creator>
  <cp:lastModifiedBy>Pete</cp:lastModifiedBy>
  <cp:revision>92</cp:revision>
  <dcterms:created xsi:type="dcterms:W3CDTF">2013-01-22T00:58:06Z</dcterms:created>
  <dcterms:modified xsi:type="dcterms:W3CDTF">2013-02-10T17:29:57Z</dcterms:modified>
</cp:coreProperties>
</file>