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4" r:id="rId5"/>
    <p:sldId id="261" r:id="rId6"/>
    <p:sldId id="263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xmlns:mc="http://schemas.openxmlformats.org/markup-compatibility/2006" xmlns:a14="http://schemas.microsoft.com/office/drawing/2010/main" val="CCFF99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F37A-5CA8-4A16-8F99-B28DE137E7B5}" type="datetimeFigureOut">
              <a:rPr lang="en-US" smtClean="0"/>
              <a:t>4/11/2010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E7381-8A49-4632-9ED3-33C26C398C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F37A-5CA8-4A16-8F99-B28DE137E7B5}" type="datetimeFigureOut">
              <a:rPr lang="en-US" smtClean="0"/>
              <a:t>4/11/2010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E7381-8A49-4632-9ED3-33C26C398C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F37A-5CA8-4A16-8F99-B28DE137E7B5}" type="datetimeFigureOut">
              <a:rPr lang="en-US" smtClean="0"/>
              <a:t>4/11/2010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E7381-8A49-4632-9ED3-33C26C398C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 anchor="b">
            <a:noAutofit/>
          </a:bodyPr>
          <a:lstStyle>
            <a:lvl1pPr algn="ctr">
              <a:defRPr sz="5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F37A-5CA8-4A16-8F99-B28DE137E7B5}" type="datetimeFigureOut">
              <a:rPr lang="en-US" smtClean="0"/>
              <a:t>4/11/2010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E7381-8A49-4632-9ED3-33C26C398C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F37A-5CA8-4A16-8F99-B28DE137E7B5}" type="datetimeFigureOut">
              <a:rPr lang="en-US" smtClean="0"/>
              <a:t>4/11/2010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E7381-8A49-4632-9ED3-33C26C398C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F37A-5CA8-4A16-8F99-B28DE137E7B5}" type="datetimeFigureOut">
              <a:rPr lang="en-US" smtClean="0"/>
              <a:t>4/11/2010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E7381-8A49-4632-9ED3-33C26C398C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F37A-5CA8-4A16-8F99-B28DE137E7B5}" type="datetimeFigureOut">
              <a:rPr lang="en-US" smtClean="0"/>
              <a:t>4/11/2010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E7381-8A49-4632-9ED3-33C26C398C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F37A-5CA8-4A16-8F99-B28DE137E7B5}" type="datetimeFigureOut">
              <a:rPr lang="en-US" smtClean="0"/>
              <a:t>4/11/2010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E7381-8A49-4632-9ED3-33C26C398C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F37A-5CA8-4A16-8F99-B28DE137E7B5}" type="datetimeFigureOut">
              <a:rPr lang="en-US" smtClean="0"/>
              <a:t>4/11/2010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E7381-8A49-4632-9ED3-33C26C398C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F37A-5CA8-4A16-8F99-B28DE137E7B5}" type="datetimeFigureOut">
              <a:rPr lang="en-US" smtClean="0"/>
              <a:t>4/11/2010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E7381-8A49-4632-9ED3-33C26C398C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aurora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0F37A-5CA8-4A16-8F99-B28DE137E7B5}" type="datetimeFigureOut">
              <a:rPr lang="en-US" smtClean="0"/>
              <a:t>4/11/2010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E7381-8A49-4632-9ED3-33C26C398C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u="sng" dirty="0" smtClean="0"/>
              <a:t>Acts 2:40</a:t>
            </a:r>
          </a:p>
          <a:p>
            <a:pPr marL="0" indent="0">
              <a:buNone/>
            </a:pPr>
            <a:r>
              <a:rPr lang="en-US" sz="3600" dirty="0" smtClean="0"/>
              <a:t>And </a:t>
            </a:r>
            <a:r>
              <a:rPr lang="en-US" sz="3600" dirty="0"/>
              <a:t>with many other words he bore witness and continued to exhort them, saying, </a:t>
            </a:r>
            <a:r>
              <a:rPr lang="en-US" sz="3600" dirty="0" smtClean="0"/>
              <a:t>“Save </a:t>
            </a:r>
            <a:r>
              <a:rPr lang="en-US" sz="3600" dirty="0"/>
              <a:t>yourselves from </a:t>
            </a:r>
            <a:r>
              <a:rPr lang="en-US" sz="3600" b="1" dirty="0"/>
              <a:t>this crooked generation</a:t>
            </a:r>
            <a:r>
              <a:rPr lang="en-US" sz="3600" dirty="0" smtClean="0"/>
              <a:t>.”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600" b="1" u="sng" dirty="0"/>
              <a:t>Philippians 2:15</a:t>
            </a:r>
          </a:p>
          <a:p>
            <a:pPr marL="0" indent="0">
              <a:buNone/>
            </a:pPr>
            <a:r>
              <a:rPr lang="en-US" sz="3600" dirty="0" smtClean="0"/>
              <a:t>…that </a:t>
            </a:r>
            <a:r>
              <a:rPr lang="en-US" sz="3600" dirty="0"/>
              <a:t>you may be blameless and innocent, children of God without blemish in the midst of </a:t>
            </a:r>
            <a:r>
              <a:rPr lang="en-US" sz="3600" b="1" dirty="0"/>
              <a:t>a crooked and twisted </a:t>
            </a:r>
            <a:r>
              <a:rPr lang="en-US" sz="3600" b="1" dirty="0" smtClean="0"/>
              <a:t>generation</a:t>
            </a:r>
            <a:r>
              <a:rPr lang="en-US" sz="3600" dirty="0" smtClean="0"/>
              <a:t>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79694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11500" b="1" dirty="0" smtClean="0">
                <a:latin typeface="Centaur" pitchFamily="18" charset="0"/>
              </a:rPr>
              <a:t>Twisted</a:t>
            </a:r>
            <a:br>
              <a:rPr lang="en-US" sz="11500" b="1" dirty="0" smtClean="0">
                <a:latin typeface="Centaur" pitchFamily="18" charset="0"/>
              </a:rPr>
            </a:br>
            <a:r>
              <a:rPr lang="en-US" sz="11500" b="1" dirty="0" smtClean="0">
                <a:latin typeface="Centaur" pitchFamily="18" charset="0"/>
              </a:rPr>
              <a:t>Generation</a:t>
            </a:r>
            <a:endParaRPr lang="en-US" sz="11500" b="1" dirty="0">
              <a:latin typeface="Centaur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5200"/>
            <a:ext cx="9144000" cy="3276600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7200" b="1" dirty="0" smtClean="0">
                <a:latin typeface="Centaur" pitchFamily="18" charset="0"/>
              </a:rPr>
              <a:t>Guilty of Rejecting </a:t>
            </a:r>
          </a:p>
          <a:p>
            <a:pPr>
              <a:lnSpc>
                <a:spcPct val="70000"/>
              </a:lnSpc>
            </a:pPr>
            <a:r>
              <a:rPr lang="en-US" sz="7200" b="1" dirty="0" smtClean="0">
                <a:latin typeface="Centaur" pitchFamily="18" charset="0"/>
              </a:rPr>
              <a:t>the Son of Man</a:t>
            </a:r>
          </a:p>
          <a:p>
            <a:r>
              <a:rPr lang="en-US" sz="5400" b="1" dirty="0" smtClean="0">
                <a:solidFill>
                  <a:schemeClr val="bg1"/>
                </a:solidFill>
                <a:latin typeface="Centaur" pitchFamily="18" charset="0"/>
              </a:rPr>
              <a:t>Luke 17:25</a:t>
            </a:r>
            <a:endParaRPr lang="en-US" sz="5400" b="1" dirty="0">
              <a:solidFill>
                <a:schemeClr val="bg1"/>
              </a:solidFill>
              <a:latin typeface="Centaur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99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562600"/>
          </a:xfrm>
        </p:spPr>
        <p:txBody>
          <a:bodyPr>
            <a:noAutofit/>
          </a:bodyPr>
          <a:lstStyle/>
          <a:p>
            <a:pPr>
              <a:tabLst>
                <a:tab pos="9144000" algn="r"/>
              </a:tabLst>
            </a:pPr>
            <a:r>
              <a:rPr lang="en-US" sz="3600" dirty="0" smtClean="0"/>
              <a:t>Can’t be satisfied 	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Matthew 11:16-19</a:t>
            </a:r>
          </a:p>
          <a:p>
            <a:pPr>
              <a:tabLst>
                <a:tab pos="9144000" algn="r"/>
              </a:tabLst>
            </a:pPr>
            <a:r>
              <a:rPr lang="en-US" sz="3600" dirty="0" smtClean="0"/>
              <a:t>Evil, adulterous 	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Matthew </a:t>
            </a:r>
            <a:r>
              <a:rPr lang="en-US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12:39</a:t>
            </a:r>
          </a:p>
          <a:p>
            <a:pPr>
              <a:tabLst>
                <a:tab pos="9144000" algn="r"/>
              </a:tabLst>
            </a:pPr>
            <a:r>
              <a:rPr lang="en-US" sz="3600" dirty="0" smtClean="0"/>
              <a:t>Empty, unclean	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Matthew 12:43-45</a:t>
            </a:r>
            <a:endParaRPr lang="en-US" sz="3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tabLst>
                <a:tab pos="9144000" algn="r"/>
              </a:tabLst>
            </a:pPr>
            <a:r>
              <a:rPr lang="en-US" sz="3600" dirty="0" smtClean="0"/>
              <a:t>Undiscerning	</a:t>
            </a:r>
            <a:r>
              <a:rPr lang="en-US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Matthew 16:1-4</a:t>
            </a:r>
          </a:p>
          <a:p>
            <a:pPr>
              <a:tabLst>
                <a:tab pos="9144000" algn="r"/>
              </a:tabLst>
            </a:pPr>
            <a:r>
              <a:rPr lang="en-US" sz="3600" dirty="0" smtClean="0"/>
              <a:t>Faithless, twisted	</a:t>
            </a:r>
            <a:r>
              <a:rPr lang="en-US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Matthew 17:14-17</a:t>
            </a:r>
          </a:p>
          <a:p>
            <a:pPr>
              <a:tabLst>
                <a:tab pos="9144000" algn="r"/>
              </a:tabLst>
            </a:pPr>
            <a:r>
              <a:rPr lang="en-US" sz="3600" dirty="0" smtClean="0"/>
              <a:t>Condescending	</a:t>
            </a:r>
            <a:r>
              <a:rPr lang="en-US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Mark 8:38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5029200" cy="944562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tx1">
                    <a:tint val="75000"/>
                  </a:schemeClr>
                </a:solidFill>
                <a:latin typeface="Centaur" pitchFamily="18" charset="0"/>
                <a:ea typeface="+mn-ea"/>
                <a:cs typeface="+mn-cs"/>
              </a:rPr>
              <a:t>The Charges</a:t>
            </a:r>
            <a:endParaRPr lang="en-US" dirty="0">
              <a:solidFill>
                <a:schemeClr val="tx1">
                  <a:tint val="75000"/>
                </a:schemeClr>
              </a:solidFill>
              <a:latin typeface="Centaur" pitchFamily="18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228600"/>
            <a:ext cx="4267200" cy="109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70000"/>
              </a:lnSpc>
            </a:pPr>
            <a:r>
              <a:rPr lang="en-US" sz="4400" b="1" dirty="0" smtClean="0">
                <a:solidFill>
                  <a:schemeClr val="bg1"/>
                </a:solidFill>
                <a:latin typeface="Centaur" pitchFamily="18" charset="0"/>
              </a:rPr>
              <a:t>Twisted</a:t>
            </a:r>
          </a:p>
          <a:p>
            <a:pPr algn="r">
              <a:lnSpc>
                <a:spcPct val="70000"/>
              </a:lnSpc>
            </a:pPr>
            <a:r>
              <a:rPr lang="en-US" sz="4400" b="1" dirty="0" smtClean="0">
                <a:solidFill>
                  <a:schemeClr val="bg1"/>
                </a:solidFill>
                <a:latin typeface="Centaur" pitchFamily="18" charset="0"/>
              </a:rPr>
              <a:t>Generation</a:t>
            </a:r>
            <a:endParaRPr lang="en-US" sz="4400" b="1" dirty="0">
              <a:solidFill>
                <a:schemeClr val="bg1"/>
              </a:solidFill>
              <a:latin typeface="Centau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366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99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562600"/>
          </a:xfrm>
        </p:spPr>
        <p:txBody>
          <a:bodyPr>
            <a:noAutofit/>
          </a:bodyPr>
          <a:lstStyle/>
          <a:p>
            <a:pPr>
              <a:tabLst>
                <a:tab pos="9144000" algn="r"/>
              </a:tabLst>
            </a:pPr>
            <a:r>
              <a:rPr lang="en-US" sz="3600" dirty="0" smtClean="0"/>
              <a:t>Nineveh 	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Matthew 12:41</a:t>
            </a:r>
          </a:p>
          <a:p>
            <a:pPr>
              <a:tabLst>
                <a:tab pos="9144000" algn="r"/>
              </a:tabLst>
            </a:pPr>
            <a:r>
              <a:rPr lang="en-US" sz="3600" dirty="0" smtClean="0"/>
              <a:t>Queen of the South 	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Matthew 12:42</a:t>
            </a:r>
            <a:endParaRPr lang="en-US" sz="3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tabLst>
                <a:tab pos="9144000" algn="r"/>
              </a:tabLst>
            </a:pPr>
            <a:r>
              <a:rPr lang="en-US" sz="3600" dirty="0" err="1" smtClean="0"/>
              <a:t>Tyre</a:t>
            </a:r>
            <a:r>
              <a:rPr lang="en-US" sz="3600" dirty="0" smtClean="0"/>
              <a:t> and Sidon	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Matthew 11:21-22</a:t>
            </a:r>
            <a:endParaRPr lang="en-US" sz="3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tabLst>
                <a:tab pos="9144000" algn="r"/>
              </a:tabLst>
            </a:pPr>
            <a:r>
              <a:rPr lang="en-US" sz="3600" dirty="0" smtClean="0"/>
              <a:t>Sodom	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Matthew 11:23-24</a:t>
            </a:r>
          </a:p>
          <a:p>
            <a:pPr>
              <a:tabLst>
                <a:tab pos="9144000" algn="r"/>
              </a:tabLst>
            </a:pPr>
            <a:r>
              <a:rPr lang="en-US" sz="3600" dirty="0" smtClean="0"/>
              <a:t>Flood victims	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Matthew 24:37-39</a:t>
            </a:r>
          </a:p>
          <a:p>
            <a:pPr>
              <a:tabLst>
                <a:tab pos="9144000" algn="r"/>
              </a:tabLst>
            </a:pPr>
            <a:r>
              <a:rPr lang="en-US" sz="3600" dirty="0" smtClean="0"/>
              <a:t>Themselves!</a:t>
            </a:r>
            <a:r>
              <a:rPr lang="en-US" sz="3600" dirty="0"/>
              <a:t>	</a:t>
            </a:r>
            <a:r>
              <a:rPr lang="en-US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Matthew 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23:29-32</a:t>
            </a:r>
            <a:endParaRPr lang="en-US" sz="3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5029200" cy="944562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tx1">
                    <a:tint val="75000"/>
                  </a:schemeClr>
                </a:solidFill>
                <a:latin typeface="Centaur" pitchFamily="18" charset="0"/>
                <a:ea typeface="+mn-ea"/>
                <a:cs typeface="+mn-cs"/>
              </a:rPr>
              <a:t>The Witnesses</a:t>
            </a:r>
            <a:endParaRPr lang="en-US" dirty="0">
              <a:solidFill>
                <a:schemeClr val="tx1">
                  <a:tint val="75000"/>
                </a:schemeClr>
              </a:solidFill>
              <a:latin typeface="Centaur" pitchFamily="18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228600"/>
            <a:ext cx="4267200" cy="109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70000"/>
              </a:lnSpc>
            </a:pPr>
            <a:r>
              <a:rPr lang="en-US" sz="4400" b="1" dirty="0" smtClean="0">
                <a:solidFill>
                  <a:schemeClr val="bg1"/>
                </a:solidFill>
                <a:latin typeface="Centaur" pitchFamily="18" charset="0"/>
              </a:rPr>
              <a:t>Twisted</a:t>
            </a:r>
          </a:p>
          <a:p>
            <a:pPr algn="r">
              <a:lnSpc>
                <a:spcPct val="70000"/>
              </a:lnSpc>
            </a:pPr>
            <a:r>
              <a:rPr lang="en-US" sz="4400" b="1" dirty="0" smtClean="0">
                <a:solidFill>
                  <a:schemeClr val="bg1"/>
                </a:solidFill>
                <a:latin typeface="Centaur" pitchFamily="18" charset="0"/>
              </a:rPr>
              <a:t>Generation</a:t>
            </a:r>
            <a:endParaRPr lang="en-US" sz="4400" b="1" dirty="0">
              <a:solidFill>
                <a:schemeClr val="bg1"/>
              </a:solidFill>
              <a:latin typeface="Centau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053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99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562600"/>
          </a:xfrm>
        </p:spPr>
        <p:txBody>
          <a:bodyPr>
            <a:noAutofit/>
          </a:bodyPr>
          <a:lstStyle/>
          <a:p>
            <a:pPr>
              <a:tabLst>
                <a:tab pos="9144000" algn="r"/>
              </a:tabLst>
            </a:pPr>
            <a:r>
              <a:rPr lang="en-US" sz="3600" u="sng" dirty="0" smtClean="0"/>
              <a:t>Guilty</a:t>
            </a:r>
            <a:r>
              <a:rPr lang="en-US" sz="3600" dirty="0" smtClean="0"/>
              <a:t> of the blood 	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Luke 11:49-51</a:t>
            </a:r>
            <a:b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3600" dirty="0"/>
              <a:t>of all the prophets</a:t>
            </a:r>
            <a:endParaRPr lang="en-US" sz="36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tabLst>
                <a:tab pos="9144000" algn="r"/>
              </a:tabLst>
            </a:pPr>
            <a:r>
              <a:rPr lang="en-US" sz="3600" u="sng" dirty="0" smtClean="0"/>
              <a:t>Guilty</a:t>
            </a:r>
            <a:r>
              <a:rPr lang="en-US" sz="3600" dirty="0" smtClean="0"/>
              <a:t> of all righteous	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Matthew 23:34-36</a:t>
            </a:r>
            <a:b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3600" dirty="0" smtClean="0"/>
              <a:t>blood shed on earth</a:t>
            </a:r>
            <a:endParaRPr lang="en-US" sz="3600" dirty="0"/>
          </a:p>
          <a:p>
            <a:pPr>
              <a:tabLst>
                <a:tab pos="9144000" algn="r"/>
              </a:tabLst>
            </a:pPr>
            <a:r>
              <a:rPr lang="en-US" sz="3600" u="sng" dirty="0" smtClean="0"/>
              <a:t>Guilty</a:t>
            </a:r>
            <a:r>
              <a:rPr lang="en-US" sz="3600" dirty="0" smtClean="0"/>
              <a:t> of murdering	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Acts 2:22-23</a:t>
            </a:r>
            <a:b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3600" dirty="0" smtClean="0"/>
              <a:t>the Son of God</a:t>
            </a:r>
          </a:p>
          <a:p>
            <a:pPr marL="0" indent="0">
              <a:buNone/>
              <a:tabLst>
                <a:tab pos="9144000" algn="r"/>
              </a:tabLst>
            </a:pPr>
            <a:endParaRPr lang="en-US" sz="2000" dirty="0"/>
          </a:p>
          <a:p>
            <a:pPr marL="0" indent="0" algn="ctr">
              <a:buNone/>
              <a:tabLst>
                <a:tab pos="9144000" algn="r"/>
              </a:tabLst>
            </a:pPr>
            <a:r>
              <a:rPr lang="en-US" sz="4800" b="1" dirty="0" smtClean="0"/>
              <a:t>GUILTY ON ALL COUNTS!</a:t>
            </a:r>
            <a:endParaRPr lang="en-US" sz="48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5029200" cy="944562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tx1">
                    <a:tint val="75000"/>
                  </a:schemeClr>
                </a:solidFill>
                <a:latin typeface="Centaur" pitchFamily="18" charset="0"/>
                <a:ea typeface="+mn-ea"/>
                <a:cs typeface="+mn-cs"/>
              </a:rPr>
              <a:t>The Verdict</a:t>
            </a:r>
            <a:endParaRPr lang="en-US" dirty="0">
              <a:solidFill>
                <a:schemeClr val="tx1">
                  <a:tint val="75000"/>
                </a:schemeClr>
              </a:solidFill>
              <a:latin typeface="Centaur" pitchFamily="18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228600"/>
            <a:ext cx="4267200" cy="109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70000"/>
              </a:lnSpc>
            </a:pPr>
            <a:r>
              <a:rPr lang="en-US" sz="4400" b="1" dirty="0" smtClean="0">
                <a:solidFill>
                  <a:schemeClr val="bg1"/>
                </a:solidFill>
                <a:latin typeface="Centaur" pitchFamily="18" charset="0"/>
              </a:rPr>
              <a:t>Twisted</a:t>
            </a:r>
          </a:p>
          <a:p>
            <a:pPr algn="r">
              <a:lnSpc>
                <a:spcPct val="70000"/>
              </a:lnSpc>
            </a:pPr>
            <a:r>
              <a:rPr lang="en-US" sz="4400" b="1" dirty="0" smtClean="0">
                <a:solidFill>
                  <a:schemeClr val="bg1"/>
                </a:solidFill>
                <a:latin typeface="Centaur" pitchFamily="18" charset="0"/>
              </a:rPr>
              <a:t>Generation</a:t>
            </a:r>
            <a:endParaRPr lang="en-US" sz="4400" b="1" dirty="0">
              <a:solidFill>
                <a:schemeClr val="bg1"/>
              </a:solidFill>
              <a:latin typeface="Centau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001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99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562600"/>
          </a:xfrm>
        </p:spPr>
        <p:txBody>
          <a:bodyPr>
            <a:noAutofit/>
          </a:bodyPr>
          <a:lstStyle/>
          <a:p>
            <a:pPr>
              <a:tabLst>
                <a:tab pos="9144000" algn="r"/>
              </a:tabLst>
            </a:pPr>
            <a:r>
              <a:rPr lang="en-US" sz="3600" dirty="0" smtClean="0"/>
              <a:t>Temple thrown down	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Matthew 24:1-2</a:t>
            </a:r>
          </a:p>
          <a:p>
            <a:pPr>
              <a:tabLst>
                <a:tab pos="9144000" algn="r"/>
              </a:tabLst>
            </a:pPr>
            <a:r>
              <a:rPr lang="en-US" sz="3600" dirty="0" smtClean="0"/>
              <a:t>Jerusalem desolated	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Luke 21:20-24</a:t>
            </a:r>
            <a:endParaRPr lang="en-US" sz="3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tabLst>
                <a:tab pos="9144000" algn="r"/>
              </a:tabLst>
            </a:pPr>
            <a:r>
              <a:rPr lang="en-US" sz="3600" dirty="0" smtClean="0"/>
              <a:t>The Son of Man	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Matthew 24:29-35</a:t>
            </a:r>
            <a:b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3600" dirty="0" smtClean="0"/>
              <a:t>coming on the clouds	</a:t>
            </a:r>
            <a:r>
              <a:rPr lang="en-US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Luke 21:25-32</a:t>
            </a:r>
          </a:p>
          <a:p>
            <a:pPr lvl="1">
              <a:tabLst>
                <a:tab pos="9144000" algn="r"/>
              </a:tabLst>
            </a:pPr>
            <a:r>
              <a:rPr lang="en-US" dirty="0" smtClean="0"/>
              <a:t>Sun, moon, and stars darkened</a:t>
            </a:r>
          </a:p>
          <a:p>
            <a:pPr lvl="1">
              <a:tabLst>
                <a:tab pos="9144000" algn="r"/>
              </a:tabLst>
            </a:pPr>
            <a:r>
              <a:rPr lang="en-US" dirty="0" smtClean="0"/>
              <a:t>Distress of nations on earth</a:t>
            </a:r>
          </a:p>
          <a:p>
            <a:pPr lvl="1">
              <a:tabLst>
                <a:tab pos="9144000" algn="r"/>
              </a:tabLst>
            </a:pPr>
            <a:r>
              <a:rPr lang="en-US" dirty="0" smtClean="0"/>
              <a:t>Powers of heavens shaken</a:t>
            </a:r>
          </a:p>
          <a:p>
            <a:pPr lvl="1">
              <a:tabLst>
                <a:tab pos="9144000" algn="r"/>
              </a:tabLst>
            </a:pPr>
            <a:r>
              <a:rPr lang="en-US" dirty="0" smtClean="0"/>
              <a:t>All tribes of the earth mourn</a:t>
            </a:r>
          </a:p>
          <a:p>
            <a:pPr>
              <a:tabLst>
                <a:tab pos="9144000" algn="r"/>
              </a:tabLst>
            </a:pPr>
            <a:r>
              <a:rPr lang="en-US" sz="3600" dirty="0" smtClean="0"/>
              <a:t>Sentenced to Hell	</a:t>
            </a:r>
            <a:r>
              <a:rPr lang="en-US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Matthew 23:29-33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5029200" cy="944562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tx1">
                    <a:tint val="75000"/>
                  </a:schemeClr>
                </a:solidFill>
                <a:latin typeface="Centaur" pitchFamily="18" charset="0"/>
                <a:ea typeface="+mn-ea"/>
                <a:cs typeface="+mn-cs"/>
              </a:rPr>
              <a:t>The Sentence</a:t>
            </a:r>
            <a:endParaRPr lang="en-US" dirty="0">
              <a:solidFill>
                <a:schemeClr val="tx1">
                  <a:tint val="75000"/>
                </a:schemeClr>
              </a:solidFill>
              <a:latin typeface="Centaur" pitchFamily="18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228600"/>
            <a:ext cx="4267200" cy="109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70000"/>
              </a:lnSpc>
            </a:pPr>
            <a:r>
              <a:rPr lang="en-US" sz="4400" b="1" dirty="0" smtClean="0">
                <a:solidFill>
                  <a:schemeClr val="bg1"/>
                </a:solidFill>
                <a:latin typeface="Centaur" pitchFamily="18" charset="0"/>
              </a:rPr>
              <a:t>Twisted</a:t>
            </a:r>
          </a:p>
          <a:p>
            <a:pPr algn="r">
              <a:lnSpc>
                <a:spcPct val="70000"/>
              </a:lnSpc>
            </a:pPr>
            <a:r>
              <a:rPr lang="en-US" sz="4400" b="1" dirty="0" smtClean="0">
                <a:solidFill>
                  <a:schemeClr val="bg1"/>
                </a:solidFill>
                <a:latin typeface="Centaur" pitchFamily="18" charset="0"/>
              </a:rPr>
              <a:t>Generation</a:t>
            </a:r>
            <a:endParaRPr lang="en-US" sz="4400" b="1" dirty="0">
              <a:solidFill>
                <a:schemeClr val="bg1"/>
              </a:solidFill>
              <a:latin typeface="Centau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267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99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u="sng" dirty="0" smtClean="0"/>
              <a:t>Ephesians 3:4-6</a:t>
            </a:r>
          </a:p>
          <a:p>
            <a:pPr marL="0" indent="0">
              <a:buNone/>
            </a:pPr>
            <a:r>
              <a:rPr lang="en-US" sz="3600" dirty="0"/>
              <a:t>When you read this, you can perceive </a:t>
            </a:r>
            <a:r>
              <a:rPr lang="en-US" sz="3600" dirty="0" smtClean="0"/>
              <a:t>my </a:t>
            </a:r>
            <a:r>
              <a:rPr lang="en-US" sz="3600" dirty="0"/>
              <a:t>insight </a:t>
            </a:r>
            <a:r>
              <a:rPr lang="en-US" sz="3600" dirty="0" smtClean="0"/>
              <a:t>into </a:t>
            </a:r>
            <a:r>
              <a:rPr lang="en-US" sz="3600" dirty="0"/>
              <a:t>the mystery of Christ, </a:t>
            </a:r>
            <a:r>
              <a:rPr lang="en-US" sz="3600" dirty="0" smtClean="0"/>
              <a:t>which </a:t>
            </a:r>
            <a:r>
              <a:rPr lang="en-US" sz="3600" dirty="0"/>
              <a:t>was not made known to the sons of men in other generations as it has now been revealed to his holy apostles and prophets by the Spirit. </a:t>
            </a:r>
            <a:r>
              <a:rPr lang="en-US" sz="3600" dirty="0" smtClean="0"/>
              <a:t>This </a:t>
            </a:r>
            <a:r>
              <a:rPr lang="en-US" sz="3600" dirty="0"/>
              <a:t>mystery </a:t>
            </a:r>
            <a:r>
              <a:rPr lang="en-US" sz="3600" dirty="0" smtClean="0"/>
              <a:t>is </a:t>
            </a:r>
            <a:r>
              <a:rPr lang="en-US" sz="3600" dirty="0"/>
              <a:t>that the Gentiles </a:t>
            </a:r>
            <a:r>
              <a:rPr lang="en-US" sz="3600" dirty="0" smtClean="0"/>
              <a:t>are </a:t>
            </a:r>
            <a:r>
              <a:rPr lang="en-US" sz="3600" dirty="0"/>
              <a:t>fellow heirs</a:t>
            </a:r>
            <a:r>
              <a:rPr lang="en-US" sz="3600" dirty="0" smtClean="0"/>
              <a:t>, </a:t>
            </a:r>
            <a:r>
              <a:rPr lang="en-US" sz="3600" dirty="0"/>
              <a:t>members of the same body, </a:t>
            </a:r>
            <a:r>
              <a:rPr lang="en-US" sz="3600" dirty="0" smtClean="0"/>
              <a:t>and </a:t>
            </a:r>
            <a:r>
              <a:rPr lang="en-US" sz="3600" dirty="0"/>
              <a:t>partakers of the promise in Christ Jesus through the gospel.</a:t>
            </a:r>
          </a:p>
        </p:txBody>
      </p:sp>
    </p:spTree>
    <p:extLst>
      <p:ext uri="{BB962C8B-B14F-4D97-AF65-F5344CB8AC3E}">
        <p14:creationId xmlns:p14="http://schemas.microsoft.com/office/powerpoint/2010/main" val="991643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99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11500" b="1" dirty="0" smtClean="0">
                <a:latin typeface="Centaur" pitchFamily="18" charset="0"/>
              </a:rPr>
              <a:t>Twisted</a:t>
            </a:r>
            <a:br>
              <a:rPr lang="en-US" sz="11500" b="1" dirty="0" smtClean="0">
                <a:latin typeface="Centaur" pitchFamily="18" charset="0"/>
              </a:rPr>
            </a:br>
            <a:r>
              <a:rPr lang="en-US" sz="11500" b="1" dirty="0" smtClean="0">
                <a:latin typeface="Centaur" pitchFamily="18" charset="0"/>
              </a:rPr>
              <a:t>Generation</a:t>
            </a:r>
            <a:endParaRPr lang="en-US" sz="11500" b="1" dirty="0">
              <a:latin typeface="Centaur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5200"/>
            <a:ext cx="9144000" cy="3276600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7200" b="1" dirty="0" smtClean="0">
                <a:latin typeface="Centaur" pitchFamily="18" charset="0"/>
              </a:rPr>
              <a:t>Guilty of Rejecting </a:t>
            </a:r>
          </a:p>
          <a:p>
            <a:pPr>
              <a:lnSpc>
                <a:spcPct val="70000"/>
              </a:lnSpc>
            </a:pPr>
            <a:r>
              <a:rPr lang="en-US" sz="7200" b="1" dirty="0" smtClean="0">
                <a:latin typeface="Centaur" pitchFamily="18" charset="0"/>
              </a:rPr>
              <a:t>the Son of Man</a:t>
            </a:r>
          </a:p>
          <a:p>
            <a:r>
              <a:rPr lang="en-US" sz="5400" b="1" dirty="0" smtClean="0">
                <a:solidFill>
                  <a:schemeClr val="bg1"/>
                </a:solidFill>
                <a:latin typeface="Centaur" pitchFamily="18" charset="0"/>
              </a:rPr>
              <a:t>Luke 17:25</a:t>
            </a:r>
            <a:endParaRPr lang="en-US" sz="5400" b="1" dirty="0">
              <a:solidFill>
                <a:schemeClr val="bg1"/>
              </a:solidFill>
              <a:latin typeface="Centau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465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99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ark Aurora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Ancient">
      <a:majorFont>
        <a:latin typeface="Centaur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Aurora</Template>
  <TotalTime>231</TotalTime>
  <Words>174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Dark Aurora</vt:lpstr>
      <vt:lpstr>PowerPoint Presentation</vt:lpstr>
      <vt:lpstr>Twisted Generation</vt:lpstr>
      <vt:lpstr>The Charges</vt:lpstr>
      <vt:lpstr>The Witnesses</vt:lpstr>
      <vt:lpstr>The Verdict</vt:lpstr>
      <vt:lpstr>The Sentence</vt:lpstr>
      <vt:lpstr>PowerPoint Presentation</vt:lpstr>
      <vt:lpstr>Twisted Generation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Generation</dc:title>
  <dc:creator>Garland</dc:creator>
  <cp:lastModifiedBy>Garland</cp:lastModifiedBy>
  <cp:revision>24</cp:revision>
  <dcterms:created xsi:type="dcterms:W3CDTF">2010-04-11T05:46:47Z</dcterms:created>
  <dcterms:modified xsi:type="dcterms:W3CDTF">2010-04-11T09:38:03Z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TC300010771033</vt:lpwstr>
  </property>
</Properties>
</file>