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6" r:id="rId4"/>
    <p:sldId id="259" r:id="rId5"/>
    <p:sldId id="261" r:id="rId6"/>
    <p:sldId id="260" r:id="rId7"/>
    <p:sldId id="266" r:id="rId8"/>
    <p:sldId id="274" r:id="rId9"/>
    <p:sldId id="269" r:id="rId10"/>
    <p:sldId id="272" r:id="rId11"/>
    <p:sldId id="277" r:id="rId12"/>
    <p:sldId id="268" r:id="rId13"/>
    <p:sldId id="278" r:id="rId14"/>
    <p:sldId id="267" r:id="rId15"/>
    <p:sldId id="264" r:id="rId16"/>
    <p:sldId id="281" r:id="rId17"/>
    <p:sldId id="280" r:id="rId18"/>
    <p:sldId id="28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4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B029-B88A-4113-A9DE-EC80939227A7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6BDCC-944E-4225-9441-C5BF0D2D2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EFCA2-E8DB-486E-B0DE-B79332A2F2B9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E249-B7B5-4DA4-BE5D-4FFE1987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88AA5-A98C-4D73-B73C-8FF27FFDF153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094C1-2C67-4DC3-8825-7D2FEF882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3D7F-E860-4B58-98A5-0870E37F470A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E17B-D235-43E0-863A-64116627C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1304-724B-4500-903B-AABBB574F0B2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84AE2-25DA-4B8F-99A2-61E6DAE33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F1B8-1C75-4E9B-9606-692F1D65D1F6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1C7A-3412-4E74-87FA-0E38CEDE1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0C08F-7664-4ED3-8BD9-B70F86D1A2A9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4042-3D17-4117-AA45-E45F91A0C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5E07-AC45-4AB6-9A50-A6940C147F01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7BB9-AD0D-4575-A918-8AE8BE668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35BE-1FED-4E25-8A6E-FD35245BC904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3F88-17CC-4CBC-9781-9B3E550E2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3B317-2FA0-4C01-BEEB-E6B45C716EAD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BF048-EDB0-4949-9DE4-EC3CE892D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1B7D-E3BC-4858-BDA0-17DC6F5D9DC3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1430A-3C9B-49F4-9B21-2F80A3C1C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CBEF7D-BFE2-4050-85E1-DF15DAF8EFB4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741F01-B1B4-4D30-AF74-E69605D2B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2355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300" b="1" u="sng" smtClean="0">
                <a:solidFill>
                  <a:srgbClr val="990000"/>
                </a:solidFill>
              </a:rPr>
              <a:t>2. Develop the Christian Brand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lphaUcPeriod"/>
            </a:pPr>
            <a:r>
              <a:rPr lang="en-US" sz="2800" smtClean="0"/>
              <a:t>Grow your brand as a Christian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lphaUcPeriod"/>
            </a:pPr>
            <a:r>
              <a:rPr lang="en-US" sz="2800" smtClean="0"/>
              <a:t>Display Christian characteristics (Galatians 5:22-25)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lphaUcPeriod"/>
            </a:pPr>
            <a:r>
              <a:rPr lang="en-US" sz="2800" smtClean="0"/>
              <a:t>Grow from immaturity towards maturity in Christ</a:t>
            </a:r>
          </a:p>
          <a:p>
            <a:pPr marL="914400" lvl="1" indent="-514350" eaLnBrk="1" hangingPunct="1">
              <a:lnSpc>
                <a:spcPct val="90000"/>
              </a:lnSpc>
              <a:buFont typeface="Calibri" pitchFamily="34" charset="0"/>
              <a:buAutoNum type="arabicParenR"/>
            </a:pPr>
            <a:r>
              <a:rPr lang="en-US" sz="2400" smtClean="0"/>
              <a:t>Be better than the Corinthians (1 Corinthians 3:2) &amp; some of the Hebrews (Hebrews 5:12-13)</a:t>
            </a:r>
          </a:p>
          <a:p>
            <a:pPr marL="914400" lvl="1" indent="-514350" eaLnBrk="1" hangingPunct="1">
              <a:lnSpc>
                <a:spcPct val="90000"/>
              </a:lnSpc>
              <a:buFont typeface="Calibri" pitchFamily="34" charset="0"/>
              <a:buAutoNum type="arabicParenR"/>
            </a:pPr>
            <a:r>
              <a:rPr lang="en-US" sz="2400" smtClean="0"/>
              <a:t>As mature we can make the understand differences in good and evil (Hebrews 5:14)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lphaUcPeriod"/>
            </a:pPr>
            <a:r>
              <a:rPr lang="en-US" sz="2800" smtClean="0"/>
              <a:t>Move towards perfection (Hebrews 6:1)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lphaUcPeriod"/>
            </a:pPr>
            <a:r>
              <a:rPr lang="en-US" sz="2800" smtClean="0"/>
              <a:t>Complacency kills!</a:t>
            </a:r>
          </a:p>
          <a:p>
            <a:pPr marL="914400" lvl="1" indent="-514350" eaLnBrk="1" hangingPunct="1">
              <a:lnSpc>
                <a:spcPct val="90000"/>
              </a:lnSpc>
              <a:buFont typeface="Calibri" pitchFamily="34" charset="0"/>
              <a:buAutoNum type="arabicParenR"/>
            </a:pPr>
            <a:r>
              <a:rPr lang="en-US" sz="2400" smtClean="0"/>
              <a:t>Church of Laodicea was complacent and God condemned them (Revelation 3:14-18)</a:t>
            </a:r>
          </a:p>
          <a:p>
            <a:pPr marL="914400" lvl="1" indent="-514350" eaLnBrk="1" hangingPunct="1">
              <a:lnSpc>
                <a:spcPct val="90000"/>
              </a:lnSpc>
              <a:buFont typeface="Calibri" pitchFamily="34" charset="0"/>
              <a:buAutoNum type="arabicParenR"/>
            </a:pPr>
            <a:r>
              <a:rPr lang="en-US" sz="2400" smtClean="0"/>
              <a:t>Corinthians rebuked for still being “</a:t>
            </a:r>
            <a:r>
              <a:rPr lang="en-US" sz="2400" i="1" smtClean="0"/>
              <a:t>mere men</a:t>
            </a:r>
            <a:r>
              <a:rPr lang="en-US" sz="2400" smtClean="0"/>
              <a:t>” (1 Cor. 3:3)</a:t>
            </a:r>
            <a:endParaRPr lang="en-US" smtClean="0"/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AutoNum type="alphaUcPeriod"/>
            </a:pPr>
            <a:r>
              <a:rPr lang="en-US" sz="2800" smtClean="0"/>
              <a:t>Build your faith (2 Peter 1:1-11)</a:t>
            </a:r>
            <a:endParaRPr lang="en-US" sz="2400" smtClean="0"/>
          </a:p>
          <a:p>
            <a:pPr marL="914400" lvl="1" indent="-514350"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24580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300" b="1" u="sng" smtClean="0">
                <a:solidFill>
                  <a:srgbClr val="990000"/>
                </a:solidFill>
              </a:rPr>
              <a:t>2. Develop the Christian Brand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marL="514350" indent="-514350" eaLnBrk="1" hangingPunct="1">
              <a:lnSpc>
                <a:spcPts val="2300"/>
              </a:lnSpc>
              <a:buFont typeface="Calibri" pitchFamily="34" charset="0"/>
              <a:buAutoNum type="alphaUcPeriod" startAt="6"/>
            </a:pPr>
            <a:r>
              <a:rPr lang="en-US" sz="2800" smtClean="0"/>
              <a:t>Have a workman-like attitude</a:t>
            </a:r>
          </a:p>
          <a:p>
            <a:pPr marL="914400" lvl="1" indent="-514350" eaLnBrk="1" hangingPunct="1">
              <a:lnSpc>
                <a:spcPts val="2300"/>
              </a:lnSpc>
              <a:buFont typeface="Calibri" pitchFamily="34" charset="0"/>
              <a:buAutoNum type="arabicPeriod"/>
            </a:pPr>
            <a:r>
              <a:rPr lang="en-US" sz="2600" smtClean="0"/>
              <a:t>Be diligent in our work (2 Timothy 2:15)</a:t>
            </a:r>
          </a:p>
          <a:p>
            <a:pPr marL="914400" lvl="1" indent="-514350" eaLnBrk="1" hangingPunct="1">
              <a:lnSpc>
                <a:spcPts val="2300"/>
              </a:lnSpc>
              <a:buFont typeface="Calibri" pitchFamily="34" charset="0"/>
              <a:buAutoNum type="arabicPeriod"/>
            </a:pPr>
            <a:r>
              <a:rPr lang="en-US" sz="2600" smtClean="0"/>
              <a:t>“A relentless pursuit of continuous improvement” </a:t>
            </a:r>
          </a:p>
          <a:p>
            <a:pPr marL="914400" lvl="1" indent="-514350" eaLnBrk="1" hangingPunct="1">
              <a:lnSpc>
                <a:spcPts val="2300"/>
              </a:lnSpc>
              <a:buFont typeface="Calibri" pitchFamily="34" charset="0"/>
              <a:buAutoNum type="arabicPeriod"/>
            </a:pPr>
            <a:r>
              <a:rPr lang="en-US" sz="2600" smtClean="0"/>
              <a:t>Parable of workers in vineyard (Matthew 20:1-16)</a:t>
            </a:r>
          </a:p>
          <a:p>
            <a:pPr marL="914400" lvl="1" indent="-514350" eaLnBrk="1" hangingPunct="1">
              <a:lnSpc>
                <a:spcPts val="2300"/>
              </a:lnSpc>
              <a:buFont typeface="Calibri" pitchFamily="34" charset="0"/>
              <a:buAutoNum type="arabicPeriod"/>
            </a:pPr>
            <a:r>
              <a:rPr lang="en-US" sz="2600" smtClean="0"/>
              <a:t>Jesus likens world to white field ready for harvest &amp; in need of workers (Matt. 9:37-38 &amp; John 4:27-38)</a:t>
            </a:r>
          </a:p>
          <a:p>
            <a:pPr marL="914400" lvl="1" indent="-514350" eaLnBrk="1" hangingPunct="1">
              <a:lnSpc>
                <a:spcPts val="2300"/>
              </a:lnSpc>
              <a:buFont typeface="Calibri" pitchFamily="34" charset="0"/>
              <a:buAutoNum type="arabicPeriod"/>
            </a:pPr>
            <a:r>
              <a:rPr lang="en-US" sz="2600" smtClean="0"/>
              <a:t>Paul describes workers building on foundation of Christ   (1 Corinthians 3:9-14)</a:t>
            </a:r>
          </a:p>
          <a:p>
            <a:pPr marL="914400" lvl="1" indent="-514350" eaLnBrk="1" hangingPunct="1">
              <a:lnSpc>
                <a:spcPts val="2300"/>
              </a:lnSpc>
              <a:buFont typeface="Calibri" pitchFamily="34" charset="0"/>
              <a:buAutoNum type="arabicPeriod"/>
            </a:pPr>
            <a:r>
              <a:rPr lang="en-US" sz="2600" smtClean="0"/>
              <a:t>Fellow Christians described as workers</a:t>
            </a:r>
          </a:p>
          <a:p>
            <a:pPr marL="1314450" lvl="2" indent="-514350" eaLnBrk="1" hangingPunct="1">
              <a:lnSpc>
                <a:spcPts val="2100"/>
              </a:lnSpc>
              <a:buFont typeface="Calibri" pitchFamily="34" charset="0"/>
              <a:buAutoNum type="alphaLcPeriod"/>
            </a:pPr>
            <a:r>
              <a:rPr lang="en-US" smtClean="0"/>
              <a:t>Priscilla and Aquilla “</a:t>
            </a:r>
            <a:r>
              <a:rPr lang="en-US" i="1" smtClean="0"/>
              <a:t>fellow workers in Christ</a:t>
            </a:r>
            <a:r>
              <a:rPr lang="en-US" smtClean="0"/>
              <a:t>”          (Romans 16:3)</a:t>
            </a:r>
          </a:p>
          <a:p>
            <a:pPr marL="1314450" lvl="2" indent="-514350" eaLnBrk="1" hangingPunct="1">
              <a:lnSpc>
                <a:spcPts val="2100"/>
              </a:lnSpc>
              <a:buFont typeface="Calibri" pitchFamily="34" charset="0"/>
              <a:buAutoNum type="alphaLcPeriod"/>
            </a:pPr>
            <a:r>
              <a:rPr lang="en-US" smtClean="0"/>
              <a:t>Urbanas “</a:t>
            </a:r>
            <a:r>
              <a:rPr lang="en-US" i="1" smtClean="0"/>
              <a:t>fellow worker in Christ”</a:t>
            </a:r>
            <a:r>
              <a:rPr lang="en-US" smtClean="0"/>
              <a:t> (Romans 16:9)</a:t>
            </a:r>
          </a:p>
          <a:p>
            <a:pPr marL="1314450" lvl="2" indent="-514350" eaLnBrk="1" hangingPunct="1">
              <a:lnSpc>
                <a:spcPts val="2100"/>
              </a:lnSpc>
              <a:buFont typeface="Calibri" pitchFamily="34" charset="0"/>
              <a:buAutoNum type="alphaLcPeriod"/>
            </a:pPr>
            <a:r>
              <a:rPr lang="en-US" smtClean="0"/>
              <a:t>Timothy  &amp; Titus “</a:t>
            </a:r>
            <a:r>
              <a:rPr lang="en-US" i="1" smtClean="0"/>
              <a:t>my fellow worker”</a:t>
            </a:r>
            <a:r>
              <a:rPr lang="en-US" smtClean="0"/>
              <a:t> (Romans 16:21 &amp; 2 Corinthians 8:23)</a:t>
            </a:r>
          </a:p>
          <a:p>
            <a:pPr marL="1314450" lvl="2" indent="-514350" eaLnBrk="1" hangingPunct="1">
              <a:lnSpc>
                <a:spcPts val="2100"/>
              </a:lnSpc>
              <a:buFont typeface="Calibri" pitchFamily="34" charset="0"/>
              <a:buAutoNum type="alphaLcPeriod"/>
            </a:pPr>
            <a:r>
              <a:rPr lang="en-US" smtClean="0"/>
              <a:t>Women, Clement, and other fellow workers in Book of Life     (Phil 4:3)</a:t>
            </a:r>
          </a:p>
          <a:p>
            <a:pPr marL="514350" indent="-514350" eaLnBrk="1" hangingPunct="1">
              <a:buFont typeface="Calibri" pitchFamily="34" charset="0"/>
              <a:buAutoNum type="alphaUcPeriod" startAt="6"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25604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800" b="1" u="sng" smtClean="0">
                <a:solidFill>
                  <a:srgbClr val="990000"/>
                </a:solidFill>
              </a:rPr>
              <a:t>Concepts of Christian Brand</a:t>
            </a:r>
            <a:endParaRPr lang="en-US" sz="7700" b="1" u="sng" smtClean="0">
              <a:solidFill>
                <a:srgbClr val="99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solidFill>
            <a:schemeClr val="bg1">
              <a:alpha val="79000"/>
            </a:schemeClr>
          </a:solidFill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Create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Develop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prstClr val="black"/>
                </a:solidFill>
              </a:rPr>
              <a:t>Market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Protect the Christian brand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26628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500" b="1" u="sng" smtClean="0">
                <a:solidFill>
                  <a:srgbClr val="990000"/>
                </a:solidFill>
              </a:rPr>
              <a:t>3. Market the Christian Brand</a:t>
            </a:r>
            <a:endParaRPr lang="en-US" sz="6000" b="1" u="sng" smtClean="0">
              <a:solidFill>
                <a:srgbClr val="99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486400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marL="514350" indent="-514350" eaLnBrk="1" hangingPunct="1">
              <a:lnSpc>
                <a:spcPts val="2800"/>
              </a:lnSpc>
              <a:buFont typeface="Calibri" pitchFamily="34" charset="0"/>
              <a:buAutoNum type="alphaUcPeriod"/>
            </a:pPr>
            <a:r>
              <a:rPr lang="en-US" sz="2800" smtClean="0"/>
              <a:t>Living the Christian brand</a:t>
            </a:r>
          </a:p>
          <a:p>
            <a:pPr marL="514350" indent="-514350" eaLnBrk="1" hangingPunct="1">
              <a:lnSpc>
                <a:spcPts val="2800"/>
              </a:lnSpc>
              <a:buFont typeface="Calibri" pitchFamily="34" charset="0"/>
              <a:buAutoNum type="alphaUcPeriod"/>
            </a:pPr>
            <a:r>
              <a:rPr lang="en-US" sz="2800" smtClean="0"/>
              <a:t>Must not be ashamed to display Christ (Romans 1:16)</a:t>
            </a:r>
          </a:p>
          <a:p>
            <a:pPr marL="514350" indent="-514350" eaLnBrk="1" hangingPunct="1">
              <a:lnSpc>
                <a:spcPts val="2800"/>
              </a:lnSpc>
              <a:buFont typeface="Calibri" pitchFamily="34" charset="0"/>
              <a:buAutoNum type="alphaUcPeriod"/>
            </a:pPr>
            <a:r>
              <a:rPr lang="en-US" sz="2800" smtClean="0"/>
              <a:t>Good marketing is always showing Christ (Galatians 2:20)</a:t>
            </a:r>
          </a:p>
          <a:p>
            <a:pPr marL="514350" indent="-514350" eaLnBrk="1" hangingPunct="1">
              <a:lnSpc>
                <a:spcPts val="2800"/>
              </a:lnSpc>
              <a:buFont typeface="Calibri" pitchFamily="34" charset="0"/>
              <a:buAutoNum type="alphaUcPeriod"/>
            </a:pPr>
            <a:r>
              <a:rPr lang="en-US" sz="2800" smtClean="0"/>
              <a:t>Our actions define our brand</a:t>
            </a:r>
          </a:p>
          <a:p>
            <a:pPr marL="914400" lvl="1" indent="-514350" eaLnBrk="1" hangingPunct="1">
              <a:lnSpc>
                <a:spcPts val="2800"/>
              </a:lnSpc>
              <a:buFont typeface="Calibri" pitchFamily="34" charset="0"/>
              <a:buAutoNum type="arabicParenR"/>
            </a:pPr>
            <a:r>
              <a:rPr lang="en-US" sz="2400" smtClean="0"/>
              <a:t>Women professed godliness through their clothing and actions (1 Timothy 2:9-10)</a:t>
            </a:r>
          </a:p>
          <a:p>
            <a:pPr marL="914400" lvl="1" indent="-514350" eaLnBrk="1" hangingPunct="1">
              <a:lnSpc>
                <a:spcPts val="2800"/>
              </a:lnSpc>
              <a:buFont typeface="Calibri" pitchFamily="34" charset="0"/>
              <a:buAutoNum type="arabicParenR"/>
            </a:pPr>
            <a:r>
              <a:rPr lang="en-US" sz="2400" smtClean="0"/>
              <a:t>Actions speak louder than words (Matthew 7:21-23)</a:t>
            </a:r>
          </a:p>
          <a:p>
            <a:pPr marL="514350" indent="-514350" eaLnBrk="1" hangingPunct="1">
              <a:lnSpc>
                <a:spcPts val="2800"/>
              </a:lnSpc>
              <a:buFont typeface="Calibri" pitchFamily="34" charset="0"/>
              <a:buAutoNum type="alphaUcPeriod"/>
            </a:pPr>
            <a:r>
              <a:rPr lang="en-US" sz="2800" smtClean="0"/>
              <a:t>Let our light shine (Matthew 5:14-16)</a:t>
            </a:r>
          </a:p>
          <a:p>
            <a:pPr marL="514350" indent="-514350" eaLnBrk="1" hangingPunct="1">
              <a:lnSpc>
                <a:spcPts val="2800"/>
              </a:lnSpc>
              <a:buFont typeface="Calibri" pitchFamily="34" charset="0"/>
              <a:buAutoNum type="alphaUcPeriod"/>
            </a:pPr>
            <a:r>
              <a:rPr lang="en-US" sz="2800" smtClean="0"/>
              <a:t>All will be known by their fruits </a:t>
            </a:r>
          </a:p>
          <a:p>
            <a:pPr marL="914400" lvl="1" indent="-514350" eaLnBrk="1" hangingPunct="1">
              <a:lnSpc>
                <a:spcPts val="2800"/>
              </a:lnSpc>
              <a:buFont typeface="Calibri" pitchFamily="34" charset="0"/>
              <a:buAutoNum type="alphaUcPeriod"/>
            </a:pPr>
            <a:r>
              <a:rPr lang="en-US" sz="2400" smtClean="0"/>
              <a:t>False prophets bear bad fruit (Matthew 7:15-20)</a:t>
            </a:r>
          </a:p>
          <a:p>
            <a:pPr marL="914400" lvl="1" indent="-514350" eaLnBrk="1" hangingPunct="1">
              <a:lnSpc>
                <a:spcPts val="2800"/>
              </a:lnSpc>
              <a:buFont typeface="Calibri" pitchFamily="34" charset="0"/>
              <a:buAutoNum type="alphaUcPeriod"/>
            </a:pPr>
            <a:r>
              <a:rPr lang="en-US" sz="2400" smtClean="0"/>
              <a:t>Christians should produce fruits of Spirit (Galatians 5:22-25)</a:t>
            </a:r>
          </a:p>
          <a:p>
            <a:pPr marL="514350" indent="-514350" eaLnBrk="1" hangingPunct="1">
              <a:lnSpc>
                <a:spcPts val="2800"/>
              </a:lnSpc>
              <a:buFont typeface="Calibri" pitchFamily="34" charset="0"/>
              <a:buAutoNum type="alphaUcPeriod"/>
            </a:pPr>
            <a:r>
              <a:rPr lang="en-US" sz="2800" smtClean="0"/>
              <a:t>Any tree not bearing good fruit will be burned up (Matthew 3:10)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27652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800" b="1" u="sng" smtClean="0">
                <a:solidFill>
                  <a:srgbClr val="990000"/>
                </a:solidFill>
              </a:rPr>
              <a:t>Concepts of Christian Brand</a:t>
            </a:r>
            <a:endParaRPr lang="en-US" sz="7700" b="1" u="sng" smtClean="0">
              <a:solidFill>
                <a:srgbClr val="99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solidFill>
            <a:schemeClr val="bg1">
              <a:alpha val="79000"/>
            </a:schemeClr>
          </a:solidFill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Create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Develop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Market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prstClr val="black"/>
                </a:solidFill>
              </a:rPr>
              <a:t>Protect the Christian brand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2867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500" b="1" u="sng" smtClean="0">
                <a:solidFill>
                  <a:srgbClr val="990000"/>
                </a:solidFill>
              </a:rPr>
              <a:t>4. Protect the Christian Brand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800" smtClean="0"/>
              <a:t>Realize seriousness of representing Christ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800" smtClean="0"/>
              <a:t>Many in business world realize this too late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800" smtClean="0"/>
              <a:t>Takes years to build a good brand but only a moment to destroy one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800" smtClean="0"/>
              <a:t>We should walk circumspectly/carefully                (Ephesians 5:15)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800" smtClean="0"/>
              <a:t>Have our conduct honorable among the world                  ( 1 Peter 2:11-12)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800" smtClean="0"/>
              <a:t>Possible to put Christ to shame (Hebrews 6:4-6)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29700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800" b="1" u="sng" smtClean="0">
                <a:solidFill>
                  <a:srgbClr val="990000"/>
                </a:solidFill>
              </a:rPr>
              <a:t>Concepts of Christian Brand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4800" b="1" smtClean="0">
                <a:solidFill>
                  <a:srgbClr val="000000"/>
                </a:solidFill>
              </a:rPr>
              <a:t>Create the Christian brand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4800" b="1" smtClean="0">
                <a:solidFill>
                  <a:srgbClr val="000000"/>
                </a:solidFill>
              </a:rPr>
              <a:t>Develop the Christian brand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4800" b="1" smtClean="0">
                <a:solidFill>
                  <a:srgbClr val="000000"/>
                </a:solidFill>
              </a:rPr>
              <a:t>Market the Christian brand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4800" b="1" smtClean="0">
                <a:solidFill>
                  <a:srgbClr val="000000"/>
                </a:solidFill>
              </a:rPr>
              <a:t>Protect the Christian brand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.jpg"/>
          <p:cNvPicPr>
            <a:picLocks noChangeAspect="1"/>
          </p:cNvPicPr>
          <p:nvPr/>
        </p:nvPicPr>
        <p:blipFill>
          <a:blip r:embed="rId2">
            <a:lum bright="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48138" y="5410200"/>
            <a:ext cx="49958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latin typeface="Calibri" pitchFamily="34" charset="0"/>
              </a:rPr>
              <a:t>Are you living it?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pp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rmstrong livestron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581400"/>
            <a:ext cx="3562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ik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810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tig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124200"/>
            <a:ext cx="3048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and.jpg"/>
          <p:cNvPicPr>
            <a:picLocks noChangeAspect="1"/>
          </p:cNvPicPr>
          <p:nvPr/>
        </p:nvPicPr>
        <p:blipFill>
          <a:blip r:embed="rId2">
            <a:lum bright="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6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16388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8000" b="1" u="sng" smtClean="0">
                <a:solidFill>
                  <a:srgbClr val="990000"/>
                </a:solidFill>
              </a:rPr>
              <a:t>BRANDING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b="1" smtClean="0"/>
              <a:t>Anything that constitutes a stimulus in the mind of the consumer that creates equity (value or recognition).  That equity can have positive or negative values.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b="1" smtClean="0"/>
              <a:t>Image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b="1" smtClean="0"/>
              <a:t>Perception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b="1" smtClean="0"/>
              <a:t>Character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800" b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17412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7100" b="1" u="sng" smtClean="0">
                <a:solidFill>
                  <a:srgbClr val="990000"/>
                </a:solidFill>
              </a:rPr>
              <a:t>Is Branding Important?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  <a:solidFill>
            <a:schemeClr val="bg1">
              <a:alpha val="79000"/>
            </a:schemeClr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Very important, how you are known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Biblical examples of person’s brand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Noah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/>
              <a:t>Just man and perfect in his generations (Genesis 6:9)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David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/>
              <a:t>A man after God’s own heart (1 Samuel 13:14)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Job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/>
              <a:t>Blameless, upright man, fears God, and shuns evil (Job 1:8)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Solomon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/>
              <a:t>People from all nations came to hear his wisdom (1 Kings 4:34)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/>
              <a:t>Loved many foreign wives (1 Kings 11:1-8)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Saul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 smtClean="0"/>
              <a:t>Disciples in Jerusalem were afraid because of his past actions (Acts 9:26)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1843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800" b="1" u="sng" smtClean="0">
                <a:solidFill>
                  <a:srgbClr val="990000"/>
                </a:solidFill>
              </a:rPr>
              <a:t>Concepts of Christian Brand</a:t>
            </a:r>
            <a:endParaRPr lang="en-US" sz="5200" b="1" u="sng" smtClean="0">
              <a:solidFill>
                <a:srgbClr val="99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4800" b="1" smtClean="0"/>
              <a:t>Create the Christian brand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4800" b="1" smtClean="0"/>
              <a:t>Develop the Christian brand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4800" b="1" smtClean="0"/>
              <a:t>Market the Christian brand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4800" b="1" smtClean="0"/>
              <a:t>Protect the Christian brand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19460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800" b="1" u="sng" smtClean="0">
                <a:solidFill>
                  <a:srgbClr val="990000"/>
                </a:solidFill>
              </a:rPr>
              <a:t>Concepts of Christian Brand</a:t>
            </a:r>
            <a:endParaRPr lang="en-US" sz="7700" b="1" u="sng" smtClean="0">
              <a:solidFill>
                <a:srgbClr val="99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solidFill>
            <a:schemeClr val="bg1">
              <a:alpha val="79000"/>
            </a:schemeClr>
          </a:solidFill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prstClr val="black"/>
                </a:solidFill>
              </a:rPr>
              <a:t>Create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Develop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Market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Protect the Christian brand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20484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600" b="1" u="sng" smtClean="0">
                <a:solidFill>
                  <a:srgbClr val="990000"/>
                </a:solidFill>
              </a:rPr>
              <a:t>1. Create the Christian Brand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600" smtClean="0"/>
              <a:t>Such thing as false advertising </a:t>
            </a:r>
          </a:p>
          <a:p>
            <a:pPr marL="914400" lvl="1" indent="-514350" eaLnBrk="1" hangingPunct="1">
              <a:lnSpc>
                <a:spcPts val="2100"/>
              </a:lnSpc>
              <a:buFont typeface="Calibri" pitchFamily="34" charset="0"/>
              <a:buAutoNum type="arabicParenR"/>
            </a:pPr>
            <a:r>
              <a:rPr lang="en-US" sz="2400" smtClean="0"/>
              <a:t>Not everyone professing godliness/Christ  is legitimate </a:t>
            </a:r>
          </a:p>
          <a:p>
            <a:pPr marL="914400" lvl="1" indent="-514350" eaLnBrk="1" hangingPunct="1">
              <a:lnSpc>
                <a:spcPts val="2100"/>
              </a:lnSpc>
              <a:buFont typeface="Calibri" pitchFamily="34" charset="0"/>
              <a:buAutoNum type="arabicParenR"/>
            </a:pPr>
            <a:r>
              <a:rPr lang="en-US" sz="2400" smtClean="0"/>
              <a:t>Pharisees &amp; Sadducees </a:t>
            </a:r>
          </a:p>
          <a:p>
            <a:pPr marL="1314450" lvl="2" indent="-514350" eaLnBrk="1" hangingPunct="1">
              <a:lnSpc>
                <a:spcPts val="2000"/>
              </a:lnSpc>
              <a:buFont typeface="Calibri" pitchFamily="34" charset="0"/>
              <a:buAutoNum type="alphaLcPeriod"/>
            </a:pPr>
            <a:r>
              <a:rPr lang="en-US" sz="2200" smtClean="0"/>
              <a:t>coming for baptism to please the people (Matt. 3:7)</a:t>
            </a:r>
          </a:p>
          <a:p>
            <a:pPr marL="1314450" lvl="2" indent="-514350" eaLnBrk="1" hangingPunct="1">
              <a:lnSpc>
                <a:spcPts val="2000"/>
              </a:lnSpc>
              <a:buFont typeface="Calibri" pitchFamily="34" charset="0"/>
              <a:buAutoNum type="alphaLcPeriod"/>
            </a:pPr>
            <a:r>
              <a:rPr lang="en-US" sz="2200" smtClean="0"/>
              <a:t>Appearing as whitewashed tombs (Matt. 23:27-28)</a:t>
            </a:r>
          </a:p>
          <a:p>
            <a:pPr marL="914400" lvl="1" indent="-514350" eaLnBrk="1" hangingPunct="1">
              <a:lnSpc>
                <a:spcPts val="2300"/>
              </a:lnSpc>
              <a:buFont typeface="Calibri" pitchFamily="34" charset="0"/>
              <a:buAutoNum type="arabicParenR"/>
            </a:pPr>
            <a:r>
              <a:rPr lang="en-US" sz="2400" smtClean="0"/>
              <a:t>False teachers, prophets, christs</a:t>
            </a:r>
          </a:p>
          <a:p>
            <a:pPr marL="1314450" lvl="2" indent="-514350" eaLnBrk="1" hangingPunct="1">
              <a:lnSpc>
                <a:spcPts val="2000"/>
              </a:lnSpc>
              <a:buFont typeface="Calibri" pitchFamily="34" charset="0"/>
              <a:buAutoNum type="alphaLcPeriod"/>
            </a:pPr>
            <a:r>
              <a:rPr lang="en-US" sz="2200" smtClean="0"/>
              <a:t>Rise up and deceive (Matt. 24:11)</a:t>
            </a:r>
          </a:p>
          <a:p>
            <a:pPr marL="1314450" lvl="2" indent="-514350" eaLnBrk="1" hangingPunct="1">
              <a:lnSpc>
                <a:spcPts val="2000"/>
              </a:lnSpc>
              <a:buFont typeface="Calibri" pitchFamily="34" charset="0"/>
              <a:buAutoNum type="alphaLcPeriod"/>
            </a:pPr>
            <a:r>
              <a:rPr lang="en-US" sz="2200" smtClean="0"/>
              <a:t>Show many signs and wonders (Mark 13:21-22)</a:t>
            </a:r>
          </a:p>
          <a:p>
            <a:pPr marL="1314450" lvl="2" indent="-514350" eaLnBrk="1" hangingPunct="1">
              <a:lnSpc>
                <a:spcPts val="2000"/>
              </a:lnSpc>
              <a:buFont typeface="Calibri" pitchFamily="34" charset="0"/>
              <a:buAutoNum type="alphaLcPeriod"/>
            </a:pPr>
            <a:r>
              <a:rPr lang="en-US" sz="2200" smtClean="0"/>
              <a:t>Peter warns of false prophets spreading heresies (II Peter 2:1)</a:t>
            </a:r>
          </a:p>
          <a:p>
            <a:pPr marL="1314450" lvl="2" indent="-514350" eaLnBrk="1" hangingPunct="1">
              <a:lnSpc>
                <a:spcPts val="2000"/>
              </a:lnSpc>
              <a:buFont typeface="Calibri" pitchFamily="34" charset="0"/>
              <a:buAutoNum type="alphaLcPeriod"/>
            </a:pPr>
            <a:r>
              <a:rPr lang="en-US" sz="2200" smtClean="0"/>
              <a:t>They will speak swelling/empty words (II Peter 2:18)</a:t>
            </a:r>
          </a:p>
          <a:p>
            <a:pPr marL="914400" lvl="1" indent="-514350" eaLnBrk="1" hangingPunct="1">
              <a:lnSpc>
                <a:spcPts val="2300"/>
              </a:lnSpc>
              <a:buFont typeface="Calibri" pitchFamily="34" charset="0"/>
              <a:buAutoNum type="arabicParenR"/>
            </a:pPr>
            <a:r>
              <a:rPr lang="en-US" sz="2400" smtClean="0"/>
              <a:t>Church in Sardis had name that was alive but were dead (Revelation 3:1)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600" smtClean="0"/>
              <a:t>Become a legitimate brand</a:t>
            </a:r>
          </a:p>
          <a:p>
            <a:pPr marL="914400" lvl="1" indent="-514350" eaLnBrk="1" hangingPunct="1">
              <a:lnSpc>
                <a:spcPts val="2000"/>
              </a:lnSpc>
              <a:buFont typeface="Calibri" pitchFamily="34" charset="0"/>
              <a:buAutoNum type="arabicParenR"/>
            </a:pPr>
            <a:r>
              <a:rPr lang="en-US" sz="2400" smtClean="0"/>
              <a:t>Obey God’s plan of Salvation like Ethiopian Treasurer          (Acts 8:26-39)</a:t>
            </a:r>
          </a:p>
          <a:p>
            <a:pPr marL="914400" lvl="1" indent="-514350" eaLnBrk="1" hangingPunct="1">
              <a:lnSpc>
                <a:spcPts val="2000"/>
              </a:lnSpc>
              <a:buFont typeface="Calibri" pitchFamily="34" charset="0"/>
              <a:buAutoNum type="arabicParenR"/>
            </a:pPr>
            <a:r>
              <a:rPr lang="en-US" sz="2400" smtClean="0"/>
              <a:t>Become a Christian &amp; put on title of being “Christ like”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bra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838200"/>
            <a:ext cx="68340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1350000"/>
              </a:camera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solidFill>
                  <a:srgbClr val="990000"/>
                </a:solidFill>
                <a:latin typeface="+mn-lt"/>
              </a:rPr>
              <a:t>The  Christian </a:t>
            </a:r>
          </a:p>
        </p:txBody>
      </p:sp>
      <p:sp>
        <p:nvSpPr>
          <p:cNvPr id="22532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  <a:solidFill>
            <a:schemeClr val="bg1">
              <a:alpha val="78822"/>
            </a:schemeClr>
          </a:solidFill>
        </p:spPr>
        <p:txBody>
          <a:bodyPr/>
          <a:lstStyle/>
          <a:p>
            <a:pPr eaLnBrk="1" hangingPunct="1"/>
            <a:r>
              <a:rPr lang="en-US" sz="5800" b="1" u="sng" smtClean="0">
                <a:solidFill>
                  <a:srgbClr val="990000"/>
                </a:solidFill>
              </a:rPr>
              <a:t>Concepts of Christian Brand</a:t>
            </a:r>
            <a:endParaRPr lang="en-US" sz="7700" b="1" u="sng" smtClean="0">
              <a:solidFill>
                <a:srgbClr val="99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  <a:solidFill>
            <a:schemeClr val="bg1">
              <a:alpha val="79000"/>
            </a:schemeClr>
          </a:solidFill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Create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prstClr val="black"/>
                </a:solidFill>
              </a:rPr>
              <a:t>Develop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Market the Christian brand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>
                <a:solidFill>
                  <a:schemeClr val="bg1">
                    <a:lumMod val="85000"/>
                  </a:schemeClr>
                </a:solidFill>
              </a:rPr>
              <a:t>Protect the Christian brand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667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Slide 1</vt:lpstr>
      <vt:lpstr>Slide 2</vt:lpstr>
      <vt:lpstr>Slide 3</vt:lpstr>
      <vt:lpstr>BRANDING</vt:lpstr>
      <vt:lpstr>Is Branding Important?</vt:lpstr>
      <vt:lpstr>Concepts of Christian Brand</vt:lpstr>
      <vt:lpstr>Concepts of Christian Brand</vt:lpstr>
      <vt:lpstr>1. Create the Christian Brand</vt:lpstr>
      <vt:lpstr>Concepts of Christian Brand</vt:lpstr>
      <vt:lpstr>2. Develop the Christian Brand</vt:lpstr>
      <vt:lpstr>2. Develop the Christian Brand</vt:lpstr>
      <vt:lpstr>Concepts of Christian Brand</vt:lpstr>
      <vt:lpstr>3. Market the Christian Brand</vt:lpstr>
      <vt:lpstr>Concepts of Christian Brand</vt:lpstr>
      <vt:lpstr>4. Protect the Christian Brand</vt:lpstr>
      <vt:lpstr>Concepts of Christian Brand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Angel</dc:creator>
  <cp:lastModifiedBy>Steve Lee</cp:lastModifiedBy>
  <cp:revision>65</cp:revision>
  <dcterms:created xsi:type="dcterms:W3CDTF">2012-12-08T23:05:53Z</dcterms:created>
  <dcterms:modified xsi:type="dcterms:W3CDTF">2013-03-24T16:31:46Z</dcterms:modified>
</cp:coreProperties>
</file>