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4948BF-9F0F-46BA-86A5-E45F38B214A3}" type="doc">
      <dgm:prSet loTypeId="urn:microsoft.com/office/officeart/2005/8/layout/venn1" loCatId="relationship" qsTypeId="urn:microsoft.com/office/officeart/2005/8/quickstyle/3d4" qsCatId="3D" csTypeId="urn:microsoft.com/office/officeart/2005/8/colors/colorful2" csCatId="colorful" phldr="1"/>
      <dgm:spPr/>
    </dgm:pt>
    <dgm:pt modelId="{E09F2D2A-EB27-4800-ADB9-9C5A479C0528}">
      <dgm:prSet phldrT="[Text]"/>
      <dgm:spPr/>
      <dgm:t>
        <a:bodyPr/>
        <a:lstStyle/>
        <a:p>
          <a:r>
            <a:rPr lang="en-US" dirty="0" smtClean="0"/>
            <a:t>TRUTH</a:t>
          </a:r>
          <a:endParaRPr lang="en-US" dirty="0"/>
        </a:p>
      </dgm:t>
    </dgm:pt>
    <dgm:pt modelId="{82D54740-FEEE-44BA-BCC9-59D7FB87BE84}" type="parTrans" cxnId="{B373E3DC-AD1F-4A0F-AF6B-6D059D041A01}">
      <dgm:prSet/>
      <dgm:spPr/>
      <dgm:t>
        <a:bodyPr/>
        <a:lstStyle/>
        <a:p>
          <a:endParaRPr lang="en-US"/>
        </a:p>
      </dgm:t>
    </dgm:pt>
    <dgm:pt modelId="{41CA9640-55EC-4983-B083-5B54D7D12AFB}" type="sibTrans" cxnId="{B373E3DC-AD1F-4A0F-AF6B-6D059D041A01}">
      <dgm:prSet/>
      <dgm:spPr/>
      <dgm:t>
        <a:bodyPr/>
        <a:lstStyle/>
        <a:p>
          <a:endParaRPr lang="en-US"/>
        </a:p>
      </dgm:t>
    </dgm:pt>
    <dgm:pt modelId="{6E67744A-D3B3-4FC2-A88E-D6BBD3B26AC2}">
      <dgm:prSet phldrT="[Text]"/>
      <dgm:spPr/>
      <dgm:t>
        <a:bodyPr/>
        <a:lstStyle/>
        <a:p>
          <a:r>
            <a:rPr lang="en-US" dirty="0" smtClean="0"/>
            <a:t>NOT TRUTH</a:t>
          </a:r>
          <a:endParaRPr lang="en-US" dirty="0"/>
        </a:p>
      </dgm:t>
    </dgm:pt>
    <dgm:pt modelId="{F2669A68-EE67-4898-A555-D08C1CDC4D1B}" type="parTrans" cxnId="{28E00BC7-BE00-421F-9E80-384D8A61837B}">
      <dgm:prSet/>
      <dgm:spPr/>
      <dgm:t>
        <a:bodyPr/>
        <a:lstStyle/>
        <a:p>
          <a:endParaRPr lang="en-US"/>
        </a:p>
      </dgm:t>
    </dgm:pt>
    <dgm:pt modelId="{A955046F-ED93-4F08-A7A6-6E6E0765EFC4}" type="sibTrans" cxnId="{28E00BC7-BE00-421F-9E80-384D8A61837B}">
      <dgm:prSet/>
      <dgm:spPr/>
      <dgm:t>
        <a:bodyPr/>
        <a:lstStyle/>
        <a:p>
          <a:endParaRPr lang="en-US"/>
        </a:p>
      </dgm:t>
    </dgm:pt>
    <dgm:pt modelId="{6DB5A49C-9AC4-489B-B4C9-640913F74D2F}" type="pres">
      <dgm:prSet presAssocID="{404948BF-9F0F-46BA-86A5-E45F38B214A3}" presName="compositeShape" presStyleCnt="0">
        <dgm:presLayoutVars>
          <dgm:chMax val="7"/>
          <dgm:dir/>
          <dgm:resizeHandles val="exact"/>
        </dgm:presLayoutVars>
      </dgm:prSet>
      <dgm:spPr/>
    </dgm:pt>
    <dgm:pt modelId="{71B46BA7-D248-4FA4-A701-93847C00EF9D}" type="pres">
      <dgm:prSet presAssocID="{E09F2D2A-EB27-4800-ADB9-9C5A479C0528}" presName="circ1" presStyleLbl="vennNode1" presStyleIdx="0" presStyleCnt="2"/>
      <dgm:spPr/>
      <dgm:t>
        <a:bodyPr/>
        <a:lstStyle/>
        <a:p>
          <a:endParaRPr lang="en-US"/>
        </a:p>
      </dgm:t>
    </dgm:pt>
    <dgm:pt modelId="{A337807F-15E3-4095-ACA8-ADE41613D6B0}" type="pres">
      <dgm:prSet presAssocID="{E09F2D2A-EB27-4800-ADB9-9C5A479C0528}" presName="circ1Tx" presStyleLbl="revTx" presStyleIdx="0" presStyleCnt="0">
        <dgm:presLayoutVars>
          <dgm:chMax val="0"/>
          <dgm:chPref val="0"/>
          <dgm:bulletEnabled val="1"/>
        </dgm:presLayoutVars>
      </dgm:prSet>
      <dgm:spPr/>
      <dgm:t>
        <a:bodyPr/>
        <a:lstStyle/>
        <a:p>
          <a:endParaRPr lang="en-US"/>
        </a:p>
      </dgm:t>
    </dgm:pt>
    <dgm:pt modelId="{E1A15D87-48EB-4DA0-9DF0-F23B9C22E857}" type="pres">
      <dgm:prSet presAssocID="{6E67744A-D3B3-4FC2-A88E-D6BBD3B26AC2}" presName="circ2" presStyleLbl="vennNode1" presStyleIdx="1" presStyleCnt="2"/>
      <dgm:spPr/>
      <dgm:t>
        <a:bodyPr/>
        <a:lstStyle/>
        <a:p>
          <a:endParaRPr lang="en-US"/>
        </a:p>
      </dgm:t>
    </dgm:pt>
    <dgm:pt modelId="{3B328D33-6BC6-4782-8928-B960CC34A8CE}" type="pres">
      <dgm:prSet presAssocID="{6E67744A-D3B3-4FC2-A88E-D6BBD3B26AC2}" presName="circ2Tx" presStyleLbl="revTx" presStyleIdx="0" presStyleCnt="0">
        <dgm:presLayoutVars>
          <dgm:chMax val="0"/>
          <dgm:chPref val="0"/>
          <dgm:bulletEnabled val="1"/>
        </dgm:presLayoutVars>
      </dgm:prSet>
      <dgm:spPr/>
      <dgm:t>
        <a:bodyPr/>
        <a:lstStyle/>
        <a:p>
          <a:endParaRPr lang="en-US"/>
        </a:p>
      </dgm:t>
    </dgm:pt>
  </dgm:ptLst>
  <dgm:cxnLst>
    <dgm:cxn modelId="{4147F86D-D11A-4681-85BD-8244FAE17DB9}" type="presOf" srcId="{E09F2D2A-EB27-4800-ADB9-9C5A479C0528}" destId="{71B46BA7-D248-4FA4-A701-93847C00EF9D}" srcOrd="0" destOrd="0" presId="urn:microsoft.com/office/officeart/2005/8/layout/venn1"/>
    <dgm:cxn modelId="{B373E3DC-AD1F-4A0F-AF6B-6D059D041A01}" srcId="{404948BF-9F0F-46BA-86A5-E45F38B214A3}" destId="{E09F2D2A-EB27-4800-ADB9-9C5A479C0528}" srcOrd="0" destOrd="0" parTransId="{82D54740-FEEE-44BA-BCC9-59D7FB87BE84}" sibTransId="{41CA9640-55EC-4983-B083-5B54D7D12AFB}"/>
    <dgm:cxn modelId="{F413C3BB-2848-4E37-9E72-761138E455F0}" type="presOf" srcId="{404948BF-9F0F-46BA-86A5-E45F38B214A3}" destId="{6DB5A49C-9AC4-489B-B4C9-640913F74D2F}" srcOrd="0" destOrd="0" presId="urn:microsoft.com/office/officeart/2005/8/layout/venn1"/>
    <dgm:cxn modelId="{0279CD47-3576-4B13-8B00-676510C2CF59}" type="presOf" srcId="{6E67744A-D3B3-4FC2-A88E-D6BBD3B26AC2}" destId="{3B328D33-6BC6-4782-8928-B960CC34A8CE}" srcOrd="1" destOrd="0" presId="urn:microsoft.com/office/officeart/2005/8/layout/venn1"/>
    <dgm:cxn modelId="{28E00BC7-BE00-421F-9E80-384D8A61837B}" srcId="{404948BF-9F0F-46BA-86A5-E45F38B214A3}" destId="{6E67744A-D3B3-4FC2-A88E-D6BBD3B26AC2}" srcOrd="1" destOrd="0" parTransId="{F2669A68-EE67-4898-A555-D08C1CDC4D1B}" sibTransId="{A955046F-ED93-4F08-A7A6-6E6E0765EFC4}"/>
    <dgm:cxn modelId="{F4C5F33C-9BE9-43B4-8836-D32C01CB03F7}" type="presOf" srcId="{E09F2D2A-EB27-4800-ADB9-9C5A479C0528}" destId="{A337807F-15E3-4095-ACA8-ADE41613D6B0}" srcOrd="1" destOrd="0" presId="urn:microsoft.com/office/officeart/2005/8/layout/venn1"/>
    <dgm:cxn modelId="{DAF4AA4D-6D19-47AF-9FDA-6AF2882C8BEF}" type="presOf" srcId="{6E67744A-D3B3-4FC2-A88E-D6BBD3B26AC2}" destId="{E1A15D87-48EB-4DA0-9DF0-F23B9C22E857}" srcOrd="0" destOrd="0" presId="urn:microsoft.com/office/officeart/2005/8/layout/venn1"/>
    <dgm:cxn modelId="{C9E110B3-EFA5-42AC-A897-9A6ACA275868}" type="presParOf" srcId="{6DB5A49C-9AC4-489B-B4C9-640913F74D2F}" destId="{71B46BA7-D248-4FA4-A701-93847C00EF9D}" srcOrd="0" destOrd="0" presId="urn:microsoft.com/office/officeart/2005/8/layout/venn1"/>
    <dgm:cxn modelId="{15A817FD-6589-4C79-BCBD-144A708450AB}" type="presParOf" srcId="{6DB5A49C-9AC4-489B-B4C9-640913F74D2F}" destId="{A337807F-15E3-4095-ACA8-ADE41613D6B0}" srcOrd="1" destOrd="0" presId="urn:microsoft.com/office/officeart/2005/8/layout/venn1"/>
    <dgm:cxn modelId="{316B6500-C493-4650-8510-9293C01F3DAA}" type="presParOf" srcId="{6DB5A49C-9AC4-489B-B4C9-640913F74D2F}" destId="{E1A15D87-48EB-4DA0-9DF0-F23B9C22E857}" srcOrd="2" destOrd="0" presId="urn:microsoft.com/office/officeart/2005/8/layout/venn1"/>
    <dgm:cxn modelId="{33B3CC89-BD04-47B7-BF21-D381959D7C97}" type="presParOf" srcId="{6DB5A49C-9AC4-489B-B4C9-640913F74D2F}" destId="{3B328D33-6BC6-4782-8928-B960CC34A8CE}" srcOrd="3"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B46BA7-D248-4FA4-A701-93847C00EF9D}">
      <dsp:nvSpPr>
        <dsp:cNvPr id="0" name=""/>
        <dsp:cNvSpPr/>
      </dsp:nvSpPr>
      <dsp:spPr>
        <a:xfrm>
          <a:off x="137159" y="340360"/>
          <a:ext cx="3383280" cy="3383279"/>
        </a:xfrm>
        <a:prstGeom prst="ellipse">
          <a:avLst/>
        </a:prstGeom>
        <a:solidFill>
          <a:schemeClr val="accent2">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000250">
            <a:lnSpc>
              <a:spcPct val="90000"/>
            </a:lnSpc>
            <a:spcBef>
              <a:spcPct val="0"/>
            </a:spcBef>
            <a:spcAft>
              <a:spcPct val="35000"/>
            </a:spcAft>
          </a:pPr>
          <a:r>
            <a:rPr lang="en-US" sz="4500" kern="1200" dirty="0" smtClean="0"/>
            <a:t>TRUTH</a:t>
          </a:r>
          <a:endParaRPr lang="en-US" sz="4500" kern="1200" dirty="0"/>
        </a:p>
      </dsp:txBody>
      <dsp:txXfrm>
        <a:off x="609599" y="739321"/>
        <a:ext cx="1950720" cy="2585357"/>
      </dsp:txXfrm>
    </dsp:sp>
    <dsp:sp modelId="{E1A15D87-48EB-4DA0-9DF0-F23B9C22E857}">
      <dsp:nvSpPr>
        <dsp:cNvPr id="0" name=""/>
        <dsp:cNvSpPr/>
      </dsp:nvSpPr>
      <dsp:spPr>
        <a:xfrm>
          <a:off x="2575559" y="340360"/>
          <a:ext cx="3383280" cy="3383279"/>
        </a:xfrm>
        <a:prstGeom prst="ellipse">
          <a:avLst/>
        </a:prstGeom>
        <a:solidFill>
          <a:schemeClr val="accent2">
            <a:alpha val="50000"/>
            <a:hueOff val="11871614"/>
            <a:satOff val="-77721"/>
            <a:lumOff val="1705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000250">
            <a:lnSpc>
              <a:spcPct val="90000"/>
            </a:lnSpc>
            <a:spcBef>
              <a:spcPct val="0"/>
            </a:spcBef>
            <a:spcAft>
              <a:spcPct val="35000"/>
            </a:spcAft>
          </a:pPr>
          <a:r>
            <a:rPr lang="en-US" sz="4500" kern="1200" dirty="0" smtClean="0"/>
            <a:t>NOT TRUTH</a:t>
          </a:r>
          <a:endParaRPr lang="en-US" sz="4500" kern="1200" dirty="0"/>
        </a:p>
      </dsp:txBody>
      <dsp:txXfrm>
        <a:off x="3535680" y="739321"/>
        <a:ext cx="1950720" cy="258535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2193505-CE49-42F7-B1FF-B530B66BF501}" type="datetimeFigureOut">
              <a:rPr lang="en-US" smtClean="0"/>
              <a:pPr/>
              <a:t>8/30/2015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5C11144-D6A3-4B0F-ABB8-740D262ADB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193505-CE49-42F7-B1FF-B530B66BF501}" type="datetimeFigureOut">
              <a:rPr lang="en-US" smtClean="0"/>
              <a:pPr/>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11144-D6A3-4B0F-ABB8-740D262AD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193505-CE49-42F7-B1FF-B530B66BF501}" type="datetimeFigureOut">
              <a:rPr lang="en-US" smtClean="0"/>
              <a:pPr/>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11144-D6A3-4B0F-ABB8-740D262AD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193505-CE49-42F7-B1FF-B530B66BF501}" type="datetimeFigureOut">
              <a:rPr lang="en-US" smtClean="0"/>
              <a:pPr/>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11144-D6A3-4B0F-ABB8-740D262AD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193505-CE49-42F7-B1FF-B530B66BF501}" type="datetimeFigureOut">
              <a:rPr lang="en-US" smtClean="0"/>
              <a:pPr/>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11144-D6A3-4B0F-ABB8-740D262ADB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193505-CE49-42F7-B1FF-B530B66BF501}" type="datetimeFigureOut">
              <a:rPr lang="en-US" smtClean="0"/>
              <a:pPr/>
              <a:t>8/30/2015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11144-D6A3-4B0F-ABB8-740D262AD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193505-CE49-42F7-B1FF-B530B66BF501}" type="datetimeFigureOut">
              <a:rPr lang="en-US" smtClean="0"/>
              <a:pPr/>
              <a:t>8/30/2015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C11144-D6A3-4B0F-ABB8-740D262AD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2193505-CE49-42F7-B1FF-B530B66BF501}" type="datetimeFigureOut">
              <a:rPr lang="en-US" smtClean="0"/>
              <a:pPr/>
              <a:t>8/30/2015</a:t>
            </a:fld>
            <a:endParaRPr lang="en-US"/>
          </a:p>
        </p:txBody>
      </p:sp>
      <p:sp>
        <p:nvSpPr>
          <p:cNvPr id="8" name="Slide Number Placeholder 7"/>
          <p:cNvSpPr>
            <a:spLocks noGrp="1"/>
          </p:cNvSpPr>
          <p:nvPr>
            <p:ph type="sldNum" sz="quarter" idx="11"/>
          </p:nvPr>
        </p:nvSpPr>
        <p:spPr/>
        <p:txBody>
          <a:bodyPr/>
          <a:lstStyle/>
          <a:p>
            <a:fld id="{35C11144-D6A3-4B0F-ABB8-740D262ADB1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93505-CE49-42F7-B1FF-B530B66BF501}" type="datetimeFigureOut">
              <a:rPr lang="en-US" smtClean="0"/>
              <a:pPr/>
              <a:t>8/30/2015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C11144-D6A3-4B0F-ABB8-740D262AD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193505-CE49-42F7-B1FF-B530B66BF501}" type="datetimeFigureOut">
              <a:rPr lang="en-US" smtClean="0"/>
              <a:pPr/>
              <a:t>8/30/2015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5C11144-D6A3-4B0F-ABB8-740D262AD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2193505-CE49-42F7-B1FF-B530B66BF501}" type="datetimeFigureOut">
              <a:rPr lang="en-US" smtClean="0"/>
              <a:pPr/>
              <a:t>8/30/2015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11144-D6A3-4B0F-ABB8-740D262AD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2193505-CE49-42F7-B1FF-B530B66BF501}" type="datetimeFigureOut">
              <a:rPr lang="en-US" smtClean="0"/>
              <a:pPr/>
              <a:t>8/30/2015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5C11144-D6A3-4B0F-ABB8-740D262ADB1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6480048" cy="2301240"/>
          </a:xfrm>
        </p:spPr>
        <p:txBody>
          <a:bodyPr/>
          <a:lstStyle/>
          <a:p>
            <a:r>
              <a:rPr lang="en-US" dirty="0" smtClean="0"/>
              <a:t>FALSE TEACHERS AND MAGIC CARPETS</a:t>
            </a:r>
            <a:endParaRPr lang="en-US" dirty="0"/>
          </a:p>
        </p:txBody>
      </p:sp>
      <p:pic>
        <p:nvPicPr>
          <p:cNvPr id="4" name="Picture 3" descr="wolf-in-sheeps-clothing1.jpg"/>
          <p:cNvPicPr>
            <a:picLocks noChangeAspect="1"/>
          </p:cNvPicPr>
          <p:nvPr/>
        </p:nvPicPr>
        <p:blipFill>
          <a:blip r:embed="rId2" cstate="print"/>
          <a:stretch>
            <a:fillRect/>
          </a:stretch>
        </p:blipFill>
        <p:spPr>
          <a:xfrm>
            <a:off x="381000" y="1752600"/>
            <a:ext cx="4114800" cy="4552762"/>
          </a:xfrm>
          <a:prstGeom prst="rect">
            <a:avLst/>
          </a:prstGeom>
        </p:spPr>
      </p:pic>
      <p:pic>
        <p:nvPicPr>
          <p:cNvPr id="5" name="Picture 4" descr="blogpurplejesus.jpg"/>
          <p:cNvPicPr>
            <a:picLocks noChangeAspect="1"/>
          </p:cNvPicPr>
          <p:nvPr/>
        </p:nvPicPr>
        <p:blipFill>
          <a:blip r:embed="rId3" cstate="print"/>
          <a:stretch>
            <a:fillRect/>
          </a:stretch>
        </p:blipFill>
        <p:spPr>
          <a:xfrm>
            <a:off x="5562600" y="1752600"/>
            <a:ext cx="3200400" cy="4572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Conclusion</a:t>
            </a:r>
            <a:endParaRPr lang="en-US" dirty="0">
              <a:solidFill>
                <a:schemeClr val="accent1"/>
              </a:solidFill>
            </a:endParaRPr>
          </a:p>
        </p:txBody>
      </p:sp>
      <p:sp>
        <p:nvSpPr>
          <p:cNvPr id="3" name="Content Placeholder 2"/>
          <p:cNvSpPr>
            <a:spLocks noGrp="1"/>
          </p:cNvSpPr>
          <p:nvPr>
            <p:ph idx="1"/>
          </p:nvPr>
        </p:nvSpPr>
        <p:spPr>
          <a:xfrm>
            <a:off x="457200" y="1600201"/>
            <a:ext cx="5257800" cy="4953000"/>
          </a:xfrm>
        </p:spPr>
        <p:txBody>
          <a:bodyPr>
            <a:normAutofit/>
          </a:bodyPr>
          <a:lstStyle/>
          <a:p>
            <a:r>
              <a:rPr lang="en-US" dirty="0" smtClean="0"/>
              <a:t>We must read God’s word to discern His will, not </a:t>
            </a:r>
            <a:r>
              <a:rPr lang="en-US" dirty="0" smtClean="0"/>
              <a:t>look </a:t>
            </a:r>
            <a:r>
              <a:rPr lang="en-US" dirty="0" smtClean="0"/>
              <a:t>for what we want it to say.</a:t>
            </a:r>
          </a:p>
          <a:p>
            <a:r>
              <a:rPr lang="en-US" dirty="0" smtClean="0"/>
              <a:t>We have a duty to share His word with others who do not know the truth. </a:t>
            </a:r>
            <a:endParaRPr lang="en-US" dirty="0" smtClean="0"/>
          </a:p>
          <a:p>
            <a:endParaRPr lang="en-US" dirty="0" smtClean="0"/>
          </a:p>
          <a:p>
            <a:r>
              <a:rPr lang="en-US" sz="4000" dirty="0" smtClean="0"/>
              <a:t>Are you abiding in His truth?</a:t>
            </a:r>
            <a:endParaRPr lang="en-US" sz="4000" dirty="0" smtClean="0"/>
          </a:p>
        </p:txBody>
      </p:sp>
      <p:pic>
        <p:nvPicPr>
          <p:cNvPr id="4" name="Picture 3" descr="sheep_and_wolf.jpg"/>
          <p:cNvPicPr>
            <a:picLocks noChangeAspect="1"/>
          </p:cNvPicPr>
          <p:nvPr/>
        </p:nvPicPr>
        <p:blipFill>
          <a:blip r:embed="rId2" cstate="print"/>
          <a:srcRect b="10934"/>
          <a:stretch>
            <a:fillRect/>
          </a:stretch>
        </p:blipFill>
        <p:spPr>
          <a:xfrm>
            <a:off x="5791200" y="1219200"/>
            <a:ext cx="3175175" cy="4038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696200" cy="1143000"/>
          </a:xfrm>
        </p:spPr>
        <p:txBody>
          <a:bodyPr/>
          <a:lstStyle/>
          <a:p>
            <a:r>
              <a:rPr lang="en-US" dirty="0" smtClean="0">
                <a:solidFill>
                  <a:schemeClr val="accent1"/>
                </a:solidFill>
              </a:rPr>
              <a:t>“St. Matthew’s Churches”</a:t>
            </a:r>
            <a:endParaRPr lang="en-US" dirty="0">
              <a:solidFill>
                <a:schemeClr val="accent1"/>
              </a:solidFill>
            </a:endParaRPr>
          </a:p>
        </p:txBody>
      </p:sp>
      <p:sp>
        <p:nvSpPr>
          <p:cNvPr id="3" name="Content Placeholder 2"/>
          <p:cNvSpPr>
            <a:spLocks noGrp="1"/>
          </p:cNvSpPr>
          <p:nvPr>
            <p:ph idx="1"/>
          </p:nvPr>
        </p:nvSpPr>
        <p:spPr>
          <a:xfrm>
            <a:off x="152400" y="1295400"/>
            <a:ext cx="5791200" cy="5029200"/>
          </a:xfrm>
        </p:spPr>
        <p:txBody>
          <a:bodyPr>
            <a:normAutofit lnSpcReduction="10000"/>
          </a:bodyPr>
          <a:lstStyle/>
          <a:p>
            <a:pPr algn="just">
              <a:buNone/>
            </a:pPr>
            <a:r>
              <a:rPr lang="en-US" dirty="0" smtClean="0"/>
              <a:t>"</a:t>
            </a:r>
            <a:r>
              <a:rPr lang="en-US" i="1" dirty="0" smtClean="0"/>
              <a:t>Look into Jesus' Eyes you will see they are closed. But as you continue to look you will see His eyes opening and looking back into your eyes. Then go and be alone and kneel on this Rug of Faith or touch it to both knees. Then please check your needs on our letter to you. Please return this Prayer Rug. Do not keep it.</a:t>
            </a:r>
            <a:r>
              <a:rPr lang="en-US" dirty="0" smtClean="0"/>
              <a:t>"</a:t>
            </a:r>
            <a:endParaRPr lang="en-US" dirty="0"/>
          </a:p>
        </p:txBody>
      </p:sp>
      <p:pic>
        <p:nvPicPr>
          <p:cNvPr id="4" name="Picture 3" descr="blogpurplejesus.jpg"/>
          <p:cNvPicPr>
            <a:picLocks noChangeAspect="1"/>
          </p:cNvPicPr>
          <p:nvPr/>
        </p:nvPicPr>
        <p:blipFill>
          <a:blip r:embed="rId2" cstate="print"/>
          <a:stretch>
            <a:fillRect/>
          </a:stretch>
        </p:blipFill>
        <p:spPr>
          <a:xfrm>
            <a:off x="5943600" y="1371600"/>
            <a:ext cx="3200400" cy="4572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What is False Teaching?</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First, we must define </a:t>
            </a:r>
            <a:r>
              <a:rPr lang="en-US" i="1" dirty="0" smtClean="0"/>
              <a:t>TRUTH</a:t>
            </a:r>
            <a:r>
              <a:rPr lang="en-US" dirty="0" smtClean="0"/>
              <a:t>.</a:t>
            </a:r>
          </a:p>
          <a:p>
            <a:pPr lvl="1"/>
            <a:r>
              <a:rPr lang="en-US" dirty="0" smtClean="0"/>
              <a:t>Jn. 14:6; 1 Jn. 5:6; Jn. 8:31-32</a:t>
            </a:r>
          </a:p>
          <a:p>
            <a:r>
              <a:rPr lang="en-US" dirty="0" smtClean="0"/>
              <a:t>Anything outside of truth is </a:t>
            </a:r>
            <a:r>
              <a:rPr lang="en-US" i="1" dirty="0" smtClean="0"/>
              <a:t>FALSE</a:t>
            </a:r>
            <a:r>
              <a:rPr lang="en-US" dirty="0" smtClean="0"/>
              <a:t>!</a:t>
            </a:r>
            <a:endParaRPr lang="en-US" i="1" dirty="0"/>
          </a:p>
        </p:txBody>
      </p:sp>
      <p:graphicFrame>
        <p:nvGraphicFramePr>
          <p:cNvPr id="10" name="Diagram 9"/>
          <p:cNvGraphicFramePr/>
          <p:nvPr/>
        </p:nvGraphicFramePr>
        <p:xfrm>
          <a:off x="1143000" y="2971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10"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Biblical Examples </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The Serpent – Gen. 3:4-5</a:t>
            </a:r>
          </a:p>
          <a:p>
            <a:r>
              <a:rPr lang="en-US" dirty="0" err="1" smtClean="0"/>
              <a:t>Nicolaitans</a:t>
            </a:r>
            <a:r>
              <a:rPr lang="en-US" dirty="0" smtClean="0"/>
              <a:t> – Rev. 2:6, 15-16</a:t>
            </a:r>
          </a:p>
          <a:p>
            <a:r>
              <a:rPr lang="en-US" dirty="0" err="1" smtClean="0"/>
              <a:t>Diotrephes</a:t>
            </a:r>
            <a:r>
              <a:rPr lang="en-US" dirty="0" smtClean="0"/>
              <a:t> – 3 Jn. 9-10</a:t>
            </a:r>
          </a:p>
          <a:p>
            <a:r>
              <a:rPr lang="en-US" dirty="0" smtClean="0"/>
              <a:t>“Many deceivers” – 2 Jn. 7-11</a:t>
            </a:r>
            <a:endParaRPr lang="en-US" dirty="0"/>
          </a:p>
        </p:txBody>
      </p:sp>
      <p:pic>
        <p:nvPicPr>
          <p:cNvPr id="4" name="Picture 3" descr="wolf-in-sheeps-clothing.jpg"/>
          <p:cNvPicPr>
            <a:picLocks noChangeAspect="1"/>
          </p:cNvPicPr>
          <p:nvPr/>
        </p:nvPicPr>
        <p:blipFill>
          <a:blip r:embed="rId2" cstate="print"/>
          <a:stretch>
            <a:fillRect/>
          </a:stretch>
        </p:blipFill>
        <p:spPr>
          <a:xfrm>
            <a:off x="4038600" y="3733800"/>
            <a:ext cx="4749800" cy="299237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Actions toward False Teachers</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Recognize them – Mt. 7:15-20</a:t>
            </a:r>
          </a:p>
          <a:p>
            <a:r>
              <a:rPr lang="en-US" dirty="0" smtClean="0"/>
              <a:t>Identify them – 2 Pet. 2:18-19</a:t>
            </a:r>
          </a:p>
          <a:p>
            <a:r>
              <a:rPr lang="en-US" dirty="0" smtClean="0"/>
              <a:t>Test them – Gal. 1:6-9; 1 Jn. </a:t>
            </a:r>
            <a:r>
              <a:rPr lang="en-US" dirty="0" smtClean="0"/>
              <a:t>4:1-6</a:t>
            </a:r>
            <a:endParaRPr lang="en-US" dirty="0" smtClean="0"/>
          </a:p>
        </p:txBody>
      </p:sp>
      <p:pic>
        <p:nvPicPr>
          <p:cNvPr id="4" name="Picture 3" descr="Discerning FALSE Teachers.jpg"/>
          <p:cNvPicPr>
            <a:picLocks noChangeAspect="1"/>
          </p:cNvPicPr>
          <p:nvPr/>
        </p:nvPicPr>
        <p:blipFill>
          <a:blip r:embed="rId2" cstate="print"/>
          <a:stretch>
            <a:fillRect/>
          </a:stretch>
        </p:blipFill>
        <p:spPr>
          <a:xfrm>
            <a:off x="4876800" y="3733800"/>
            <a:ext cx="3790950" cy="29908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Approaches to Use</a:t>
            </a:r>
            <a:endParaRPr lang="en-US" dirty="0">
              <a:solidFill>
                <a:schemeClr val="accent1"/>
              </a:solidFill>
            </a:endParaRPr>
          </a:p>
        </p:txBody>
      </p:sp>
      <p:sp>
        <p:nvSpPr>
          <p:cNvPr id="3" name="Content Placeholder 2"/>
          <p:cNvSpPr>
            <a:spLocks noGrp="1"/>
          </p:cNvSpPr>
          <p:nvPr>
            <p:ph idx="1"/>
          </p:nvPr>
        </p:nvSpPr>
        <p:spPr>
          <a:xfrm>
            <a:off x="457200" y="1600200"/>
            <a:ext cx="8153400" cy="4953000"/>
          </a:xfrm>
        </p:spPr>
        <p:txBody>
          <a:bodyPr>
            <a:normAutofit fontScale="92500" lnSpcReduction="10000"/>
          </a:bodyPr>
          <a:lstStyle/>
          <a:p>
            <a:r>
              <a:rPr lang="en-US" dirty="0" smtClean="0"/>
              <a:t>Harsh</a:t>
            </a:r>
          </a:p>
          <a:p>
            <a:pPr lvl="1"/>
            <a:r>
              <a:rPr lang="en-US" dirty="0" smtClean="0"/>
              <a:t>Jesus – Mt. 23:13</a:t>
            </a:r>
          </a:p>
          <a:p>
            <a:pPr lvl="1"/>
            <a:r>
              <a:rPr lang="en-US" dirty="0" smtClean="0"/>
              <a:t>Stephen – Acts 7:51-52</a:t>
            </a:r>
          </a:p>
          <a:p>
            <a:pPr lvl="1"/>
            <a:r>
              <a:rPr lang="en-US" dirty="0" smtClean="0"/>
              <a:t>Paul – Acts 23:3</a:t>
            </a:r>
          </a:p>
          <a:p>
            <a:r>
              <a:rPr lang="en-US" dirty="0" smtClean="0"/>
              <a:t>Gentle, </a:t>
            </a:r>
            <a:r>
              <a:rPr lang="en-US" dirty="0" smtClean="0"/>
              <a:t>Humble, Loving</a:t>
            </a:r>
            <a:endParaRPr lang="en-US" dirty="0" smtClean="0"/>
          </a:p>
          <a:p>
            <a:pPr lvl="1"/>
            <a:r>
              <a:rPr lang="en-US" dirty="0" smtClean="0"/>
              <a:t>Paul – Acts 23:5</a:t>
            </a:r>
          </a:p>
          <a:p>
            <a:pPr lvl="1"/>
            <a:r>
              <a:rPr lang="en-US" dirty="0" smtClean="0"/>
              <a:t>Gal. 6:1</a:t>
            </a:r>
          </a:p>
          <a:p>
            <a:pPr lvl="1"/>
            <a:r>
              <a:rPr lang="en-US" dirty="0" smtClean="0"/>
              <a:t>2 Tim. </a:t>
            </a:r>
            <a:r>
              <a:rPr lang="en-US" dirty="0" smtClean="0"/>
              <a:t>2:24-25</a:t>
            </a:r>
          </a:p>
          <a:p>
            <a:pPr lvl="1"/>
            <a:r>
              <a:rPr lang="en-US" dirty="0" smtClean="0"/>
              <a:t>Eph. 4:14-15</a:t>
            </a:r>
            <a:endParaRPr lang="en-US" dirty="0" smtClean="0"/>
          </a:p>
          <a:p>
            <a:r>
              <a:rPr lang="en-US" dirty="0" smtClean="0"/>
              <a:t>We must exercise wisdom to know when each method is appropriate – Acts 17:22, 28</a:t>
            </a:r>
            <a:endParaRPr lang="en-US" dirty="0"/>
          </a:p>
        </p:txBody>
      </p:sp>
      <p:pic>
        <p:nvPicPr>
          <p:cNvPr id="4" name="Picture 3" descr="WolfInSheepsClothes.jpg"/>
          <p:cNvPicPr>
            <a:picLocks noChangeAspect="1"/>
          </p:cNvPicPr>
          <p:nvPr/>
        </p:nvPicPr>
        <p:blipFill>
          <a:blip r:embed="rId2" cstate="print"/>
          <a:stretch>
            <a:fillRect/>
          </a:stretch>
        </p:blipFill>
        <p:spPr>
          <a:xfrm>
            <a:off x="5715000" y="304800"/>
            <a:ext cx="3124200" cy="46499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82762"/>
          </a:xfrm>
        </p:spPr>
        <p:txBody>
          <a:bodyPr>
            <a:normAutofit/>
          </a:bodyPr>
          <a:lstStyle/>
          <a:p>
            <a:r>
              <a:rPr lang="en-US" dirty="0" smtClean="0">
                <a:solidFill>
                  <a:schemeClr val="accent1"/>
                </a:solidFill>
              </a:rPr>
              <a:t>How We Can Confront False Teaching Today</a:t>
            </a:r>
            <a:endParaRPr lang="en-US" dirty="0">
              <a:solidFill>
                <a:schemeClr val="accent1"/>
              </a:solidFill>
            </a:endParaRPr>
          </a:p>
        </p:txBody>
      </p:sp>
      <p:sp>
        <p:nvSpPr>
          <p:cNvPr id="3" name="Content Placeholder 2"/>
          <p:cNvSpPr>
            <a:spLocks noGrp="1"/>
          </p:cNvSpPr>
          <p:nvPr>
            <p:ph idx="1"/>
          </p:nvPr>
        </p:nvSpPr>
        <p:spPr>
          <a:xfrm>
            <a:off x="457200" y="1981200"/>
            <a:ext cx="7467600" cy="4144963"/>
          </a:xfrm>
        </p:spPr>
        <p:txBody>
          <a:bodyPr/>
          <a:lstStyle/>
          <a:p>
            <a:r>
              <a:rPr lang="en-US" dirty="0" smtClean="0"/>
              <a:t>Recognize where it occurs</a:t>
            </a:r>
          </a:p>
          <a:p>
            <a:r>
              <a:rPr lang="en-US" dirty="0" smtClean="0"/>
              <a:t>Choose an appropriate </a:t>
            </a:r>
            <a:r>
              <a:rPr lang="en-US" dirty="0" smtClean="0"/>
              <a:t>action and </a:t>
            </a:r>
            <a:br>
              <a:rPr lang="en-US" dirty="0" smtClean="0"/>
            </a:br>
            <a:r>
              <a:rPr lang="en-US" dirty="0" smtClean="0"/>
              <a:t>Do Something!</a:t>
            </a:r>
            <a:endParaRPr lang="en-US" dirty="0" smtClean="0"/>
          </a:p>
          <a:p>
            <a:r>
              <a:rPr lang="en-US" dirty="0" smtClean="0"/>
              <a:t>Test ourselves</a:t>
            </a:r>
            <a:endParaRPr lang="en-US" dirty="0"/>
          </a:p>
        </p:txBody>
      </p:sp>
      <p:pic>
        <p:nvPicPr>
          <p:cNvPr id="4" name="Picture 3" descr="Good-Evil-300x219.jpg"/>
          <p:cNvPicPr>
            <a:picLocks noChangeAspect="1"/>
          </p:cNvPicPr>
          <p:nvPr/>
        </p:nvPicPr>
        <p:blipFill>
          <a:blip r:embed="rId2" cstate="print"/>
          <a:stretch>
            <a:fillRect/>
          </a:stretch>
        </p:blipFill>
        <p:spPr>
          <a:xfrm>
            <a:off x="4419600" y="3200400"/>
            <a:ext cx="4305300" cy="31428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696200" cy="1143000"/>
          </a:xfrm>
        </p:spPr>
        <p:txBody>
          <a:bodyPr/>
          <a:lstStyle/>
          <a:p>
            <a:r>
              <a:rPr lang="en-US" dirty="0" smtClean="0">
                <a:solidFill>
                  <a:schemeClr val="accent1"/>
                </a:solidFill>
              </a:rPr>
              <a:t>“St. Matthew’s Churches”</a:t>
            </a:r>
            <a:endParaRPr lang="en-US" dirty="0">
              <a:solidFill>
                <a:schemeClr val="accent1"/>
              </a:solidFill>
            </a:endParaRPr>
          </a:p>
        </p:txBody>
      </p:sp>
      <p:sp>
        <p:nvSpPr>
          <p:cNvPr id="3" name="Content Placeholder 2"/>
          <p:cNvSpPr>
            <a:spLocks noGrp="1"/>
          </p:cNvSpPr>
          <p:nvPr>
            <p:ph idx="1"/>
          </p:nvPr>
        </p:nvSpPr>
        <p:spPr>
          <a:xfrm>
            <a:off x="152400" y="1295400"/>
            <a:ext cx="5791200" cy="5029200"/>
          </a:xfrm>
        </p:spPr>
        <p:txBody>
          <a:bodyPr>
            <a:normAutofit lnSpcReduction="10000"/>
          </a:bodyPr>
          <a:lstStyle/>
          <a:p>
            <a:pPr>
              <a:buNone/>
            </a:pPr>
            <a:r>
              <a:rPr lang="en-US" dirty="0" smtClean="0"/>
              <a:t>"</a:t>
            </a:r>
            <a:r>
              <a:rPr lang="en-US" i="1" dirty="0" smtClean="0"/>
              <a:t>This St. Matthew 18:19 Bible Prayer Rug is soaked with the Power of Prayer for you. Use it immediately, then please return it with your prayer needs checked on our letter to you. It must be mailed to a second home that needs a blessing after you use it. Prayer works. Expect God's blessing.</a:t>
            </a:r>
            <a:r>
              <a:rPr lang="en-US" dirty="0" smtClean="0"/>
              <a:t>"</a:t>
            </a:r>
            <a:endParaRPr lang="en-US" dirty="0"/>
          </a:p>
        </p:txBody>
      </p:sp>
      <p:pic>
        <p:nvPicPr>
          <p:cNvPr id="4" name="Picture 3" descr="blogpurplejesus.jpg"/>
          <p:cNvPicPr>
            <a:picLocks noChangeAspect="1"/>
          </p:cNvPicPr>
          <p:nvPr/>
        </p:nvPicPr>
        <p:blipFill>
          <a:blip r:embed="rId2" cstate="print"/>
          <a:stretch>
            <a:fillRect/>
          </a:stretch>
        </p:blipFill>
        <p:spPr>
          <a:xfrm>
            <a:off x="5943600" y="1371600"/>
            <a:ext cx="3200400" cy="4572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696200" cy="1143000"/>
          </a:xfrm>
        </p:spPr>
        <p:txBody>
          <a:bodyPr/>
          <a:lstStyle/>
          <a:p>
            <a:r>
              <a:rPr lang="en-US" dirty="0" smtClean="0">
                <a:solidFill>
                  <a:schemeClr val="accent1"/>
                </a:solidFill>
              </a:rPr>
              <a:t>“St. Matthew’s Churches”</a:t>
            </a:r>
            <a:endParaRPr lang="en-US" dirty="0">
              <a:solidFill>
                <a:schemeClr val="accent1"/>
              </a:solidFill>
            </a:endParaRPr>
          </a:p>
        </p:txBody>
      </p:sp>
      <p:sp>
        <p:nvSpPr>
          <p:cNvPr id="3" name="Content Placeholder 2"/>
          <p:cNvSpPr>
            <a:spLocks noGrp="1"/>
          </p:cNvSpPr>
          <p:nvPr>
            <p:ph idx="1"/>
          </p:nvPr>
        </p:nvSpPr>
        <p:spPr>
          <a:xfrm>
            <a:off x="152400" y="1295400"/>
            <a:ext cx="5791200" cy="5029200"/>
          </a:xfrm>
        </p:spPr>
        <p:txBody>
          <a:bodyPr>
            <a:normAutofit fontScale="92500" lnSpcReduction="20000"/>
          </a:bodyPr>
          <a:lstStyle/>
          <a:p>
            <a:pPr>
              <a:buNone/>
            </a:pPr>
            <a:r>
              <a:rPr lang="en-US" dirty="0" smtClean="0"/>
              <a:t>"</a:t>
            </a:r>
            <a:r>
              <a:rPr lang="en-US" i="1" dirty="0" smtClean="0"/>
              <a:t>IMPORTANT - Only break open this </a:t>
            </a:r>
            <a:r>
              <a:rPr lang="en-US" b="1" i="1" dirty="0" smtClean="0"/>
              <a:t>sealed prophecy after </a:t>
            </a:r>
            <a:r>
              <a:rPr lang="en-US" i="1" dirty="0" smtClean="0"/>
              <a:t>you have put this church prayer rug and your prayer requests back in the mail to this 60-year-old church ministry. If for any reason you are not going to return this Church Prayer Rug, then this sacred prophecy must be destroyed, unopened, and unread, because this is a sacred, spiritual prophecy, sealed word, concerning you and your future...</a:t>
            </a:r>
            <a:r>
              <a:rPr lang="en-US" dirty="0" smtClean="0"/>
              <a:t>"</a:t>
            </a:r>
            <a:endParaRPr lang="en-US" dirty="0"/>
          </a:p>
        </p:txBody>
      </p:sp>
      <p:pic>
        <p:nvPicPr>
          <p:cNvPr id="4" name="Picture 3" descr="blogpurplejesus.jpg"/>
          <p:cNvPicPr>
            <a:picLocks noChangeAspect="1"/>
          </p:cNvPicPr>
          <p:nvPr/>
        </p:nvPicPr>
        <p:blipFill>
          <a:blip r:embed="rId2" cstate="print"/>
          <a:stretch>
            <a:fillRect/>
          </a:stretch>
        </p:blipFill>
        <p:spPr>
          <a:xfrm>
            <a:off x="5943600" y="1371600"/>
            <a:ext cx="3200400" cy="4572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139</TotalTime>
  <Words>394</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Technic</vt:lpstr>
      <vt:lpstr>FALSE TEACHERS AND MAGIC CARPETS</vt:lpstr>
      <vt:lpstr>“St. Matthew’s Churches”</vt:lpstr>
      <vt:lpstr>What is False Teaching?</vt:lpstr>
      <vt:lpstr>Biblical Examples </vt:lpstr>
      <vt:lpstr>Actions toward False Teachers</vt:lpstr>
      <vt:lpstr>Approaches to Use</vt:lpstr>
      <vt:lpstr>How We Can Confront False Teaching Today</vt:lpstr>
      <vt:lpstr>“St. Matthew’s Churches”</vt:lpstr>
      <vt:lpstr>“St. Matthew’s Churches”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dc:creator>
  <cp:lastModifiedBy>Bill</cp:lastModifiedBy>
  <cp:revision>17</cp:revision>
  <dcterms:created xsi:type="dcterms:W3CDTF">2012-05-27T19:12:13Z</dcterms:created>
  <dcterms:modified xsi:type="dcterms:W3CDTF">2015-08-30T11:37:52Z</dcterms:modified>
</cp:coreProperties>
</file>