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57" r:id="rId4"/>
    <p:sldId id="265" r:id="rId5"/>
    <p:sldId id="264" r:id="rId6"/>
    <p:sldId id="267" r:id="rId7"/>
    <p:sldId id="258" r:id="rId8"/>
    <p:sldId id="259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FF5229"/>
        </a:solidFill>
        <a:latin typeface="Britannic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FF5229"/>
        </a:solidFill>
        <a:latin typeface="Britannic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FF5229"/>
        </a:solidFill>
        <a:latin typeface="Britannic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FF5229"/>
        </a:solidFill>
        <a:latin typeface="Britannic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FF5229"/>
        </a:solidFill>
        <a:latin typeface="Britannic Bold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5229"/>
        </a:solidFill>
        <a:latin typeface="Britannic Bold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5229"/>
        </a:solidFill>
        <a:latin typeface="Britannic Bold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5229"/>
        </a:solidFill>
        <a:latin typeface="Britannic Bold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5229"/>
        </a:solidFill>
        <a:latin typeface="Britannic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3000"/>
    <a:srgbClr val="F8F8F8"/>
    <a:srgbClr val="B9716F"/>
    <a:srgbClr val="DDDDDD"/>
    <a:srgbClr val="AC2100"/>
    <a:srgbClr val="FFFFFF"/>
    <a:srgbClr val="D59FB6"/>
    <a:srgbClr val="BD6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02" autoAdjust="0"/>
  </p:normalViewPr>
  <p:slideViewPr>
    <p:cSldViewPr>
      <p:cViewPr>
        <p:scale>
          <a:sx n="99" d="100"/>
          <a:sy n="99" d="100"/>
        </p:scale>
        <p:origin x="-7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9B0DC23-AB83-435B-B9E4-12EC920AEC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52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4441502-C8F1-45AB-BE41-86AAB3063C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2E456-0344-4AB7-AEAA-6CDCF0A2AC2F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DAF87-4D6D-45B8-B132-28C2C901E953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54FB2-82B2-4A97-BEF8-2CA8442C8B86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7266B-E2F6-4D17-8808-A012533B02C8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00153-2528-4F47-9BB7-547C21E6D17D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00153-2528-4F47-9BB7-547C21E6D17D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00153-2528-4F47-9BB7-547C21E6D17D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00153-2528-4F47-9BB7-547C21E6D17D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88D13-C878-432E-9C5F-6B03DFB012D4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911F-3AB9-4D13-B8D5-6F80DAF445FC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149DD-056E-4054-92B0-DC9D8EC3ADA3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89E2C-7E24-4B32-860C-24D497A662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4287D-57A5-4370-9970-44FB3F2BE2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9CC40-1197-4F1F-9533-4AC6E74BD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8620C0-A0CA-449F-93F2-FB5F38528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65E8B-CF1D-4D3C-BB1C-53DAEDDF8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4DEE3-B403-4B9B-972B-514753B45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0E1BD-11A7-4A25-8081-784F15C35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94B0-E1CA-4492-B671-614CA117A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F1ABD-6E5E-4061-AE77-FA44D5EC5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8EE87-B242-4BE9-97DD-D53743B9F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95FA8-608F-4722-A12F-D7B7881E9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BF948-7943-4147-A831-D499F4494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41F9E52D-BD1F-49AF-8156-C2668205BF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839200" cy="2514600"/>
          </a:xfrm>
        </p:spPr>
        <p:txBody>
          <a:bodyPr/>
          <a:lstStyle/>
          <a:p>
            <a:r>
              <a:rPr lang="en-US" sz="7200" b="1" dirty="0" smtClean="0">
                <a:solidFill>
                  <a:srgbClr val="FF5229"/>
                </a:solidFill>
                <a:latin typeface="Britannic Bold" pitchFamily="34" charset="0"/>
              </a:rPr>
              <a:t>Hypocrisy:</a:t>
            </a:r>
            <a:r>
              <a:rPr lang="en-US" sz="7200" b="1" dirty="0">
                <a:solidFill>
                  <a:srgbClr val="FF5229"/>
                </a:solidFill>
                <a:latin typeface="Britannic Bold" pitchFamily="34" charset="0"/>
              </a:rPr>
              <a:t/>
            </a:r>
            <a:br>
              <a:rPr lang="en-US" sz="7200" b="1" dirty="0">
                <a:solidFill>
                  <a:srgbClr val="FF5229"/>
                </a:solidFill>
                <a:latin typeface="Britannic Bold" pitchFamily="34" charset="0"/>
              </a:rPr>
            </a:br>
            <a:r>
              <a:rPr lang="en-US" b="1" dirty="0" smtClean="0">
                <a:solidFill>
                  <a:srgbClr val="FF5229"/>
                </a:solidFill>
                <a:latin typeface="Britannic Bold" pitchFamily="34" charset="0"/>
              </a:rPr>
              <a:t>Inner Man v. Outward Appearance</a:t>
            </a:r>
            <a:endParaRPr lang="en-US" b="1" dirty="0">
              <a:solidFill>
                <a:srgbClr val="FF5229"/>
              </a:solidFill>
              <a:latin typeface="Britannic Bold" pitchFamily="34" charset="0"/>
            </a:endParaRPr>
          </a:p>
        </p:txBody>
      </p:sp>
      <p:pic>
        <p:nvPicPr>
          <p:cNvPr id="2052" name="Picture 4" descr="AmericanPsycho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057400" y="2667000"/>
            <a:ext cx="5085396" cy="393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FA3000"/>
                </a:solidFill>
                <a:latin typeface="Britannic Bold" pitchFamily="34" charset="0"/>
              </a:rPr>
              <a:t>Best of Both Worlds?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Britannic Bold" pitchFamily="34" charset="0"/>
              </a:rPr>
              <a:t>Serve 2 masters?			</a:t>
            </a:r>
            <a:r>
              <a:rPr lang="en-US" dirty="0" err="1" smtClean="0">
                <a:solidFill>
                  <a:schemeClr val="bg1"/>
                </a:solidFill>
                <a:latin typeface="Britannic Bold" pitchFamily="34" charset="0"/>
              </a:rPr>
              <a:t>Lk</a:t>
            </a:r>
            <a:r>
              <a:rPr lang="en-US" dirty="0">
                <a:solidFill>
                  <a:schemeClr val="bg1"/>
                </a:solidFill>
                <a:latin typeface="Britannic Bold" pitchFamily="34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Britannic Bold" pitchFamily="34" charset="0"/>
              </a:rPr>
              <a:t>16:13</a:t>
            </a:r>
            <a:endParaRPr lang="en-US" dirty="0">
              <a:solidFill>
                <a:schemeClr val="bg1"/>
              </a:solidFill>
              <a:latin typeface="Britannic Bold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Britannic Bold" pitchFamily="34" charset="0"/>
              </a:rPr>
              <a:t>Love the world?			</a:t>
            </a:r>
            <a:r>
              <a:rPr lang="en-US" dirty="0" smtClean="0">
                <a:solidFill>
                  <a:schemeClr val="bg1"/>
                </a:solidFill>
                <a:latin typeface="Britannic Bold" pitchFamily="34" charset="0"/>
              </a:rPr>
              <a:t>1 </a:t>
            </a:r>
            <a:r>
              <a:rPr lang="en-US" dirty="0">
                <a:solidFill>
                  <a:schemeClr val="bg1"/>
                </a:solidFill>
                <a:latin typeface="Britannic Bold" pitchFamily="34" charset="0"/>
              </a:rPr>
              <a:t>Jn. </a:t>
            </a:r>
            <a:r>
              <a:rPr lang="en-US" dirty="0" smtClean="0">
                <a:solidFill>
                  <a:schemeClr val="bg1"/>
                </a:solidFill>
                <a:latin typeface="Britannic Bold" pitchFamily="34" charset="0"/>
              </a:rPr>
              <a:t>2:15</a:t>
            </a:r>
            <a:endParaRPr lang="en-US" dirty="0">
              <a:solidFill>
                <a:schemeClr val="bg1"/>
              </a:solidFill>
              <a:latin typeface="Britannic Bold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Britannic Bold" pitchFamily="34" charset="0"/>
              </a:rPr>
              <a:t>Light &amp; Darkness?			</a:t>
            </a:r>
            <a:r>
              <a:rPr lang="en-US" dirty="0" smtClean="0">
                <a:solidFill>
                  <a:schemeClr val="bg1"/>
                </a:solidFill>
                <a:latin typeface="Britannic Bold" pitchFamily="34" charset="0"/>
              </a:rPr>
              <a:t>1 </a:t>
            </a:r>
            <a:r>
              <a:rPr lang="en-US" dirty="0">
                <a:solidFill>
                  <a:schemeClr val="bg1"/>
                </a:solidFill>
                <a:latin typeface="Britannic Bold" pitchFamily="34" charset="0"/>
              </a:rPr>
              <a:t>Jn. </a:t>
            </a:r>
            <a:r>
              <a:rPr lang="en-US" dirty="0" smtClean="0">
                <a:solidFill>
                  <a:schemeClr val="bg1"/>
                </a:solidFill>
                <a:latin typeface="Britannic Bold" pitchFamily="34" charset="0"/>
              </a:rPr>
              <a:t>1:5-6</a:t>
            </a:r>
            <a:endParaRPr lang="en-US" dirty="0">
              <a:solidFill>
                <a:schemeClr val="bg1"/>
              </a:solidFill>
              <a:latin typeface="Britannic Bold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chemeClr val="bg1"/>
              </a:solidFill>
              <a:latin typeface="Britannic Bold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A3000"/>
                </a:solidFill>
                <a:latin typeface="Britannic Bold" pitchFamily="34" charset="0"/>
              </a:rPr>
              <a:t>WITH </a:t>
            </a:r>
            <a:r>
              <a:rPr lang="en-US" sz="4400" b="1" dirty="0">
                <a:solidFill>
                  <a:srgbClr val="FA3000"/>
                </a:solidFill>
                <a:latin typeface="Britannic Bold" pitchFamily="34" charset="0"/>
              </a:rPr>
              <a:t>GOD, IT IS IMPOSSIBLE TO STRADDLE THE FENCE!!!!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FA3000"/>
                </a:solidFill>
                <a:latin typeface="Britannic Bold" pitchFamily="34" charset="0"/>
              </a:rPr>
              <a:t>“Inside Doesn’t Matter.”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>
                <a:solidFill>
                  <a:srgbClr val="FA3000"/>
                </a:solidFill>
                <a:latin typeface="Britannic Bold" pitchFamily="34" charset="0"/>
              </a:rPr>
              <a:t>Inside matters the most.</a:t>
            </a:r>
          </a:p>
          <a:p>
            <a:pPr algn="ctr">
              <a:buFontTx/>
              <a:buNone/>
            </a:pPr>
            <a:r>
              <a:rPr lang="en-US" sz="5400">
                <a:solidFill>
                  <a:srgbClr val="FA3000"/>
                </a:solidFill>
                <a:latin typeface="Britannic Bold" pitchFamily="34" charset="0"/>
              </a:rPr>
              <a:t>God knows our hearts.</a:t>
            </a:r>
          </a:p>
        </p:txBody>
      </p:sp>
      <p:pic>
        <p:nvPicPr>
          <p:cNvPr id="17412" name="Picture 4" descr="ey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295400"/>
            <a:ext cx="66294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A3000"/>
                </a:solidFill>
                <a:latin typeface="Britannic Bold" pitchFamily="34" charset="0"/>
              </a:rPr>
              <a:t>Mt. 23:27-28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>
                <a:solidFill>
                  <a:srgbClr val="FA3000"/>
                </a:solidFill>
                <a:latin typeface="Britannic Bold" pitchFamily="34" charset="0"/>
              </a:rPr>
              <a:t>Woe to you, scribes and Pharisees, hypocrites! For you are like whitewashed tombs which indeed appear beautiful outwardly, but inside are full of dead </a:t>
            </a:r>
            <a:r>
              <a:rPr lang="en-US" sz="3600" i="1">
                <a:solidFill>
                  <a:srgbClr val="FA3000"/>
                </a:solidFill>
                <a:latin typeface="Britannic Bold" pitchFamily="34" charset="0"/>
              </a:rPr>
              <a:t>men’s</a:t>
            </a:r>
            <a:r>
              <a:rPr lang="en-US" sz="3600">
                <a:solidFill>
                  <a:srgbClr val="FA3000"/>
                </a:solidFill>
                <a:latin typeface="Britannic Bold" pitchFamily="34" charset="0"/>
              </a:rPr>
              <a:t> bones and all uncleanness. Even so you also outwardly appear righteous to men, but inside you are full of hypocrisy and lawlessness.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5229"/>
                </a:solidFill>
                <a:latin typeface="Britannic Bold" pitchFamily="34" charset="0"/>
              </a:rPr>
              <a:t>Hypocrite</a:t>
            </a:r>
            <a:endParaRPr lang="en-US" sz="6000" dirty="0">
              <a:solidFill>
                <a:srgbClr val="FF5229"/>
              </a:solidFill>
              <a:latin typeface="Britannic Bold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1"/>
            <a:ext cx="8001000" cy="3962400"/>
          </a:xfrm>
        </p:spPr>
        <p:txBody>
          <a:bodyPr/>
          <a:lstStyle/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Derived from Greek word for “Actor”</a:t>
            </a:r>
          </a:p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Playing a part—Acting one way while living a different way on the inside</a:t>
            </a:r>
          </a:p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A person who puts on a false appearance of virtue or religion</a:t>
            </a:r>
          </a:p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One who acts in contradiction to his stated beliefs or feelings</a:t>
            </a:r>
          </a:p>
          <a:p>
            <a:endParaRPr lang="en-US" dirty="0">
              <a:solidFill>
                <a:srgbClr val="FF5229"/>
              </a:solidFill>
              <a:latin typeface="Britannic Bold" pitchFamily="34" charset="0"/>
            </a:endParaRPr>
          </a:p>
        </p:txBody>
      </p:sp>
      <p:pic>
        <p:nvPicPr>
          <p:cNvPr id="8" name="Picture 7" descr="Comedy__Tragedy_Unfinished.VX2800-12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813261"/>
            <a:ext cx="2819400" cy="193165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5229"/>
                </a:solidFill>
                <a:latin typeface="Britannic Bold" pitchFamily="34" charset="0"/>
              </a:rPr>
              <a:t>Recent Examples</a:t>
            </a:r>
            <a:endParaRPr lang="en-US" sz="5400" dirty="0">
              <a:solidFill>
                <a:srgbClr val="FF5229"/>
              </a:solidFill>
              <a:latin typeface="Britannic Bold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1"/>
            <a:ext cx="8001000" cy="3276600"/>
          </a:xfrm>
        </p:spPr>
        <p:txBody>
          <a:bodyPr/>
          <a:lstStyle/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Ashley Madison users</a:t>
            </a:r>
            <a:endParaRPr lang="en-US" sz="3200" dirty="0">
              <a:solidFill>
                <a:srgbClr val="FF5229"/>
              </a:solidFill>
              <a:latin typeface="Britannic Bold" pitchFamily="34" charset="0"/>
            </a:endParaRPr>
          </a:p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Racist comments by celebrities</a:t>
            </a:r>
          </a:p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Allegations against Bill Cosby</a:t>
            </a:r>
          </a:p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Various other “scandals” involving politicians &amp; other public figures</a:t>
            </a:r>
            <a:endParaRPr lang="en-US" sz="3200" dirty="0">
              <a:solidFill>
                <a:srgbClr val="FF5229"/>
              </a:solidFill>
              <a:latin typeface="Britannic Bold" pitchFamily="34" charset="0"/>
            </a:endParaRPr>
          </a:p>
          <a:p>
            <a:endParaRPr lang="en-US" dirty="0">
              <a:solidFill>
                <a:srgbClr val="FF5229"/>
              </a:solidFill>
              <a:latin typeface="Britannic Bold" pitchFamily="34" charset="0"/>
            </a:endParaRPr>
          </a:p>
        </p:txBody>
      </p:sp>
      <p:pic>
        <p:nvPicPr>
          <p:cNvPr id="4" name="Picture 3" descr="Comedy__Tragedy_Unfinished.VX2800-12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495800"/>
            <a:ext cx="3171540" cy="217291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5229"/>
                </a:solidFill>
                <a:latin typeface="Britannic Bold" pitchFamily="34" charset="0"/>
              </a:rPr>
              <a:t>Patrick Bateman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sz="3200" dirty="0">
                <a:solidFill>
                  <a:srgbClr val="FF5229"/>
                </a:solidFill>
                <a:latin typeface="Britannic Bold" pitchFamily="34" charset="0"/>
              </a:rPr>
              <a:t>High-Paying Job</a:t>
            </a:r>
          </a:p>
          <a:p>
            <a:r>
              <a:rPr lang="en-US" sz="3200" dirty="0">
                <a:solidFill>
                  <a:srgbClr val="FF5229"/>
                </a:solidFill>
                <a:latin typeface="Britannic Bold" pitchFamily="34" charset="0"/>
              </a:rPr>
              <a:t>Beautiful fiancée</a:t>
            </a:r>
          </a:p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Luxury apartment</a:t>
            </a:r>
            <a:endParaRPr lang="en-US" sz="3200" dirty="0">
              <a:solidFill>
                <a:srgbClr val="FF5229"/>
              </a:solidFill>
              <a:latin typeface="Britannic Bold" pitchFamily="34" charset="0"/>
            </a:endParaRPr>
          </a:p>
          <a:p>
            <a:r>
              <a:rPr lang="en-US" sz="3200" dirty="0">
                <a:solidFill>
                  <a:srgbClr val="FF5229"/>
                </a:solidFill>
                <a:latin typeface="Britannic Bold" pitchFamily="34" charset="0"/>
              </a:rPr>
              <a:t>Social Status</a:t>
            </a:r>
          </a:p>
          <a:p>
            <a:r>
              <a:rPr lang="en-US" sz="3200" dirty="0">
                <a:solidFill>
                  <a:srgbClr val="FF5229"/>
                </a:solidFill>
                <a:latin typeface="Britannic Bold" pitchFamily="34" charset="0"/>
              </a:rPr>
              <a:t>Harvard education</a:t>
            </a:r>
          </a:p>
          <a:p>
            <a:r>
              <a:rPr lang="en-US" sz="3200" dirty="0">
                <a:solidFill>
                  <a:srgbClr val="FF5229"/>
                </a:solidFill>
                <a:latin typeface="Britannic Bold" pitchFamily="34" charset="0"/>
              </a:rPr>
              <a:t>Physically fit</a:t>
            </a:r>
          </a:p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Lacks for nothing materially</a:t>
            </a:r>
            <a:endParaRPr lang="en-US" sz="3200" dirty="0">
              <a:solidFill>
                <a:srgbClr val="FF5229"/>
              </a:solidFill>
              <a:latin typeface="Britannic Bold" pitchFamily="34" charset="0"/>
            </a:endParaRPr>
          </a:p>
          <a:p>
            <a:endParaRPr lang="en-US" sz="3200" dirty="0">
              <a:solidFill>
                <a:srgbClr val="FF5229"/>
              </a:solidFill>
              <a:latin typeface="Britannic Bold" pitchFamily="34" charset="0"/>
            </a:endParaRPr>
          </a:p>
          <a:p>
            <a:endParaRPr lang="en-US" dirty="0">
              <a:solidFill>
                <a:srgbClr val="FF5229"/>
              </a:solidFill>
              <a:latin typeface="Britannic Bold" pitchFamily="34" charset="0"/>
            </a:endParaRPr>
          </a:p>
        </p:txBody>
      </p:sp>
      <p:pic>
        <p:nvPicPr>
          <p:cNvPr id="5" name="Picture 4" descr="AmericanPsyc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371600"/>
            <a:ext cx="3437677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5229"/>
                </a:solidFill>
                <a:latin typeface="Britannic Bold" pitchFamily="34" charset="0"/>
              </a:rPr>
              <a:t>Patrick Bateman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sz="3200" dirty="0">
                <a:solidFill>
                  <a:srgbClr val="FF5229"/>
                </a:solidFill>
                <a:latin typeface="Britannic Bold" pitchFamily="34" charset="0"/>
              </a:rPr>
              <a:t>No emotion, except for greed, disgust</a:t>
            </a:r>
          </a:p>
          <a:p>
            <a:r>
              <a:rPr lang="en-US" sz="3200" dirty="0">
                <a:solidFill>
                  <a:srgbClr val="FF5229"/>
                </a:solidFill>
                <a:latin typeface="Britannic Bold" pitchFamily="34" charset="0"/>
              </a:rPr>
              <a:t>Superficial; hollow</a:t>
            </a:r>
          </a:p>
          <a:p>
            <a:r>
              <a:rPr lang="en-US" sz="3200" dirty="0">
                <a:solidFill>
                  <a:srgbClr val="FF5229"/>
                </a:solidFill>
                <a:latin typeface="Britannic Bold" pitchFamily="34" charset="0"/>
              </a:rPr>
              <a:t>Materialistic</a:t>
            </a:r>
          </a:p>
          <a:p>
            <a:r>
              <a:rPr lang="en-US" sz="3200" dirty="0" smtClean="0">
                <a:solidFill>
                  <a:srgbClr val="FF5229"/>
                </a:solidFill>
                <a:latin typeface="Britannic Bold" pitchFamily="34" charset="0"/>
              </a:rPr>
              <a:t>Finds </a:t>
            </a:r>
            <a:r>
              <a:rPr lang="en-US" sz="3200" dirty="0">
                <a:solidFill>
                  <a:srgbClr val="FF5229"/>
                </a:solidFill>
                <a:latin typeface="Britannic Bold" pitchFamily="34" charset="0"/>
              </a:rPr>
              <a:t>pleasure only in torturing and murdering others</a:t>
            </a:r>
          </a:p>
        </p:txBody>
      </p:sp>
      <p:pic>
        <p:nvPicPr>
          <p:cNvPr id="5" name="Picture 4" descr="AmericanPsyc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371600"/>
            <a:ext cx="3437677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5229"/>
                </a:solidFill>
                <a:latin typeface="Britannic Bold" pitchFamily="34" charset="0"/>
              </a:rPr>
              <a:t>Wants to “Fit In”, Yet Escape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DDDDDD"/>
                </a:solidFill>
                <a:latin typeface="Britannic Bold" pitchFamily="34" charset="0"/>
              </a:rPr>
              <a:t>Hides true self from others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DDDDDD"/>
                </a:solidFill>
                <a:latin typeface="Britannic Bold" pitchFamily="34" charset="0"/>
              </a:rPr>
              <a:t>Hints at his real character, 			  but others fail to notice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DDDDDD"/>
              </a:solidFill>
              <a:latin typeface="Britannic Bold" pitchFamily="34" charset="0"/>
            </a:endParaRPr>
          </a:p>
          <a:p>
            <a:pPr>
              <a:lnSpc>
                <a:spcPct val="90000"/>
              </a:lnSpc>
            </a:pPr>
            <a:endParaRPr lang="en-US">
              <a:solidFill>
                <a:srgbClr val="DDDDDD"/>
              </a:solidFill>
              <a:latin typeface="Britannic Bold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rgbClr val="FF5229"/>
                </a:solidFill>
                <a:latin typeface="Britannic Bold" pitchFamily="34" charset="0"/>
              </a:rPr>
              <a:t>Who are we around others?</a:t>
            </a: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rgbClr val="FA3000"/>
                </a:solidFill>
                <a:latin typeface="Britannic Bold" pitchFamily="34" charset="0"/>
              </a:rPr>
              <a:t>Who are we around other Christians?</a:t>
            </a: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rgbClr val="AC2100"/>
                </a:solidFill>
                <a:latin typeface="Britannic Bold" pitchFamily="34" charset="0"/>
              </a:rPr>
              <a:t>Are we “Christ-like” at all times?</a:t>
            </a:r>
          </a:p>
        </p:txBody>
      </p:sp>
      <p:pic>
        <p:nvPicPr>
          <p:cNvPr id="7172" name="Picture 4" descr="ph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00200"/>
            <a:ext cx="3124200" cy="25939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r>
              <a:rPr lang="en-US" dirty="0">
                <a:solidFill>
                  <a:srgbClr val="B9716F"/>
                </a:solidFill>
                <a:latin typeface="Britannic Bold" pitchFamily="34" charset="0"/>
              </a:rPr>
              <a:t>True Christians </a:t>
            </a:r>
            <a:r>
              <a:rPr lang="en-US" u="sng" dirty="0">
                <a:solidFill>
                  <a:srgbClr val="B9716F"/>
                </a:solidFill>
                <a:latin typeface="Britannic Bold" pitchFamily="34" charset="0"/>
              </a:rPr>
              <a:t>can not</a:t>
            </a:r>
            <a:r>
              <a:rPr lang="en-US" dirty="0">
                <a:solidFill>
                  <a:srgbClr val="B9716F"/>
                </a:solidFill>
                <a:latin typeface="Britannic Bold" pitchFamily="34" charset="0"/>
              </a:rPr>
              <a:t> be </a:t>
            </a:r>
            <a:br>
              <a:rPr lang="en-US" dirty="0">
                <a:solidFill>
                  <a:srgbClr val="B9716F"/>
                </a:solidFill>
                <a:latin typeface="Britannic Bold" pitchFamily="34" charset="0"/>
              </a:rPr>
            </a:br>
            <a:r>
              <a:rPr lang="en-US" dirty="0" smtClean="0">
                <a:solidFill>
                  <a:srgbClr val="B9716F"/>
                </a:solidFill>
                <a:latin typeface="Britannic Bold" pitchFamily="34" charset="0"/>
              </a:rPr>
              <a:t>hypocritical</a:t>
            </a:r>
            <a:r>
              <a:rPr lang="en-US" dirty="0">
                <a:solidFill>
                  <a:srgbClr val="B9716F"/>
                </a:solidFill>
                <a:latin typeface="Britannic Bold" pitchFamily="34" charset="0"/>
              </a:rPr>
              <a:t>.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495800" cy="4572000"/>
          </a:xfrm>
        </p:spPr>
        <p:txBody>
          <a:bodyPr/>
          <a:lstStyle/>
          <a:p>
            <a:r>
              <a:rPr lang="en-US" sz="2800" dirty="0">
                <a:solidFill>
                  <a:srgbClr val="B9716F"/>
                </a:solidFill>
                <a:latin typeface="Britannic Bold" pitchFamily="34" charset="0"/>
              </a:rPr>
              <a:t>“Fitting in” is conforming to world (Rom. 12:1-2).</a:t>
            </a:r>
          </a:p>
          <a:p>
            <a:r>
              <a:rPr lang="en-US" sz="2800" dirty="0">
                <a:solidFill>
                  <a:srgbClr val="B9716F"/>
                </a:solidFill>
                <a:latin typeface="Britannic Bold" pitchFamily="34" charset="0"/>
              </a:rPr>
              <a:t>We sacrifice our influence (1 Tim. 4:12).</a:t>
            </a:r>
          </a:p>
          <a:p>
            <a:r>
              <a:rPr lang="en-US" sz="2800" dirty="0">
                <a:solidFill>
                  <a:srgbClr val="B9716F"/>
                </a:solidFill>
                <a:latin typeface="Britannic Bold" pitchFamily="34" charset="0"/>
              </a:rPr>
              <a:t>Become like Pharisees (Mt. 23:2-7).</a:t>
            </a:r>
          </a:p>
        </p:txBody>
      </p:sp>
      <p:pic>
        <p:nvPicPr>
          <p:cNvPr id="8202" name="Picture 10" descr="card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t="11290" b="11290"/>
          <a:stretch>
            <a:fillRect/>
          </a:stretch>
        </p:blipFill>
        <p:spPr>
          <a:xfrm>
            <a:off x="685800" y="2209800"/>
            <a:ext cx="3663950" cy="3657600"/>
          </a:xfrm>
          <a:noFill/>
          <a:ln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utoUpdateAnimBg="0"/>
      <p:bldP spid="820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en-US" sz="6000" dirty="0">
                <a:solidFill>
                  <a:srgbClr val="FA3000"/>
                </a:solidFill>
                <a:latin typeface="Britannic Bold" pitchFamily="34" charset="0"/>
              </a:rPr>
              <a:t>What Does God See?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230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D59FB6"/>
              </a:solidFill>
              <a:latin typeface="Britannic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FA3000"/>
                </a:solidFill>
                <a:latin typeface="Britannic Bold" pitchFamily="34" charset="0"/>
              </a:rPr>
              <a:t>1 </a:t>
            </a:r>
            <a:r>
              <a:rPr lang="en-US" sz="3600" dirty="0">
                <a:solidFill>
                  <a:srgbClr val="FA3000"/>
                </a:solidFill>
                <a:latin typeface="Britannic Bold" pitchFamily="34" charset="0"/>
              </a:rPr>
              <a:t>Sam. 16:7		Lord looks at heart.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>
                <a:solidFill>
                  <a:srgbClr val="FA3000"/>
                </a:solidFill>
                <a:latin typeface="Britannic Bold" pitchFamily="34" charset="0"/>
              </a:rPr>
              <a:t>Prov. 23:7		In his heart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>
                <a:solidFill>
                  <a:srgbClr val="FA3000"/>
                </a:solidFill>
                <a:latin typeface="Britannic Bold" pitchFamily="34" charset="0"/>
              </a:rPr>
              <a:t>Mt. 15:17-20		Out of the heart…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>
                <a:solidFill>
                  <a:srgbClr val="FA3000"/>
                </a:solidFill>
                <a:latin typeface="Britannic Bold" pitchFamily="34" charset="0"/>
              </a:rPr>
              <a:t>Mt. 23:26		First cleanse </a:t>
            </a:r>
            <a:r>
              <a:rPr lang="en-US" sz="3600" dirty="0" smtClean="0">
                <a:solidFill>
                  <a:srgbClr val="FA3000"/>
                </a:solidFill>
                <a:latin typeface="Britannic Bold" pitchFamily="34" charset="0"/>
              </a:rPr>
              <a:t>inside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5229"/>
            </a:solidFill>
            <a:effectLst/>
            <a:latin typeface="Britannic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5229"/>
            </a:solidFill>
            <a:effectLst/>
            <a:latin typeface="Britannic Bold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267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Hypocrisy: Inner Man v. Outward Appearance</vt:lpstr>
      <vt:lpstr>Mt. 23:27-28</vt:lpstr>
      <vt:lpstr>Hypocrite</vt:lpstr>
      <vt:lpstr>Recent Examples</vt:lpstr>
      <vt:lpstr>Patrick Bateman</vt:lpstr>
      <vt:lpstr>Patrick Bateman</vt:lpstr>
      <vt:lpstr>Wants to “Fit In”, Yet Escape</vt:lpstr>
      <vt:lpstr>True Christians can not be  hypocritical.</vt:lpstr>
      <vt:lpstr>What Does God See?</vt:lpstr>
      <vt:lpstr>Best of Both Worlds?</vt:lpstr>
      <vt:lpstr>“Inside Doesn’t Matter.”</vt:lpstr>
    </vt:vector>
  </TitlesOfParts>
  <Company>Lt. Governor's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HYPOCRISY</dc:title>
  <dc:creator>fixb</dc:creator>
  <cp:lastModifiedBy>Oak Ridge Church of Christ</cp:lastModifiedBy>
  <cp:revision>19</cp:revision>
  <dcterms:created xsi:type="dcterms:W3CDTF">2005-08-24T05:22:20Z</dcterms:created>
  <dcterms:modified xsi:type="dcterms:W3CDTF">2015-09-06T16:22:06Z</dcterms:modified>
</cp:coreProperties>
</file>