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5" r:id="rId8"/>
    <p:sldId id="266"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86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0D3171C-D62A-44F7-B92B-0058A6F27DE6}"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B41C08-A245-405E-99F4-1B9F66D612CD}" type="slidenum">
              <a:rPr lang="en-US" smtClean="0"/>
              <a:t>‹#›</a:t>
            </a:fld>
            <a:endParaRPr lang="en-US"/>
          </a:p>
        </p:txBody>
      </p:sp>
    </p:spTree>
    <p:extLst>
      <p:ext uri="{BB962C8B-B14F-4D97-AF65-F5344CB8AC3E}">
        <p14:creationId xmlns:p14="http://schemas.microsoft.com/office/powerpoint/2010/main" val="4160036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D3171C-D62A-44F7-B92B-0058A6F27DE6}"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B41C08-A245-405E-99F4-1B9F66D612CD}" type="slidenum">
              <a:rPr lang="en-US" smtClean="0"/>
              <a:t>‹#›</a:t>
            </a:fld>
            <a:endParaRPr lang="en-US"/>
          </a:p>
        </p:txBody>
      </p:sp>
    </p:spTree>
    <p:extLst>
      <p:ext uri="{BB962C8B-B14F-4D97-AF65-F5344CB8AC3E}">
        <p14:creationId xmlns:p14="http://schemas.microsoft.com/office/powerpoint/2010/main" val="1049680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D3171C-D62A-44F7-B92B-0058A6F27DE6}"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B41C08-A245-405E-99F4-1B9F66D612CD}" type="slidenum">
              <a:rPr lang="en-US" smtClean="0"/>
              <a:t>‹#›</a:t>
            </a:fld>
            <a:endParaRPr lang="en-US"/>
          </a:p>
        </p:txBody>
      </p:sp>
    </p:spTree>
    <p:extLst>
      <p:ext uri="{BB962C8B-B14F-4D97-AF65-F5344CB8AC3E}">
        <p14:creationId xmlns:p14="http://schemas.microsoft.com/office/powerpoint/2010/main" val="3366925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D3171C-D62A-44F7-B92B-0058A6F27DE6}"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B41C08-A245-405E-99F4-1B9F66D612CD}" type="slidenum">
              <a:rPr lang="en-US" smtClean="0"/>
              <a:t>‹#›</a:t>
            </a:fld>
            <a:endParaRPr lang="en-US"/>
          </a:p>
        </p:txBody>
      </p:sp>
    </p:spTree>
    <p:extLst>
      <p:ext uri="{BB962C8B-B14F-4D97-AF65-F5344CB8AC3E}">
        <p14:creationId xmlns:p14="http://schemas.microsoft.com/office/powerpoint/2010/main" val="445022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D3171C-D62A-44F7-B92B-0058A6F27DE6}"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B41C08-A245-405E-99F4-1B9F66D612CD}" type="slidenum">
              <a:rPr lang="en-US" smtClean="0"/>
              <a:t>‹#›</a:t>
            </a:fld>
            <a:endParaRPr lang="en-US"/>
          </a:p>
        </p:txBody>
      </p:sp>
    </p:spTree>
    <p:extLst>
      <p:ext uri="{BB962C8B-B14F-4D97-AF65-F5344CB8AC3E}">
        <p14:creationId xmlns:p14="http://schemas.microsoft.com/office/powerpoint/2010/main" val="4151086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0D3171C-D62A-44F7-B92B-0058A6F27DE6}"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B41C08-A245-405E-99F4-1B9F66D612CD}" type="slidenum">
              <a:rPr lang="en-US" smtClean="0"/>
              <a:t>‹#›</a:t>
            </a:fld>
            <a:endParaRPr lang="en-US"/>
          </a:p>
        </p:txBody>
      </p:sp>
    </p:spTree>
    <p:extLst>
      <p:ext uri="{BB962C8B-B14F-4D97-AF65-F5344CB8AC3E}">
        <p14:creationId xmlns:p14="http://schemas.microsoft.com/office/powerpoint/2010/main" val="2664811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0D3171C-D62A-44F7-B92B-0058A6F27DE6}" type="datetimeFigureOut">
              <a:rPr lang="en-US" smtClean="0"/>
              <a:t>10/15/2016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B41C08-A245-405E-99F4-1B9F66D612CD}" type="slidenum">
              <a:rPr lang="en-US" smtClean="0"/>
              <a:t>‹#›</a:t>
            </a:fld>
            <a:endParaRPr lang="en-US"/>
          </a:p>
        </p:txBody>
      </p:sp>
    </p:spTree>
    <p:extLst>
      <p:ext uri="{BB962C8B-B14F-4D97-AF65-F5344CB8AC3E}">
        <p14:creationId xmlns:p14="http://schemas.microsoft.com/office/powerpoint/2010/main" val="4183149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0D3171C-D62A-44F7-B92B-0058A6F27DE6}" type="datetimeFigureOut">
              <a:rPr lang="en-US" smtClean="0"/>
              <a:t>10/15/2016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B41C08-A245-405E-99F4-1B9F66D612CD}" type="slidenum">
              <a:rPr lang="en-US" smtClean="0"/>
              <a:t>‹#›</a:t>
            </a:fld>
            <a:endParaRPr lang="en-US"/>
          </a:p>
        </p:txBody>
      </p:sp>
    </p:spTree>
    <p:extLst>
      <p:ext uri="{BB962C8B-B14F-4D97-AF65-F5344CB8AC3E}">
        <p14:creationId xmlns:p14="http://schemas.microsoft.com/office/powerpoint/2010/main" val="3448154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D3171C-D62A-44F7-B92B-0058A6F27DE6}" type="datetimeFigureOut">
              <a:rPr lang="en-US" smtClean="0"/>
              <a:t>10/15/2016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B41C08-A245-405E-99F4-1B9F66D612CD}" type="slidenum">
              <a:rPr lang="en-US" smtClean="0"/>
              <a:t>‹#›</a:t>
            </a:fld>
            <a:endParaRPr lang="en-US"/>
          </a:p>
        </p:txBody>
      </p:sp>
    </p:spTree>
    <p:extLst>
      <p:ext uri="{BB962C8B-B14F-4D97-AF65-F5344CB8AC3E}">
        <p14:creationId xmlns:p14="http://schemas.microsoft.com/office/powerpoint/2010/main" val="199420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D3171C-D62A-44F7-B92B-0058A6F27DE6}"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B41C08-A245-405E-99F4-1B9F66D612CD}" type="slidenum">
              <a:rPr lang="en-US" smtClean="0"/>
              <a:t>‹#›</a:t>
            </a:fld>
            <a:endParaRPr lang="en-US"/>
          </a:p>
        </p:txBody>
      </p:sp>
    </p:spTree>
    <p:extLst>
      <p:ext uri="{BB962C8B-B14F-4D97-AF65-F5344CB8AC3E}">
        <p14:creationId xmlns:p14="http://schemas.microsoft.com/office/powerpoint/2010/main" val="5846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D3171C-D62A-44F7-B92B-0058A6F27DE6}"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B41C08-A245-405E-99F4-1B9F66D612CD}" type="slidenum">
              <a:rPr lang="en-US" smtClean="0"/>
              <a:t>‹#›</a:t>
            </a:fld>
            <a:endParaRPr lang="en-US"/>
          </a:p>
        </p:txBody>
      </p:sp>
    </p:spTree>
    <p:extLst>
      <p:ext uri="{BB962C8B-B14F-4D97-AF65-F5344CB8AC3E}">
        <p14:creationId xmlns:p14="http://schemas.microsoft.com/office/powerpoint/2010/main" val="1778559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D3171C-D62A-44F7-B92B-0058A6F27DE6}" type="datetimeFigureOut">
              <a:rPr lang="en-US" smtClean="0"/>
              <a:t>10/15/2016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B41C08-A245-405E-99F4-1B9F66D612CD}" type="slidenum">
              <a:rPr lang="en-US" smtClean="0"/>
              <a:t>‹#›</a:t>
            </a:fld>
            <a:endParaRPr lang="en-US"/>
          </a:p>
        </p:txBody>
      </p:sp>
    </p:spTree>
    <p:extLst>
      <p:ext uri="{BB962C8B-B14F-4D97-AF65-F5344CB8AC3E}">
        <p14:creationId xmlns:p14="http://schemas.microsoft.com/office/powerpoint/2010/main" val="19875519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81200" y="838200"/>
            <a:ext cx="5257800" cy="707886"/>
          </a:xfrm>
          <a:prstGeom prst="rect">
            <a:avLst/>
          </a:prstGeom>
          <a:noFill/>
          <a:ln>
            <a:solidFill>
              <a:schemeClr val="bg1"/>
            </a:solidFill>
          </a:ln>
        </p:spPr>
        <p:txBody>
          <a:bodyPr wrap="square" rtlCol="0">
            <a:spAutoFit/>
          </a:bodyPr>
          <a:lstStyle/>
          <a:p>
            <a:pPr algn="ctr"/>
            <a:r>
              <a:rPr lang="en-US" sz="4000" b="1" dirty="0" smtClean="0">
                <a:solidFill>
                  <a:schemeClr val="bg1"/>
                </a:solidFill>
                <a:effectLst>
                  <a:outerShdw blurRad="38100" dist="38100" dir="2700000" algn="tl">
                    <a:srgbClr val="000000">
                      <a:alpha val="43137"/>
                    </a:srgbClr>
                  </a:outerShdw>
                </a:effectLst>
              </a:rPr>
              <a:t>Why Are We Different?</a:t>
            </a:r>
            <a:endParaRPr lang="en-US" sz="4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513808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36443" y="685800"/>
            <a:ext cx="9143998" cy="646331"/>
          </a:xfrm>
          <a:prstGeom prst="rect">
            <a:avLst/>
          </a:prstGeom>
          <a:noFill/>
        </p:spPr>
        <p:txBody>
          <a:bodyPr wrap="square" rtlCol="0">
            <a:spAutoFit/>
          </a:bodyPr>
          <a:lstStyle/>
          <a:p>
            <a:pPr algn="ctr"/>
            <a:r>
              <a:rPr lang="en-US" sz="3600" b="1" dirty="0"/>
              <a:t>1. </a:t>
            </a:r>
            <a:r>
              <a:rPr lang="en-US" sz="3600" b="1" dirty="0" smtClean="0"/>
              <a:t>THE THINKING OF SOME</a:t>
            </a:r>
            <a:endParaRPr lang="en-US" sz="3600" dirty="0"/>
          </a:p>
        </p:txBody>
      </p:sp>
      <p:sp>
        <p:nvSpPr>
          <p:cNvPr id="5" name="TextBox 4"/>
          <p:cNvSpPr txBox="1"/>
          <p:nvPr/>
        </p:nvSpPr>
        <p:spPr>
          <a:xfrm>
            <a:off x="531742" y="1600200"/>
            <a:ext cx="8153400" cy="4524315"/>
          </a:xfrm>
          <a:prstGeom prst="rect">
            <a:avLst/>
          </a:prstGeom>
          <a:solidFill>
            <a:schemeClr val="tx1"/>
          </a:solidFill>
        </p:spPr>
        <p:txBody>
          <a:bodyPr wrap="square" rtlCol="0">
            <a:spAutoFit/>
          </a:bodyPr>
          <a:lstStyle/>
          <a:p>
            <a:r>
              <a:rPr lang="en-US" sz="2400" b="1" dirty="0" smtClean="0">
                <a:solidFill>
                  <a:schemeClr val="bg1"/>
                </a:solidFill>
              </a:rPr>
              <a:t>Many churches feel that whatever an individual can do, a church can do (</a:t>
            </a:r>
            <a:r>
              <a:rPr lang="en-US" sz="2400" b="1" dirty="0" smtClean="0">
                <a:solidFill>
                  <a:srgbClr val="FFFF00"/>
                </a:solidFill>
              </a:rPr>
              <a:t>e.g., James </a:t>
            </a:r>
            <a:r>
              <a:rPr lang="en-US" sz="2400" b="1" dirty="0" smtClean="0">
                <a:solidFill>
                  <a:srgbClr val="FFFF00"/>
                </a:solidFill>
              </a:rPr>
              <a:t>1:25-27, 1-2</a:t>
            </a:r>
            <a:r>
              <a:rPr lang="en-US" sz="2400" b="1" dirty="0" smtClean="0">
                <a:solidFill>
                  <a:schemeClr val="bg1"/>
                </a:solidFill>
              </a:rPr>
              <a:t>).</a:t>
            </a:r>
            <a:endParaRPr lang="en-US" sz="2400" b="1" dirty="0" smtClean="0">
              <a:solidFill>
                <a:schemeClr val="bg1"/>
              </a:solidFill>
            </a:endParaRPr>
          </a:p>
          <a:p>
            <a:pPr marL="342900" indent="-342900">
              <a:buAutoNum type="arabicPeriod"/>
            </a:pPr>
            <a:endParaRPr lang="en-US" sz="2400" b="1" dirty="0">
              <a:solidFill>
                <a:schemeClr val="bg1"/>
              </a:solidFill>
            </a:endParaRPr>
          </a:p>
          <a:p>
            <a:r>
              <a:rPr lang="en-US" sz="2400" b="1" dirty="0" smtClean="0">
                <a:solidFill>
                  <a:schemeClr val="bg1"/>
                </a:solidFill>
              </a:rPr>
              <a:t>Many </a:t>
            </a:r>
            <a:r>
              <a:rPr lang="en-US" sz="2400" b="1" dirty="0">
                <a:solidFill>
                  <a:schemeClr val="bg1"/>
                </a:solidFill>
              </a:rPr>
              <a:t>churches feel if </a:t>
            </a:r>
            <a:r>
              <a:rPr lang="en-US" sz="2400" b="1" dirty="0" smtClean="0">
                <a:solidFill>
                  <a:schemeClr val="bg1"/>
                </a:solidFill>
              </a:rPr>
              <a:t>a church thinks something </a:t>
            </a:r>
            <a:r>
              <a:rPr lang="en-US" sz="2400" b="1" dirty="0">
                <a:solidFill>
                  <a:schemeClr val="bg1"/>
                </a:solidFill>
              </a:rPr>
              <a:t>it is a good work, God will allow them to do it, no matter if they see authority from the scriptures or not (</a:t>
            </a:r>
            <a:r>
              <a:rPr lang="en-US" sz="2400" b="1" dirty="0">
                <a:solidFill>
                  <a:srgbClr val="FFFF00"/>
                </a:solidFill>
              </a:rPr>
              <a:t>Matthew 7:21-24, Ephesians 2:8-10</a:t>
            </a:r>
            <a:r>
              <a:rPr lang="en-US" sz="2400" b="1" dirty="0">
                <a:solidFill>
                  <a:schemeClr val="bg1"/>
                </a:solidFill>
              </a:rPr>
              <a:t>). </a:t>
            </a:r>
            <a:endParaRPr lang="en-US" sz="2400" b="1" dirty="0" smtClean="0">
              <a:solidFill>
                <a:schemeClr val="bg1"/>
              </a:solidFill>
            </a:endParaRPr>
          </a:p>
          <a:p>
            <a:pPr marL="342900" indent="-342900">
              <a:buAutoNum type="arabicPeriod"/>
            </a:pPr>
            <a:endParaRPr lang="en-US" sz="2400" b="1" dirty="0">
              <a:solidFill>
                <a:schemeClr val="bg1"/>
              </a:solidFill>
            </a:endParaRPr>
          </a:p>
          <a:p>
            <a:r>
              <a:rPr lang="en-US" sz="2400" b="1" dirty="0" smtClean="0">
                <a:solidFill>
                  <a:schemeClr val="bg1"/>
                </a:solidFill>
              </a:rPr>
              <a:t>Many </a:t>
            </a:r>
            <a:r>
              <a:rPr lang="en-US" sz="2400" b="1" dirty="0">
                <a:solidFill>
                  <a:schemeClr val="bg1"/>
                </a:solidFill>
              </a:rPr>
              <a:t>churches make </a:t>
            </a:r>
            <a:r>
              <a:rPr lang="en-US" sz="2400" b="1" dirty="0" smtClean="0">
                <a:solidFill>
                  <a:schemeClr val="bg1"/>
                </a:solidFill>
              </a:rPr>
              <a:t>their </a:t>
            </a:r>
            <a:r>
              <a:rPr lang="en-US" sz="2400" b="1" dirty="0">
                <a:solidFill>
                  <a:schemeClr val="bg1"/>
                </a:solidFill>
              </a:rPr>
              <a:t>primary mission </a:t>
            </a:r>
            <a:r>
              <a:rPr lang="en-US" sz="2400" b="1" dirty="0" smtClean="0">
                <a:solidFill>
                  <a:schemeClr val="bg1"/>
                </a:solidFill>
              </a:rPr>
              <a:t>to </a:t>
            </a:r>
            <a:r>
              <a:rPr lang="en-US" sz="2400" b="1" dirty="0">
                <a:solidFill>
                  <a:schemeClr val="bg1"/>
                </a:solidFill>
              </a:rPr>
              <a:t>provide social services to the </a:t>
            </a:r>
            <a:r>
              <a:rPr lang="en-US" sz="2400" b="1" dirty="0" smtClean="0">
                <a:solidFill>
                  <a:schemeClr val="bg1"/>
                </a:solidFill>
              </a:rPr>
              <a:t>community (</a:t>
            </a:r>
            <a:r>
              <a:rPr lang="en-US" sz="2400" b="1" dirty="0">
                <a:solidFill>
                  <a:srgbClr val="FFFF00"/>
                </a:solidFill>
              </a:rPr>
              <a:t>John 4:24, </a:t>
            </a:r>
            <a:r>
              <a:rPr lang="en-US" sz="2400" b="1" dirty="0" smtClean="0">
                <a:solidFill>
                  <a:srgbClr val="FFFF00"/>
                </a:solidFill>
              </a:rPr>
              <a:t>17:17, Matthew 18:11, 16:26-27</a:t>
            </a:r>
            <a:r>
              <a:rPr lang="en-US" sz="2400" b="1" dirty="0">
                <a:solidFill>
                  <a:srgbClr val="FFFF00"/>
                </a:solidFill>
              </a:rPr>
              <a:t>, </a:t>
            </a:r>
            <a:r>
              <a:rPr lang="en-US" sz="2400" b="1" dirty="0" smtClean="0">
                <a:solidFill>
                  <a:srgbClr val="FFFF00"/>
                </a:solidFill>
              </a:rPr>
              <a:t>28:18-20, Acts </a:t>
            </a:r>
            <a:r>
              <a:rPr lang="en-US" sz="2400" b="1" dirty="0">
                <a:solidFill>
                  <a:srgbClr val="FFFF00"/>
                </a:solidFill>
              </a:rPr>
              <a:t>2:40-42, Romans 1:16, </a:t>
            </a:r>
            <a:r>
              <a:rPr lang="en-US" sz="2400" b="1" dirty="0" smtClean="0">
                <a:solidFill>
                  <a:srgbClr val="FFFF00"/>
                </a:solidFill>
              </a:rPr>
              <a:t>Ephesians 1:13, 3:8-12, 4:11-16, 1 </a:t>
            </a:r>
            <a:r>
              <a:rPr lang="en-US" sz="2400" b="1" dirty="0">
                <a:solidFill>
                  <a:srgbClr val="FFFF00"/>
                </a:solidFill>
              </a:rPr>
              <a:t>Timothy 2:3-4, </a:t>
            </a:r>
            <a:r>
              <a:rPr lang="en-US" sz="2400" b="1" dirty="0" smtClean="0">
                <a:solidFill>
                  <a:srgbClr val="FFFF00"/>
                </a:solidFill>
              </a:rPr>
              <a:t>3:15</a:t>
            </a:r>
            <a:r>
              <a:rPr lang="en-US" sz="2400" b="1" dirty="0" smtClean="0">
                <a:solidFill>
                  <a:schemeClr val="bg1"/>
                </a:solidFill>
              </a:rPr>
              <a:t>). </a:t>
            </a:r>
            <a:endParaRPr lang="en-US" sz="2400" b="1" dirty="0">
              <a:solidFill>
                <a:schemeClr val="bg1"/>
              </a:solidFill>
            </a:endParaRPr>
          </a:p>
        </p:txBody>
      </p:sp>
    </p:spTree>
    <p:extLst>
      <p:ext uri="{BB962C8B-B14F-4D97-AF65-F5344CB8AC3E}">
        <p14:creationId xmlns:p14="http://schemas.microsoft.com/office/powerpoint/2010/main" val="342166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36443" y="685800"/>
            <a:ext cx="9143998" cy="646331"/>
          </a:xfrm>
          <a:prstGeom prst="rect">
            <a:avLst/>
          </a:prstGeom>
          <a:noFill/>
        </p:spPr>
        <p:txBody>
          <a:bodyPr wrap="square" rtlCol="0">
            <a:spAutoFit/>
          </a:bodyPr>
          <a:lstStyle/>
          <a:p>
            <a:pPr algn="ctr"/>
            <a:r>
              <a:rPr lang="en-US" sz="3600" b="1" dirty="0" smtClean="0"/>
              <a:t>2. WHY DON’T WE?</a:t>
            </a:r>
            <a:endParaRPr lang="en-US" sz="3600" dirty="0"/>
          </a:p>
        </p:txBody>
      </p:sp>
      <p:sp>
        <p:nvSpPr>
          <p:cNvPr id="5" name="TextBox 4"/>
          <p:cNvSpPr txBox="1"/>
          <p:nvPr/>
        </p:nvSpPr>
        <p:spPr>
          <a:xfrm>
            <a:off x="531742" y="1600200"/>
            <a:ext cx="8153400" cy="4154984"/>
          </a:xfrm>
          <a:prstGeom prst="rect">
            <a:avLst/>
          </a:prstGeom>
          <a:solidFill>
            <a:schemeClr val="tx1"/>
          </a:solidFill>
        </p:spPr>
        <p:txBody>
          <a:bodyPr wrap="square" rtlCol="0">
            <a:spAutoFit/>
          </a:bodyPr>
          <a:lstStyle/>
          <a:p>
            <a:r>
              <a:rPr lang="en-US" sz="2400" b="1" dirty="0" smtClean="0">
                <a:solidFill>
                  <a:schemeClr val="bg1"/>
                </a:solidFill>
              </a:rPr>
              <a:t>Why </a:t>
            </a:r>
            <a:r>
              <a:rPr lang="en-US" sz="2400" b="1" dirty="0">
                <a:solidFill>
                  <a:schemeClr val="bg1"/>
                </a:solidFill>
              </a:rPr>
              <a:t>don’t we have church sponsored dances, pool parties, concerts etc</a:t>
            </a:r>
            <a:r>
              <a:rPr lang="en-US" sz="2400" b="1" dirty="0" smtClean="0">
                <a:solidFill>
                  <a:schemeClr val="bg1"/>
                </a:solidFill>
              </a:rPr>
              <a:t>.? [</a:t>
            </a:r>
            <a:r>
              <a:rPr lang="en-US" sz="2400" b="1" dirty="0" smtClean="0">
                <a:solidFill>
                  <a:srgbClr val="FFFF00"/>
                </a:solidFill>
              </a:rPr>
              <a:t>Song </a:t>
            </a:r>
            <a:r>
              <a:rPr lang="en-US" sz="2400" b="1" dirty="0">
                <a:solidFill>
                  <a:srgbClr val="FFFF00"/>
                </a:solidFill>
              </a:rPr>
              <a:t>of Solomon </a:t>
            </a:r>
            <a:r>
              <a:rPr lang="en-US" sz="2400" b="1" dirty="0" smtClean="0">
                <a:solidFill>
                  <a:srgbClr val="FFFF00"/>
                </a:solidFill>
              </a:rPr>
              <a:t>2:7 (4 times), </a:t>
            </a:r>
            <a:r>
              <a:rPr lang="en-US" sz="2400" b="1" dirty="0">
                <a:solidFill>
                  <a:srgbClr val="FFFF00"/>
                </a:solidFill>
              </a:rPr>
              <a:t>1 </a:t>
            </a:r>
            <a:r>
              <a:rPr lang="en-US" sz="2400" b="1" dirty="0" smtClean="0">
                <a:solidFill>
                  <a:srgbClr val="FFFF00"/>
                </a:solidFill>
              </a:rPr>
              <a:t>Peter 4:1-4</a:t>
            </a:r>
            <a:r>
              <a:rPr lang="en-US" sz="2400" b="1" dirty="0" smtClean="0">
                <a:solidFill>
                  <a:schemeClr val="bg1"/>
                </a:solidFill>
              </a:rPr>
              <a:t>] </a:t>
            </a:r>
          </a:p>
          <a:p>
            <a:pPr marL="342900" indent="-342900">
              <a:buAutoNum type="arabicPeriod"/>
            </a:pPr>
            <a:endParaRPr lang="en-US" sz="2400" b="1" dirty="0">
              <a:solidFill>
                <a:schemeClr val="bg1"/>
              </a:solidFill>
            </a:endParaRPr>
          </a:p>
          <a:p>
            <a:r>
              <a:rPr lang="en-US" sz="2400" b="1" dirty="0" smtClean="0">
                <a:solidFill>
                  <a:schemeClr val="bg1"/>
                </a:solidFill>
              </a:rPr>
              <a:t>Why </a:t>
            </a:r>
            <a:r>
              <a:rPr lang="en-US" sz="2400" b="1" dirty="0">
                <a:solidFill>
                  <a:schemeClr val="bg1"/>
                </a:solidFill>
              </a:rPr>
              <a:t>don’t we have church sponsored carnivals, raffles, </a:t>
            </a:r>
            <a:r>
              <a:rPr lang="en-US" sz="2400" b="1" dirty="0" smtClean="0">
                <a:solidFill>
                  <a:schemeClr val="bg1"/>
                </a:solidFill>
              </a:rPr>
              <a:t>buying and selling </a:t>
            </a:r>
            <a:r>
              <a:rPr lang="en-US" sz="2400" b="1" dirty="0">
                <a:solidFill>
                  <a:schemeClr val="bg1"/>
                </a:solidFill>
              </a:rPr>
              <a:t>of chances, </a:t>
            </a:r>
            <a:r>
              <a:rPr lang="en-US" sz="2400" b="1" dirty="0" smtClean="0">
                <a:solidFill>
                  <a:schemeClr val="bg1"/>
                </a:solidFill>
              </a:rPr>
              <a:t>etc</a:t>
            </a:r>
            <a:r>
              <a:rPr lang="en-US" sz="2400" b="1" dirty="0">
                <a:solidFill>
                  <a:schemeClr val="bg1"/>
                </a:solidFill>
              </a:rPr>
              <a:t>.? </a:t>
            </a:r>
            <a:r>
              <a:rPr lang="en-US" sz="2400" b="1" dirty="0" smtClean="0">
                <a:solidFill>
                  <a:schemeClr val="bg1"/>
                </a:solidFill>
              </a:rPr>
              <a:t>(</a:t>
            </a:r>
            <a:r>
              <a:rPr lang="en-US" sz="2400" b="1" dirty="0">
                <a:solidFill>
                  <a:srgbClr val="FFFF00"/>
                </a:solidFill>
              </a:rPr>
              <a:t>1 Corinthians 16:1-2, 1 Timothy 6:6-10</a:t>
            </a:r>
            <a:r>
              <a:rPr lang="en-US" sz="2400" b="1" dirty="0" smtClean="0">
                <a:solidFill>
                  <a:schemeClr val="bg1"/>
                </a:solidFill>
              </a:rPr>
              <a:t>)</a:t>
            </a:r>
            <a:endParaRPr lang="en-US" sz="2400" b="1" dirty="0">
              <a:solidFill>
                <a:schemeClr val="bg1"/>
              </a:solidFill>
            </a:endParaRPr>
          </a:p>
          <a:p>
            <a:endParaRPr lang="en-US" sz="2400" b="1" dirty="0" smtClean="0">
              <a:solidFill>
                <a:schemeClr val="bg1"/>
              </a:solidFill>
            </a:endParaRPr>
          </a:p>
          <a:p>
            <a:r>
              <a:rPr lang="en-US" sz="2400" b="1" dirty="0" smtClean="0">
                <a:solidFill>
                  <a:schemeClr val="bg1"/>
                </a:solidFill>
              </a:rPr>
              <a:t>Why </a:t>
            </a:r>
            <a:r>
              <a:rPr lang="en-US" sz="2400" b="1" dirty="0">
                <a:solidFill>
                  <a:schemeClr val="bg1"/>
                </a:solidFill>
              </a:rPr>
              <a:t>don’t we have church sponsored entertainment such as groups, choirs, bands, or soloists to give concerts during our services or use instruments in our praise of </a:t>
            </a:r>
            <a:r>
              <a:rPr lang="en-US" sz="2400" b="1" dirty="0" smtClean="0">
                <a:solidFill>
                  <a:schemeClr val="bg1"/>
                </a:solidFill>
              </a:rPr>
              <a:t>God? </a:t>
            </a:r>
            <a:r>
              <a:rPr lang="en-US" sz="2400" b="1" dirty="0">
                <a:solidFill>
                  <a:schemeClr val="bg1"/>
                </a:solidFill>
              </a:rPr>
              <a:t>(</a:t>
            </a:r>
            <a:r>
              <a:rPr lang="en-US" sz="2400" b="1" dirty="0">
                <a:solidFill>
                  <a:srgbClr val="FFFF00"/>
                </a:solidFill>
              </a:rPr>
              <a:t>Ephesians 5:18-21, Colossians 3:16-17</a:t>
            </a:r>
            <a:r>
              <a:rPr lang="en-US" sz="2400" b="1" dirty="0" smtClean="0">
                <a:solidFill>
                  <a:schemeClr val="bg1"/>
                </a:solidFill>
              </a:rPr>
              <a:t>)</a:t>
            </a:r>
            <a:endParaRPr lang="en-US" sz="2400" b="1" dirty="0">
              <a:solidFill>
                <a:schemeClr val="bg1"/>
              </a:solidFill>
            </a:endParaRPr>
          </a:p>
        </p:txBody>
      </p:sp>
    </p:spTree>
    <p:extLst>
      <p:ext uri="{BB962C8B-B14F-4D97-AF65-F5344CB8AC3E}">
        <p14:creationId xmlns:p14="http://schemas.microsoft.com/office/powerpoint/2010/main" val="3174169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36443" y="685800"/>
            <a:ext cx="9143998" cy="646331"/>
          </a:xfrm>
          <a:prstGeom prst="rect">
            <a:avLst/>
          </a:prstGeom>
          <a:noFill/>
        </p:spPr>
        <p:txBody>
          <a:bodyPr wrap="square" rtlCol="0">
            <a:spAutoFit/>
          </a:bodyPr>
          <a:lstStyle/>
          <a:p>
            <a:pPr algn="ctr"/>
            <a:r>
              <a:rPr lang="en-US" sz="3600" b="1" dirty="0" smtClean="0"/>
              <a:t>2. WHY DON’T WE?</a:t>
            </a:r>
            <a:endParaRPr lang="en-US" sz="3600" dirty="0"/>
          </a:p>
        </p:txBody>
      </p:sp>
      <p:sp>
        <p:nvSpPr>
          <p:cNvPr id="5" name="TextBox 4"/>
          <p:cNvSpPr txBox="1"/>
          <p:nvPr/>
        </p:nvSpPr>
        <p:spPr>
          <a:xfrm>
            <a:off x="531742" y="1600200"/>
            <a:ext cx="8153400" cy="2677656"/>
          </a:xfrm>
          <a:prstGeom prst="rect">
            <a:avLst/>
          </a:prstGeom>
          <a:solidFill>
            <a:schemeClr val="tx1"/>
          </a:solidFill>
        </p:spPr>
        <p:txBody>
          <a:bodyPr wrap="square" rtlCol="0">
            <a:spAutoFit/>
          </a:bodyPr>
          <a:lstStyle/>
          <a:p>
            <a:r>
              <a:rPr lang="en-US" sz="2400" b="1" dirty="0" smtClean="0">
                <a:solidFill>
                  <a:schemeClr val="bg1"/>
                </a:solidFill>
              </a:rPr>
              <a:t>Why </a:t>
            </a:r>
            <a:r>
              <a:rPr lang="en-US" sz="2400" b="1" dirty="0">
                <a:solidFill>
                  <a:schemeClr val="bg1"/>
                </a:solidFill>
              </a:rPr>
              <a:t>don’t we have a church sponsored daycare facility, bake sales, food pantries, </a:t>
            </a:r>
            <a:r>
              <a:rPr lang="en-US" sz="2400" b="1" dirty="0" smtClean="0">
                <a:solidFill>
                  <a:schemeClr val="bg1"/>
                </a:solidFill>
              </a:rPr>
              <a:t>flea </a:t>
            </a:r>
            <a:r>
              <a:rPr lang="en-US" sz="2400" b="1" dirty="0">
                <a:solidFill>
                  <a:schemeClr val="bg1"/>
                </a:solidFill>
              </a:rPr>
              <a:t>markets, trunk or treat, </a:t>
            </a:r>
            <a:r>
              <a:rPr lang="en-US" sz="2400" b="1" dirty="0" err="1">
                <a:solidFill>
                  <a:schemeClr val="bg1"/>
                </a:solidFill>
              </a:rPr>
              <a:t>easter</a:t>
            </a:r>
            <a:r>
              <a:rPr lang="en-US" sz="2400" b="1" dirty="0">
                <a:solidFill>
                  <a:schemeClr val="bg1"/>
                </a:solidFill>
              </a:rPr>
              <a:t> egg hunts, Wednesday night spaghetti suppers, blood drives, clothing drives, fellowship halls, social centers, </a:t>
            </a:r>
            <a:r>
              <a:rPr lang="en-US" sz="2400" b="1" dirty="0" smtClean="0">
                <a:solidFill>
                  <a:schemeClr val="bg1"/>
                </a:solidFill>
              </a:rPr>
              <a:t>gymnasiums</a:t>
            </a:r>
            <a:r>
              <a:rPr lang="en-US" sz="2400" b="1" dirty="0">
                <a:solidFill>
                  <a:schemeClr val="bg1"/>
                </a:solidFill>
              </a:rPr>
              <a:t>, </a:t>
            </a:r>
            <a:r>
              <a:rPr lang="en-US" sz="2400" b="1" dirty="0" smtClean="0">
                <a:solidFill>
                  <a:schemeClr val="bg1"/>
                </a:solidFill>
              </a:rPr>
              <a:t>etc.? (</a:t>
            </a:r>
            <a:r>
              <a:rPr lang="en-US" sz="2400" b="1" dirty="0" smtClean="0">
                <a:solidFill>
                  <a:srgbClr val="FFFF00"/>
                </a:solidFill>
              </a:rPr>
              <a:t>Mark 11:15-17, John </a:t>
            </a:r>
            <a:r>
              <a:rPr lang="en-US" sz="2400" b="1" dirty="0">
                <a:solidFill>
                  <a:srgbClr val="FFFF00"/>
                </a:solidFill>
              </a:rPr>
              <a:t>6:26-27, 21:15-17, </a:t>
            </a:r>
            <a:r>
              <a:rPr lang="en-US" sz="2400" b="1" dirty="0" smtClean="0">
                <a:solidFill>
                  <a:srgbClr val="FFFF00"/>
                </a:solidFill>
              </a:rPr>
              <a:t> </a:t>
            </a:r>
            <a:r>
              <a:rPr lang="en-US" sz="2400" b="1" dirty="0" smtClean="0">
                <a:solidFill>
                  <a:srgbClr val="FFFF00"/>
                </a:solidFill>
              </a:rPr>
              <a:t>Mark 14:3-7</a:t>
            </a:r>
            <a:r>
              <a:rPr lang="en-US" sz="2400" b="1" dirty="0">
                <a:solidFill>
                  <a:srgbClr val="FFFF00"/>
                </a:solidFill>
              </a:rPr>
              <a:t>, Acts 2:44-45, </a:t>
            </a:r>
            <a:r>
              <a:rPr lang="en-US" sz="2400" b="1" dirty="0" smtClean="0">
                <a:solidFill>
                  <a:srgbClr val="FFFF00"/>
                </a:solidFill>
              </a:rPr>
              <a:t>4:35-38, Romans </a:t>
            </a:r>
            <a:r>
              <a:rPr lang="en-US" sz="2400" b="1" dirty="0">
                <a:solidFill>
                  <a:srgbClr val="FFFF00"/>
                </a:solidFill>
              </a:rPr>
              <a:t>14:16-19, 1 Timothy 5:16</a:t>
            </a:r>
            <a:r>
              <a:rPr lang="en-US" sz="2400" b="1" dirty="0" smtClean="0">
                <a:solidFill>
                  <a:srgbClr val="FFFF00"/>
                </a:solidFill>
              </a:rPr>
              <a:t>, 1 Corinthians 11:20-22</a:t>
            </a:r>
            <a:r>
              <a:rPr lang="en-US" sz="2400" b="1" dirty="0" smtClean="0">
                <a:solidFill>
                  <a:schemeClr val="bg1"/>
                </a:solidFill>
              </a:rPr>
              <a:t>) </a:t>
            </a:r>
          </a:p>
        </p:txBody>
      </p:sp>
    </p:spTree>
    <p:extLst>
      <p:ext uri="{BB962C8B-B14F-4D97-AF65-F5344CB8AC3E}">
        <p14:creationId xmlns:p14="http://schemas.microsoft.com/office/powerpoint/2010/main" val="39869165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36443" y="685800"/>
            <a:ext cx="9143998" cy="646331"/>
          </a:xfrm>
          <a:prstGeom prst="rect">
            <a:avLst/>
          </a:prstGeom>
          <a:noFill/>
        </p:spPr>
        <p:txBody>
          <a:bodyPr wrap="square" rtlCol="0">
            <a:spAutoFit/>
          </a:bodyPr>
          <a:lstStyle/>
          <a:p>
            <a:pPr algn="ctr"/>
            <a:r>
              <a:rPr lang="en-US" sz="3600" b="1" dirty="0" smtClean="0"/>
              <a:t>2. WHY DON’T WE?</a:t>
            </a:r>
            <a:endParaRPr lang="en-US" sz="3600" dirty="0"/>
          </a:p>
        </p:txBody>
      </p:sp>
      <p:sp>
        <p:nvSpPr>
          <p:cNvPr id="5" name="TextBox 4"/>
          <p:cNvSpPr txBox="1"/>
          <p:nvPr/>
        </p:nvSpPr>
        <p:spPr>
          <a:xfrm>
            <a:off x="531742" y="1600200"/>
            <a:ext cx="8153400" cy="3785652"/>
          </a:xfrm>
          <a:prstGeom prst="rect">
            <a:avLst/>
          </a:prstGeom>
          <a:solidFill>
            <a:schemeClr val="tx1"/>
          </a:solidFill>
        </p:spPr>
        <p:txBody>
          <a:bodyPr wrap="square" rtlCol="0">
            <a:spAutoFit/>
          </a:bodyPr>
          <a:lstStyle/>
          <a:p>
            <a:r>
              <a:rPr lang="en-US" sz="2400" b="1" dirty="0" smtClean="0">
                <a:solidFill>
                  <a:schemeClr val="bg1"/>
                </a:solidFill>
              </a:rPr>
              <a:t>Why </a:t>
            </a:r>
            <a:r>
              <a:rPr lang="en-US" sz="2400" b="1" dirty="0">
                <a:solidFill>
                  <a:schemeClr val="bg1"/>
                </a:solidFill>
              </a:rPr>
              <a:t>don’t </a:t>
            </a:r>
            <a:r>
              <a:rPr lang="en-US" sz="2400" b="1" dirty="0" smtClean="0">
                <a:solidFill>
                  <a:schemeClr val="bg1"/>
                </a:solidFill>
              </a:rPr>
              <a:t>we, the Oak Ridge church of Christ, </a:t>
            </a:r>
            <a:r>
              <a:rPr lang="en-US" sz="2400" b="1" dirty="0">
                <a:solidFill>
                  <a:schemeClr val="bg1"/>
                </a:solidFill>
              </a:rPr>
              <a:t>support man-made </a:t>
            </a:r>
            <a:r>
              <a:rPr lang="en-US" sz="2400" b="1" dirty="0" smtClean="0">
                <a:solidFill>
                  <a:schemeClr val="bg1"/>
                </a:solidFill>
              </a:rPr>
              <a:t>organizations? (</a:t>
            </a:r>
            <a:r>
              <a:rPr lang="en-US" sz="2400" b="1" dirty="0" smtClean="0">
                <a:solidFill>
                  <a:srgbClr val="FFFF00"/>
                </a:solidFill>
              </a:rPr>
              <a:t>2 </a:t>
            </a:r>
            <a:r>
              <a:rPr lang="en-US" sz="2400" b="1" dirty="0">
                <a:solidFill>
                  <a:srgbClr val="FFFF00"/>
                </a:solidFill>
              </a:rPr>
              <a:t>Corinthians 8:1-5, 2 Timothy 2:1-2, Titus 2:1-8, Hebrews </a:t>
            </a:r>
            <a:r>
              <a:rPr lang="en-US" sz="2400" b="1" dirty="0" smtClean="0">
                <a:solidFill>
                  <a:srgbClr val="FFFF00"/>
                </a:solidFill>
              </a:rPr>
              <a:t>10:24-25</a:t>
            </a:r>
            <a:r>
              <a:rPr lang="en-US" sz="2400" b="1" dirty="0" smtClean="0">
                <a:solidFill>
                  <a:schemeClr val="bg1"/>
                </a:solidFill>
              </a:rPr>
              <a:t>) </a:t>
            </a:r>
          </a:p>
          <a:p>
            <a:pPr marL="342900" indent="-342900">
              <a:buAutoNum type="arabicPeriod"/>
            </a:pPr>
            <a:endParaRPr lang="en-US" sz="2400" b="1" dirty="0">
              <a:solidFill>
                <a:schemeClr val="bg1"/>
              </a:solidFill>
            </a:endParaRPr>
          </a:p>
          <a:p>
            <a:r>
              <a:rPr lang="en-US" sz="2400" b="1" dirty="0" smtClean="0">
                <a:solidFill>
                  <a:schemeClr val="bg1"/>
                </a:solidFill>
              </a:rPr>
              <a:t>Why </a:t>
            </a:r>
            <a:r>
              <a:rPr lang="en-US" sz="2400" b="1" dirty="0">
                <a:solidFill>
                  <a:schemeClr val="bg1"/>
                </a:solidFill>
              </a:rPr>
              <a:t>don’t we have an elaborate organization such as other churches? (</a:t>
            </a:r>
            <a:r>
              <a:rPr lang="en-US" sz="2400" b="1" dirty="0">
                <a:solidFill>
                  <a:srgbClr val="FFFF00"/>
                </a:solidFill>
              </a:rPr>
              <a:t>Philippians 1:1, 1 Peter 5:1-4</a:t>
            </a:r>
            <a:r>
              <a:rPr lang="en-US" sz="2400" b="1" dirty="0" smtClean="0">
                <a:solidFill>
                  <a:schemeClr val="bg1"/>
                </a:solidFill>
              </a:rPr>
              <a:t>)</a:t>
            </a:r>
            <a:endParaRPr lang="en-US" sz="2400" b="1" dirty="0">
              <a:solidFill>
                <a:schemeClr val="bg1"/>
              </a:solidFill>
            </a:endParaRPr>
          </a:p>
          <a:p>
            <a:endParaRPr lang="en-US" sz="2400" b="1" dirty="0" smtClean="0">
              <a:solidFill>
                <a:schemeClr val="bg1"/>
              </a:solidFill>
            </a:endParaRPr>
          </a:p>
          <a:p>
            <a:r>
              <a:rPr lang="en-US" sz="2400" b="1" dirty="0" smtClean="0">
                <a:solidFill>
                  <a:schemeClr val="bg1"/>
                </a:solidFill>
              </a:rPr>
              <a:t>Why </a:t>
            </a:r>
            <a:r>
              <a:rPr lang="en-US" sz="2400" b="1" dirty="0">
                <a:solidFill>
                  <a:schemeClr val="bg1"/>
                </a:solidFill>
              </a:rPr>
              <a:t>don’t we provide financial help from the Oak Ridge treasury to those who are not </a:t>
            </a:r>
            <a:r>
              <a:rPr lang="en-US" sz="2400" b="1" dirty="0" smtClean="0">
                <a:solidFill>
                  <a:schemeClr val="bg1"/>
                </a:solidFill>
              </a:rPr>
              <a:t>Christians? (</a:t>
            </a:r>
            <a:r>
              <a:rPr lang="en-US" sz="2400" b="1" dirty="0">
                <a:solidFill>
                  <a:srgbClr val="FFFF00"/>
                </a:solidFill>
              </a:rPr>
              <a:t>Matthew 25:37-40, </a:t>
            </a:r>
            <a:r>
              <a:rPr lang="en-US" sz="2400" b="1" dirty="0" smtClean="0">
                <a:solidFill>
                  <a:srgbClr val="FFFF00"/>
                </a:solidFill>
              </a:rPr>
              <a:t> </a:t>
            </a:r>
            <a:r>
              <a:rPr lang="en-US" sz="2400" b="1" dirty="0">
                <a:solidFill>
                  <a:srgbClr val="FFFF00"/>
                </a:solidFill>
              </a:rPr>
              <a:t>Galatians 6:10, 1 Timothy 6:17-19, James 1:25-27</a:t>
            </a:r>
            <a:r>
              <a:rPr lang="en-US" sz="2400" b="1" dirty="0">
                <a:solidFill>
                  <a:schemeClr val="bg1"/>
                </a:solidFill>
              </a:rPr>
              <a:t>) </a:t>
            </a:r>
          </a:p>
        </p:txBody>
      </p:sp>
    </p:spTree>
    <p:extLst>
      <p:ext uri="{BB962C8B-B14F-4D97-AF65-F5344CB8AC3E}">
        <p14:creationId xmlns:p14="http://schemas.microsoft.com/office/powerpoint/2010/main" val="664090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914400" y="1879600"/>
            <a:ext cx="7086600" cy="1569660"/>
          </a:xfrm>
          <a:prstGeom prst="rect">
            <a:avLst/>
          </a:prstGeom>
          <a:noFill/>
        </p:spPr>
        <p:txBody>
          <a:bodyPr wrap="square" rtlCol="0">
            <a:spAutoFit/>
          </a:bodyPr>
          <a:lstStyle/>
          <a:p>
            <a:pPr algn="ctr"/>
            <a:r>
              <a:rPr lang="en-US" sz="2400" dirty="0"/>
              <a:t>For those of us who are Christians, let us be content to live within the authority of the New Testament scriptures so that we do not fall away (</a:t>
            </a:r>
            <a:r>
              <a:rPr lang="en-US" sz="2400" b="1" dirty="0"/>
              <a:t>2 Timothy 4:2-3, 1 Corinthians 15:58, 2 Peter 3:17-18, 2 John 9</a:t>
            </a:r>
            <a:r>
              <a:rPr lang="en-US" sz="2400" dirty="0"/>
              <a:t>). </a:t>
            </a:r>
          </a:p>
        </p:txBody>
      </p:sp>
    </p:spTree>
    <p:extLst>
      <p:ext uri="{BB962C8B-B14F-4D97-AF65-F5344CB8AC3E}">
        <p14:creationId xmlns:p14="http://schemas.microsoft.com/office/powerpoint/2010/main" val="2796454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914400" y="1879600"/>
            <a:ext cx="7086600" cy="1569660"/>
          </a:xfrm>
          <a:prstGeom prst="rect">
            <a:avLst/>
          </a:prstGeom>
          <a:noFill/>
        </p:spPr>
        <p:txBody>
          <a:bodyPr wrap="square" rtlCol="0">
            <a:spAutoFit/>
          </a:bodyPr>
          <a:lstStyle/>
          <a:p>
            <a:pPr algn="ctr"/>
            <a:r>
              <a:rPr lang="en-US" sz="2400" dirty="0"/>
              <a:t>Let us pray for our friends and loved ones who are members of churches practicing things that do not please God. Let us also be motivated to reach out to them with the gospel of Jesus</a:t>
            </a:r>
            <a:r>
              <a:rPr lang="en-US" sz="2400" dirty="0" smtClean="0"/>
              <a:t>. </a:t>
            </a:r>
            <a:endParaRPr lang="en-US" sz="2400" dirty="0"/>
          </a:p>
        </p:txBody>
      </p:sp>
    </p:spTree>
    <p:extLst>
      <p:ext uri="{BB962C8B-B14F-4D97-AF65-F5344CB8AC3E}">
        <p14:creationId xmlns:p14="http://schemas.microsoft.com/office/powerpoint/2010/main" val="535682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914400" y="1879600"/>
            <a:ext cx="7086600" cy="1569660"/>
          </a:xfrm>
          <a:prstGeom prst="rect">
            <a:avLst/>
          </a:prstGeom>
          <a:noFill/>
        </p:spPr>
        <p:txBody>
          <a:bodyPr wrap="square" rtlCol="0">
            <a:spAutoFit/>
          </a:bodyPr>
          <a:lstStyle/>
          <a:p>
            <a:pPr algn="ctr"/>
            <a:r>
              <a:rPr lang="en-US" sz="2400" dirty="0"/>
              <a:t>We have studied why we of the Oak Ridge church of Christ are different this morning. Being different is not always a bad thing. Being different in the Lord’s church is a very good thing as explained by Peter in </a:t>
            </a:r>
            <a:r>
              <a:rPr lang="en-US" sz="2400" b="1" dirty="0"/>
              <a:t>1 Peter 2</a:t>
            </a:r>
            <a:r>
              <a:rPr lang="en-US" sz="2400" dirty="0"/>
              <a:t>. </a:t>
            </a:r>
          </a:p>
        </p:txBody>
      </p:sp>
    </p:spTree>
    <p:extLst>
      <p:ext uri="{BB962C8B-B14F-4D97-AF65-F5344CB8AC3E}">
        <p14:creationId xmlns:p14="http://schemas.microsoft.com/office/powerpoint/2010/main" val="29243622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533400" y="1905000"/>
            <a:ext cx="8077200" cy="646331"/>
          </a:xfrm>
          <a:prstGeom prst="rect">
            <a:avLst/>
          </a:prstGeom>
          <a:noFill/>
        </p:spPr>
        <p:txBody>
          <a:bodyPr wrap="square" rtlCol="0">
            <a:spAutoFit/>
          </a:bodyPr>
          <a:lstStyle/>
          <a:p>
            <a:pPr algn="ctr"/>
            <a:r>
              <a:rPr lang="en-US" sz="3600" b="1" dirty="0" smtClean="0"/>
              <a:t>HOW ABOUT YOU THIS MORNING?</a:t>
            </a:r>
            <a:endParaRPr lang="en-US" sz="3600" b="1" dirty="0"/>
          </a:p>
        </p:txBody>
      </p:sp>
    </p:spTree>
    <p:extLst>
      <p:ext uri="{BB962C8B-B14F-4D97-AF65-F5344CB8AC3E}">
        <p14:creationId xmlns:p14="http://schemas.microsoft.com/office/powerpoint/2010/main" val="15104432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1027</TotalTime>
  <Words>523</Words>
  <Application>Microsoft Office PowerPoint</Application>
  <PresentationFormat>On-screen Show (4:3)</PresentationFormat>
  <Paragraphs>25</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Murray</dc:creator>
  <cp:lastModifiedBy>Murray</cp:lastModifiedBy>
  <cp:revision>12</cp:revision>
  <dcterms:created xsi:type="dcterms:W3CDTF">2016-09-17T13:06:38Z</dcterms:created>
  <dcterms:modified xsi:type="dcterms:W3CDTF">2016-10-15T22:37:49Z</dcterms:modified>
</cp:coreProperties>
</file>