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9" r:id="rId5"/>
    <p:sldId id="259" r:id="rId6"/>
    <p:sldId id="268" r:id="rId7"/>
    <p:sldId id="265" r:id="rId8"/>
    <p:sldId id="270" r:id="rId9"/>
    <p:sldId id="261" r:id="rId10"/>
    <p:sldId id="263"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6" autoAdjust="0"/>
    <p:restoredTop sz="59302" autoAdjust="0"/>
  </p:normalViewPr>
  <p:slideViewPr>
    <p:cSldViewPr snapToGrid="0">
      <p:cViewPr varScale="1">
        <p:scale>
          <a:sx n="58" d="100"/>
          <a:sy n="58"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0FA43A-12C8-4E4D-A5A0-A2FD67D1C086}" type="datetimeFigureOut">
              <a:rPr lang="en-US" smtClean="0"/>
              <a:t>3/5/2016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6241B3-A828-40AC-AD2C-B943310D9443}" type="slidenum">
              <a:rPr lang="en-US" smtClean="0"/>
              <a:t>‹#›</a:t>
            </a:fld>
            <a:endParaRPr lang="en-US"/>
          </a:p>
        </p:txBody>
      </p:sp>
    </p:spTree>
    <p:extLst>
      <p:ext uri="{BB962C8B-B14F-4D97-AF65-F5344CB8AC3E}">
        <p14:creationId xmlns:p14="http://schemas.microsoft.com/office/powerpoint/2010/main" val="171253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election</a:t>
            </a:r>
            <a:r>
              <a:rPr lang="en-US" baseline="0" dirty="0" smtClean="0"/>
              <a:t> season now in full swing I am going to start a series of lessons on America, politics and the Christian. The first one obviously deals with the idol that is America. Then the next two will deal with republicans and democrats in some fashion. </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1</a:t>
            </a:fld>
            <a:endParaRPr lang="en-US"/>
          </a:p>
        </p:txBody>
      </p:sp>
    </p:spTree>
    <p:extLst>
      <p:ext uri="{BB962C8B-B14F-4D97-AF65-F5344CB8AC3E}">
        <p14:creationId xmlns:p14="http://schemas.microsoft.com/office/powerpoint/2010/main" val="3076210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10</a:t>
            </a:fld>
            <a:endParaRPr lang="en-US"/>
          </a:p>
        </p:txBody>
      </p:sp>
    </p:spTree>
    <p:extLst>
      <p:ext uri="{BB962C8B-B14F-4D97-AF65-F5344CB8AC3E}">
        <p14:creationId xmlns:p14="http://schemas.microsoft.com/office/powerpoint/2010/main" val="254212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start</a:t>
            </a:r>
            <a:r>
              <a:rPr lang="en-US" baseline="0" dirty="0" smtClean="0"/>
              <a:t> what is an idol? Can a nation or the concept of the ideals of a nation be an idol? While the first definition of the nation being used as a representation of God isn’t too much of a problem. The thing that is greatly admired, loved, or revered certainly fits. </a:t>
            </a:r>
          </a:p>
          <a:p>
            <a:endParaRPr lang="en-US" baseline="0" dirty="0" smtClean="0"/>
          </a:p>
          <a:p>
            <a:r>
              <a:rPr lang="en-US" baseline="0" dirty="0" smtClean="0"/>
              <a:t>Idolatry in the traditional use of the word isn’t a major problem in the US. The are smaller religious groups that do worship idols, Indians for examples, but there are small minority populations and it isn’t something we are forced to observe or see in public. </a:t>
            </a:r>
          </a:p>
          <a:p>
            <a:endParaRPr lang="en-US" baseline="0" dirty="0" smtClean="0"/>
          </a:p>
        </p:txBody>
      </p:sp>
      <p:sp>
        <p:nvSpPr>
          <p:cNvPr id="4" name="Slide Number Placeholder 3"/>
          <p:cNvSpPr>
            <a:spLocks noGrp="1"/>
          </p:cNvSpPr>
          <p:nvPr>
            <p:ph type="sldNum" sz="quarter" idx="10"/>
          </p:nvPr>
        </p:nvSpPr>
        <p:spPr/>
        <p:txBody>
          <a:bodyPr/>
          <a:lstStyle/>
          <a:p>
            <a:fld id="{856241B3-A828-40AC-AD2C-B943310D9443}" type="slidenum">
              <a:rPr lang="en-US" smtClean="0"/>
              <a:t>2</a:t>
            </a:fld>
            <a:endParaRPr lang="en-US"/>
          </a:p>
        </p:txBody>
      </p:sp>
    </p:spTree>
    <p:extLst>
      <p:ext uri="{BB962C8B-B14F-4D97-AF65-F5344CB8AC3E}">
        <p14:creationId xmlns:p14="http://schemas.microsoft.com/office/powerpoint/2010/main" val="3426761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what is an appropriate approach for</a:t>
            </a:r>
            <a:r>
              <a:rPr lang="en-US" baseline="0" dirty="0" smtClean="0"/>
              <a:t> a Christian to take regarding his/her nation. </a:t>
            </a:r>
            <a:endParaRPr lang="en-US" baseline="0" dirty="0" smtClean="0"/>
          </a:p>
          <a:p>
            <a:endParaRPr lang="en-US" baseline="0" dirty="0" smtClean="0"/>
          </a:p>
          <a:p>
            <a:r>
              <a:rPr lang="en-US" dirty="0" smtClean="0"/>
              <a:t>Jesus truly lived in the greatest nation of that age. Being a part of the Roman empire</a:t>
            </a:r>
            <a:r>
              <a:rPr lang="en-US" baseline="0" dirty="0" smtClean="0"/>
              <a:t> was much like living in today’s America for that time. Saying I’m a roman carried a lot of weight. </a:t>
            </a:r>
          </a:p>
          <a:p>
            <a:endParaRPr lang="en-US" baseline="0" dirty="0" smtClean="0"/>
          </a:p>
          <a:p>
            <a:r>
              <a:rPr lang="en-US" baseline="0" dirty="0" smtClean="0"/>
              <a:t>To begin let’s look at what Jesus had to say about governments and his attitude toward the nation he lived in. </a:t>
            </a:r>
          </a:p>
          <a:p>
            <a:endParaRPr lang="en-US" baseline="0" dirty="0" smtClean="0"/>
          </a:p>
          <a:p>
            <a:r>
              <a:rPr lang="en-US" baseline="0" dirty="0" smtClean="0"/>
              <a:t>First, he only talked about being apart of one government. And that government is the Kingdom of God</a:t>
            </a:r>
            <a:r>
              <a:rPr lang="en-US" baseline="0" dirty="0" smtClean="0"/>
              <a:t>. This kingdom wasn’t exactly the kingdom his Jewish compatriots had in mind. They expected and wanted another golden era type Israel to be set up to throw off Rome. </a:t>
            </a:r>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kingdom of God as Jesus meant it wasn’t exactly the kingdom his Jewish compatriots had in mind. They expected and wanted another golden era type Israel to be set up to throw off Rome. Unfortunately for many of the Jews at the time, </a:t>
            </a:r>
            <a:r>
              <a:rPr lang="en-US" baseline="0" dirty="0" smtClean="0"/>
              <a:t>Jesus never wanted the church to set up a formal nation. If Jesus wanted to be a king and use the New testament to be a formal system of governance he had opportunity and he had the power to do so. </a:t>
            </a:r>
          </a:p>
          <a:p>
            <a:endParaRPr lang="en-US" baseline="0" dirty="0" smtClean="0"/>
          </a:p>
          <a:p>
            <a:r>
              <a:rPr lang="en-US" baseline="0" dirty="0" smtClean="0"/>
              <a:t>Also during his trial Jesus was pointedly asked if he was a king. Jesus plainly said no. He did not want a kingdom of this world. He told Pilate if he wanted a kingdom his servants would be fighting for him.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56241B3-A828-40AC-AD2C-B943310D9443}" type="slidenum">
              <a:rPr lang="en-US" smtClean="0"/>
              <a:t>3</a:t>
            </a:fld>
            <a:endParaRPr lang="en-US"/>
          </a:p>
        </p:txBody>
      </p:sp>
    </p:spTree>
    <p:extLst>
      <p:ext uri="{BB962C8B-B14F-4D97-AF65-F5344CB8AC3E}">
        <p14:creationId xmlns:p14="http://schemas.microsoft.com/office/powerpoint/2010/main" val="69095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does America</a:t>
            </a:r>
            <a:r>
              <a:rPr lang="en-US" baseline="0" dirty="0" smtClean="0"/>
              <a:t> get turned into an idol?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 big problem that faces this nation’s Christians is the idea that our religion and our government are somehow supposed to be intertwined. Many in this country elevate this nation to a place of religion and try to use religion to define economic policies, labor policies, education policies, criminal justice policies etc. In this way America becomes an extension of the church and of God and people put undue loyalty, care, effort and time into turning America into their ideal image that the true work of Christ gets put on the backburner because they’re doing His “work” by shaping the country according to his “will”.</a:t>
            </a:r>
            <a:endParaRPr lang="en-US" dirty="0" smtClean="0"/>
          </a:p>
          <a:p>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4</a:t>
            </a:fld>
            <a:endParaRPr lang="en-US"/>
          </a:p>
        </p:txBody>
      </p:sp>
    </p:spTree>
    <p:extLst>
      <p:ext uri="{BB962C8B-B14F-4D97-AF65-F5344CB8AC3E}">
        <p14:creationId xmlns:p14="http://schemas.microsoft.com/office/powerpoint/2010/main" val="426466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can we turn America into an idol? Or what does it look like when America starts to become our idol. We aren’t going to go around formally</a:t>
            </a:r>
            <a:r>
              <a:rPr lang="en-US" baseline="0" dirty="0" smtClean="0"/>
              <a:t> worshipping our nation but does it seep into our lives in others ways?</a:t>
            </a:r>
          </a:p>
          <a:p>
            <a:endParaRPr lang="en-US" baseline="0" dirty="0" smtClean="0"/>
          </a:p>
          <a:p>
            <a:r>
              <a:rPr lang="en-US" baseline="0" dirty="0" smtClean="0"/>
              <a:t>Xenophobia is the extreme form of nationalism</a:t>
            </a:r>
          </a:p>
          <a:p>
            <a:endParaRPr lang="en-US" baseline="0" dirty="0" smtClean="0"/>
          </a:p>
          <a:p>
            <a:r>
              <a:rPr lang="en-US" baseline="0" dirty="0" smtClean="0"/>
              <a:t>In </a:t>
            </a:r>
            <a:r>
              <a:rPr lang="en-US" baseline="0" dirty="0" smtClean="0"/>
              <a:t>the early church the </a:t>
            </a:r>
            <a:r>
              <a:rPr lang="en-US" baseline="0" dirty="0" smtClean="0"/>
              <a:t>Hebrew Jews </a:t>
            </a:r>
            <a:r>
              <a:rPr lang="en-US" baseline="0" dirty="0" smtClean="0"/>
              <a:t>still regarded themselves highly and neglected the Hellenists, the Greek Jews. Both were Jews but the latter came from other countries. The “proper” Jews neglected the </a:t>
            </a:r>
            <a:r>
              <a:rPr lang="en-US" baseline="0" dirty="0" err="1" smtClean="0"/>
              <a:t>foreignors</a:t>
            </a:r>
            <a:r>
              <a:rPr lang="en-US" baseline="0" dirty="0" smtClean="0"/>
              <a:t>. </a:t>
            </a:r>
          </a:p>
          <a:p>
            <a:endParaRPr lang="en-US" baseline="0" dirty="0" smtClean="0"/>
          </a:p>
          <a:p>
            <a:r>
              <a:rPr lang="en-US" baseline="0" dirty="0" smtClean="0"/>
              <a:t>In the good Samaritan Jesus uses the intense hatred the Jews had for the Samaritans for two lessons. One it teaches us how prejudices and favoritism is wrong and he also used it to teach us everyone is our neighbor. We are all men and are expected to act the same toward all men. </a:t>
            </a:r>
          </a:p>
          <a:p>
            <a:endParaRPr lang="en-US" baseline="0" dirty="0" smtClean="0"/>
          </a:p>
          <a:p>
            <a:r>
              <a:rPr lang="en-US" baseline="0" dirty="0" smtClean="0"/>
              <a:t>James warns the early church of favoritism towards the wealthy. </a:t>
            </a:r>
          </a:p>
          <a:p>
            <a:endParaRPr lang="en-US" baseline="0" dirty="0" smtClean="0"/>
          </a:p>
          <a:p>
            <a:r>
              <a:rPr lang="en-US" baseline="0" dirty="0" smtClean="0"/>
              <a:t>It all leads back to the golden rule. Treat everyone as we would be treated. </a:t>
            </a:r>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5</a:t>
            </a:fld>
            <a:endParaRPr lang="en-US"/>
          </a:p>
        </p:txBody>
      </p:sp>
    </p:spTree>
    <p:extLst>
      <p:ext uri="{BB962C8B-B14F-4D97-AF65-F5344CB8AC3E}">
        <p14:creationId xmlns:p14="http://schemas.microsoft.com/office/powerpoint/2010/main" val="213885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Stemming from my last point is</a:t>
            </a:r>
            <a:r>
              <a:rPr lang="en-US" baseline="0" dirty="0" smtClean="0"/>
              <a:t> the idea of pride in being American. </a:t>
            </a:r>
            <a:r>
              <a:rPr lang="en-US" dirty="0" smtClean="0"/>
              <a:t>Many </a:t>
            </a:r>
            <a:r>
              <a:rPr lang="en-US" dirty="0" smtClean="0"/>
              <a:t>people think very highly of themselves</a:t>
            </a:r>
            <a:r>
              <a:rPr lang="en-US" baseline="0" dirty="0" smtClean="0"/>
              <a:t> simply because they’re </a:t>
            </a:r>
            <a:r>
              <a:rPr lang="en-US" baseline="0" dirty="0" smtClean="0"/>
              <a:t>Americans</a:t>
            </a:r>
            <a:r>
              <a:rPr lang="en-US" baseline="0" dirty="0" smtClean="0"/>
              <a:t>. </a:t>
            </a:r>
          </a:p>
          <a:p>
            <a:endParaRPr lang="en-US" baseline="0" dirty="0" smtClean="0"/>
          </a:p>
          <a:p>
            <a:r>
              <a:rPr lang="en-US" baseline="0" dirty="0" smtClean="0"/>
              <a:t>It’s easy to think highly of yourself because of your heritage. Many generations of Americans have almost earned that right. Many more generations of Americans have just happened to be born in the right part of the world at the right time. Especially now it’s easy to think of America and think we’re invincible. It can’t possibly be wiped away in the blink of an eye. </a:t>
            </a:r>
          </a:p>
          <a:p>
            <a:endParaRPr lang="en-US" baseline="0" dirty="0" smtClean="0"/>
          </a:p>
          <a:p>
            <a:r>
              <a:rPr lang="en-US" baseline="0" dirty="0" smtClean="0"/>
              <a:t>David trusted in his nation. It was spreading. It was thriving. It was dominating the political landscape. His pride led him to action that had dire consequences. Jerusalem was moments away from annihilation. 70,000 had already died. </a:t>
            </a:r>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6</a:t>
            </a:fld>
            <a:endParaRPr lang="en-US"/>
          </a:p>
        </p:txBody>
      </p:sp>
    </p:spTree>
    <p:extLst>
      <p:ext uri="{BB962C8B-B14F-4D97-AF65-F5344CB8AC3E}">
        <p14:creationId xmlns:p14="http://schemas.microsoft.com/office/powerpoint/2010/main" val="3298136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Ironically</a:t>
            </a:r>
            <a:r>
              <a:rPr lang="en-US" baseline="0" dirty="0" smtClean="0"/>
              <a:t> one of the most xenophobic group of people in history had very strict instructions regarding foreigners. </a:t>
            </a:r>
            <a:endParaRPr lang="en-US" baseline="0" dirty="0" smtClean="0"/>
          </a:p>
          <a:p>
            <a:endParaRPr lang="en-US" baseline="0" dirty="0" smtClean="0"/>
          </a:p>
          <a:p>
            <a:r>
              <a:rPr lang="en-US" baseline="0" dirty="0" smtClean="0"/>
              <a:t>In every one of these verses the sojourner is the foreigner. The non-native Israelite. Throughout the old testament it is reiterated to treat them with respect and dignity. </a:t>
            </a:r>
            <a:endParaRPr lang="en-US" baseline="0" dirty="0" smtClean="0"/>
          </a:p>
          <a:p>
            <a:endParaRPr lang="en-US" baseline="0" dirty="0" smtClean="0"/>
          </a:p>
          <a:p>
            <a:r>
              <a:rPr lang="en-US" baseline="0" dirty="0" smtClean="0"/>
              <a:t>A strong national pride makes it much more difficult to see people from other lands as friends instead of threats. </a:t>
            </a:r>
            <a:r>
              <a:rPr lang="en-US" baseline="0" dirty="0" smtClean="0"/>
              <a:t>That then makes it harder for us to go to their lands to spread the gospel and hurts are influence with them. </a:t>
            </a:r>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7</a:t>
            </a:fld>
            <a:endParaRPr lang="en-US"/>
          </a:p>
        </p:txBody>
      </p:sp>
    </p:spTree>
    <p:extLst>
      <p:ext uri="{BB962C8B-B14F-4D97-AF65-F5344CB8AC3E}">
        <p14:creationId xmlns:p14="http://schemas.microsoft.com/office/powerpoint/2010/main" val="265749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way America ca</a:t>
            </a:r>
            <a:r>
              <a:rPr lang="en-US" baseline="0" dirty="0" smtClean="0"/>
              <a:t>n become an idol is its politics. This is especially relevant this year with two contested party primaries with some very polarizing figures. For many people politics is their life, either professionally or as an amateur hobby. You know these people. They have the latest book, or meme or article ready to show you about some aspect of the political system either tearing someone down or building someone up. </a:t>
            </a:r>
          </a:p>
          <a:p>
            <a:endParaRPr lang="en-US" baseline="0" dirty="0" smtClean="0"/>
          </a:p>
          <a:p>
            <a:r>
              <a:rPr lang="en-US" baseline="0" dirty="0" smtClean="0"/>
              <a:t>First question to ask, is it fruitful? It’s a question you can ask about anything you do. Is ,insert activity here, fruitful? Too much unfruitfulness will choke us out and it prevents some/most from ever growing in the first place. </a:t>
            </a:r>
          </a:p>
          <a:p>
            <a:endParaRPr lang="en-US" baseline="0" dirty="0" smtClean="0"/>
          </a:p>
          <a:p>
            <a:r>
              <a:rPr lang="en-US" baseline="0" dirty="0" smtClean="0"/>
              <a:t>Is it so distracting to us that the kingdom of God will happen before our eyes and we completely miss it. Jesus gave the example of the fig tree and the signs it gave let people know summer was near. He just got done talking about Jerusalem being destroyed and all the signs surrounding it and the signs surrounding the return of the Son of Man. </a:t>
            </a:r>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8</a:t>
            </a:fld>
            <a:endParaRPr lang="en-US"/>
          </a:p>
        </p:txBody>
      </p:sp>
    </p:spTree>
    <p:extLst>
      <p:ext uri="{BB962C8B-B14F-4D97-AF65-F5344CB8AC3E}">
        <p14:creationId xmlns:p14="http://schemas.microsoft.com/office/powerpoint/2010/main" val="4236511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when considering America</a:t>
            </a:r>
            <a:r>
              <a:rPr lang="en-US" baseline="0" dirty="0" smtClean="0"/>
              <a:t> and you hear other people touting America’s greatness or returning it to greatness as the politicians all claim they’ll do. Keep a few things in mind. </a:t>
            </a:r>
            <a:endParaRPr lang="en-US" dirty="0"/>
          </a:p>
        </p:txBody>
      </p:sp>
      <p:sp>
        <p:nvSpPr>
          <p:cNvPr id="4" name="Slide Number Placeholder 3"/>
          <p:cNvSpPr>
            <a:spLocks noGrp="1"/>
          </p:cNvSpPr>
          <p:nvPr>
            <p:ph type="sldNum" sz="quarter" idx="10"/>
          </p:nvPr>
        </p:nvSpPr>
        <p:spPr/>
        <p:txBody>
          <a:bodyPr/>
          <a:lstStyle/>
          <a:p>
            <a:fld id="{856241B3-A828-40AC-AD2C-B943310D9443}" type="slidenum">
              <a:rPr lang="en-US" smtClean="0"/>
              <a:t>9</a:t>
            </a:fld>
            <a:endParaRPr lang="en-US"/>
          </a:p>
        </p:txBody>
      </p:sp>
    </p:spTree>
    <p:extLst>
      <p:ext uri="{BB962C8B-B14F-4D97-AF65-F5344CB8AC3E}">
        <p14:creationId xmlns:p14="http://schemas.microsoft.com/office/powerpoint/2010/main" val="200355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856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8EFEF4B1-B919-4426-8178-6D68C03A959C}" type="datetimeFigureOut">
              <a:rPr lang="en-US" smtClean="0"/>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9456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1516215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270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982864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160922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42220464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1444285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65195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287503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FEF4B1-B919-4426-8178-6D68C03A959C}" type="datetimeFigureOut">
              <a:rPr lang="en-US" smtClean="0"/>
              <a:t>3/5/2016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2296406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FEF4B1-B919-4426-8178-6D68C03A959C}"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380128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FEF4B1-B919-4426-8178-6D68C03A959C}" type="datetimeFigureOut">
              <a:rPr lang="en-US" smtClean="0"/>
              <a:t>3/5/2016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2495221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FEF4B1-B919-4426-8178-6D68C03A959C}" type="datetimeFigureOut">
              <a:rPr lang="en-US" smtClean="0"/>
              <a:t>3/5/2016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54397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EF4B1-B919-4426-8178-6D68C03A959C}" type="datetimeFigureOut">
              <a:rPr lang="en-US" smtClean="0"/>
              <a:t>3/5/2016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47090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EF4B1-B919-4426-8178-6D68C03A959C}"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1766612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EF4B1-B919-4426-8178-6D68C03A959C}" type="datetimeFigureOut">
              <a:rPr lang="en-US" smtClean="0"/>
              <a:t>3/5/2016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669B6-D026-44E2-83B0-D2FED4C66D44}" type="slidenum">
              <a:rPr lang="en-US" smtClean="0"/>
              <a:t>‹#›</a:t>
            </a:fld>
            <a:endParaRPr lang="en-US"/>
          </a:p>
        </p:txBody>
      </p:sp>
    </p:spTree>
    <p:extLst>
      <p:ext uri="{BB962C8B-B14F-4D97-AF65-F5344CB8AC3E}">
        <p14:creationId xmlns:p14="http://schemas.microsoft.com/office/powerpoint/2010/main" val="3712778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EFEF4B1-B919-4426-8178-6D68C03A959C}" type="datetimeFigureOut">
              <a:rPr lang="en-US" smtClean="0"/>
              <a:t>3/5/2016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B669B6-D026-44E2-83B0-D2FED4C66D44}" type="slidenum">
              <a:rPr lang="en-US" smtClean="0"/>
              <a:t>‹#›</a:t>
            </a:fld>
            <a:endParaRPr lang="en-US"/>
          </a:p>
        </p:txBody>
      </p:sp>
    </p:spTree>
    <p:extLst>
      <p:ext uri="{BB962C8B-B14F-4D97-AF65-F5344CB8AC3E}">
        <p14:creationId xmlns:p14="http://schemas.microsoft.com/office/powerpoint/2010/main" val="882301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9468" y="2556802"/>
            <a:ext cx="8001000" cy="2971801"/>
          </a:xfrm>
        </p:spPr>
        <p:txBody>
          <a:bodyPr>
            <a:normAutofit/>
          </a:bodyPr>
          <a:lstStyle/>
          <a:p>
            <a:r>
              <a:rPr lang="en-US" sz="6000" dirty="0" smtClean="0"/>
              <a:t>American Idol</a:t>
            </a:r>
            <a:endParaRPr lang="en-US" sz="6000" dirty="0"/>
          </a:p>
        </p:txBody>
      </p:sp>
    </p:spTree>
    <p:extLst>
      <p:ext uri="{BB962C8B-B14F-4D97-AF65-F5344CB8AC3E}">
        <p14:creationId xmlns:p14="http://schemas.microsoft.com/office/powerpoint/2010/main" val="3076316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600199"/>
            <a:ext cx="8534400" cy="3615267"/>
          </a:xfrm>
        </p:spPr>
        <p:txBody>
          <a:bodyPr>
            <a:noAutofit/>
          </a:bodyPr>
          <a:lstStyle/>
          <a:p>
            <a:pPr marL="0" indent="0">
              <a:buNone/>
            </a:pPr>
            <a:r>
              <a:rPr lang="en-US" sz="2400" dirty="0" smtClean="0">
                <a:solidFill>
                  <a:schemeClr val="tx1"/>
                </a:solidFill>
              </a:rPr>
              <a:t>As we grow in the faith we should strive to become a-national</a:t>
            </a:r>
          </a:p>
          <a:p>
            <a:pPr lvl="1"/>
            <a:r>
              <a:rPr lang="en-US" sz="2000" dirty="0" smtClean="0">
                <a:solidFill>
                  <a:schemeClr val="tx1"/>
                </a:solidFill>
              </a:rPr>
              <a:t>Galatians 3:8, Colossians 3:11 - ..neither Jew nor Greek…</a:t>
            </a:r>
          </a:p>
          <a:p>
            <a:pPr marL="0" indent="0">
              <a:buNone/>
            </a:pPr>
            <a:endParaRPr lang="en-US" sz="2400" dirty="0">
              <a:solidFill>
                <a:schemeClr val="tx1"/>
              </a:solidFill>
            </a:endParaRPr>
          </a:p>
          <a:p>
            <a:pPr marL="0" indent="0">
              <a:buNone/>
            </a:pPr>
            <a:r>
              <a:rPr lang="en-US" sz="2400" dirty="0" smtClean="0">
                <a:solidFill>
                  <a:schemeClr val="tx1"/>
                </a:solidFill>
              </a:rPr>
              <a:t>Jesus never once touted his Jewish citizenship as anything special and regarded his duties to Rome as a responsibility</a:t>
            </a:r>
          </a:p>
          <a:p>
            <a:pPr lvl="1"/>
            <a:r>
              <a:rPr lang="en-US" sz="2000" dirty="0" smtClean="0">
                <a:solidFill>
                  <a:schemeClr val="tx1"/>
                </a:solidFill>
              </a:rPr>
              <a:t>Matthew 22:15-22</a:t>
            </a:r>
          </a:p>
          <a:p>
            <a:pPr marL="0" indent="0">
              <a:buNone/>
            </a:pPr>
            <a:endParaRPr lang="en-US" sz="2400" dirty="0">
              <a:solidFill>
                <a:schemeClr val="tx1"/>
              </a:solidFill>
            </a:endParaRPr>
          </a:p>
          <a:p>
            <a:pPr marL="0" indent="0">
              <a:buNone/>
            </a:pPr>
            <a:r>
              <a:rPr lang="en-US" sz="2400" dirty="0" smtClean="0">
                <a:solidFill>
                  <a:schemeClr val="tx1"/>
                </a:solidFill>
              </a:rPr>
              <a:t>Paul exercised his rights as a Roman to correct an injustice</a:t>
            </a:r>
          </a:p>
          <a:p>
            <a:pPr lvl="1"/>
            <a:r>
              <a:rPr lang="en-US" sz="2000" dirty="0" smtClean="0">
                <a:solidFill>
                  <a:schemeClr val="tx1"/>
                </a:solidFill>
              </a:rPr>
              <a:t>Romans 13:4</a:t>
            </a:r>
            <a:endParaRPr lang="en-US" sz="2000" dirty="0">
              <a:solidFill>
                <a:schemeClr val="tx1"/>
              </a:solidFill>
            </a:endParaRPr>
          </a:p>
        </p:txBody>
      </p:sp>
    </p:spTree>
    <p:extLst>
      <p:ext uri="{BB962C8B-B14F-4D97-AF65-F5344CB8AC3E}">
        <p14:creationId xmlns:p14="http://schemas.microsoft.com/office/powerpoint/2010/main" val="145798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62446"/>
            <a:ext cx="8534400" cy="1507067"/>
          </a:xfrm>
        </p:spPr>
        <p:txBody>
          <a:bodyPr/>
          <a:lstStyle/>
          <a:p>
            <a:r>
              <a:rPr lang="en-US" dirty="0" smtClean="0">
                <a:solidFill>
                  <a:schemeClr val="bg2">
                    <a:lumMod val="75000"/>
                  </a:schemeClr>
                </a:solidFill>
              </a:rPr>
              <a:t>We Belong to a nation</a:t>
            </a:r>
            <a:endParaRPr lang="en-US" dirty="0">
              <a:solidFill>
                <a:schemeClr val="bg2">
                  <a:lumMod val="75000"/>
                </a:schemeClr>
              </a:solidFill>
            </a:endParaRPr>
          </a:p>
        </p:txBody>
      </p:sp>
      <p:sp>
        <p:nvSpPr>
          <p:cNvPr id="3" name="Content Placeholder 2"/>
          <p:cNvSpPr>
            <a:spLocks noGrp="1"/>
          </p:cNvSpPr>
          <p:nvPr>
            <p:ph idx="1"/>
          </p:nvPr>
        </p:nvSpPr>
        <p:spPr>
          <a:xfrm>
            <a:off x="684212" y="2069513"/>
            <a:ext cx="8534400" cy="3615267"/>
          </a:xfrm>
        </p:spPr>
        <p:txBody>
          <a:bodyPr>
            <a:noAutofit/>
          </a:bodyPr>
          <a:lstStyle/>
          <a:p>
            <a:pPr marL="0" indent="0">
              <a:buNone/>
            </a:pPr>
            <a:r>
              <a:rPr lang="en-US" sz="2400" dirty="0" smtClean="0">
                <a:solidFill>
                  <a:schemeClr val="tx1"/>
                </a:solidFill>
              </a:rPr>
              <a:t>The old man is gone</a:t>
            </a:r>
          </a:p>
          <a:p>
            <a:pPr lvl="1"/>
            <a:r>
              <a:rPr lang="en-US" sz="2000" dirty="0" smtClean="0">
                <a:solidFill>
                  <a:schemeClr val="tx1"/>
                </a:solidFill>
              </a:rPr>
              <a:t>2 Corinthians 5:16-21 – old man has passed away, we are now ambassadors of Christ</a:t>
            </a:r>
          </a:p>
          <a:p>
            <a:pPr marL="0" indent="0">
              <a:buNone/>
            </a:pPr>
            <a:endParaRPr lang="en-US" sz="2400" dirty="0" smtClean="0">
              <a:solidFill>
                <a:schemeClr val="tx1"/>
              </a:solidFill>
            </a:endParaRPr>
          </a:p>
          <a:p>
            <a:pPr marL="0" indent="0">
              <a:buNone/>
            </a:pPr>
            <a:r>
              <a:rPr lang="en-US" sz="2400" dirty="0" smtClean="0">
                <a:solidFill>
                  <a:schemeClr val="tx1"/>
                </a:solidFill>
              </a:rPr>
              <a:t>We can only serve one master</a:t>
            </a:r>
          </a:p>
          <a:p>
            <a:pPr lvl="1"/>
            <a:r>
              <a:rPr lang="en-US" sz="2000" dirty="0" smtClean="0">
                <a:solidFill>
                  <a:schemeClr val="tx1"/>
                </a:solidFill>
              </a:rPr>
              <a:t>Matthew 6:24 – Heaven doesn’t have dual citizenship</a:t>
            </a:r>
          </a:p>
          <a:p>
            <a:pPr marL="0" indent="0">
              <a:buNone/>
            </a:pPr>
            <a:endParaRPr lang="en-US" sz="2400" dirty="0" smtClean="0">
              <a:solidFill>
                <a:schemeClr val="tx1"/>
              </a:solidFill>
            </a:endParaRPr>
          </a:p>
          <a:p>
            <a:pPr marL="0" indent="0">
              <a:buNone/>
            </a:pPr>
            <a:r>
              <a:rPr lang="en-US" sz="2400" dirty="0" smtClean="0">
                <a:solidFill>
                  <a:schemeClr val="tx1"/>
                </a:solidFill>
              </a:rPr>
              <a:t>We are citizens of a new nation</a:t>
            </a:r>
          </a:p>
          <a:p>
            <a:pPr lvl="1"/>
            <a:r>
              <a:rPr lang="en-US" sz="2000" dirty="0" smtClean="0">
                <a:solidFill>
                  <a:schemeClr val="tx1"/>
                </a:solidFill>
              </a:rPr>
              <a:t>Philippians 3:20-21 – our citizenship is in heaven</a:t>
            </a:r>
            <a:endParaRPr lang="en-US" sz="2000" dirty="0">
              <a:solidFill>
                <a:schemeClr val="tx1"/>
              </a:solidFill>
            </a:endParaRPr>
          </a:p>
        </p:txBody>
      </p:sp>
    </p:spTree>
    <p:extLst>
      <p:ext uri="{BB962C8B-B14F-4D97-AF65-F5344CB8AC3E}">
        <p14:creationId xmlns:p14="http://schemas.microsoft.com/office/powerpoint/2010/main" val="152446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6" end="6"/>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535" y="337364"/>
            <a:ext cx="8534400" cy="1507067"/>
          </a:xfrm>
        </p:spPr>
        <p:txBody>
          <a:bodyPr/>
          <a:lstStyle/>
          <a:p>
            <a:r>
              <a:rPr lang="en-US" dirty="0" smtClean="0">
                <a:solidFill>
                  <a:schemeClr val="bg2">
                    <a:lumMod val="75000"/>
                  </a:schemeClr>
                </a:solidFill>
              </a:rPr>
              <a:t>What is an idol?</a:t>
            </a:r>
            <a:endParaRPr lang="en-US" dirty="0">
              <a:solidFill>
                <a:schemeClr val="bg2">
                  <a:lumMod val="75000"/>
                </a:schemeClr>
              </a:solidFill>
            </a:endParaRPr>
          </a:p>
        </p:txBody>
      </p:sp>
      <p:sp>
        <p:nvSpPr>
          <p:cNvPr id="3" name="Content Placeholder 2"/>
          <p:cNvSpPr>
            <a:spLocks noGrp="1"/>
          </p:cNvSpPr>
          <p:nvPr>
            <p:ph idx="1"/>
          </p:nvPr>
        </p:nvSpPr>
        <p:spPr>
          <a:xfrm>
            <a:off x="543535" y="2167987"/>
            <a:ext cx="8534400" cy="3615267"/>
          </a:xfrm>
        </p:spPr>
        <p:txBody>
          <a:bodyPr>
            <a:noAutofit/>
          </a:bodyPr>
          <a:lstStyle/>
          <a:p>
            <a:pPr marL="0" indent="0">
              <a:buNone/>
            </a:pPr>
            <a:r>
              <a:rPr lang="en-US" sz="2400" dirty="0" smtClean="0">
                <a:solidFill>
                  <a:schemeClr val="tx1"/>
                </a:solidFill>
              </a:rPr>
              <a:t>An image or representation of a god used as an object of worship.</a:t>
            </a:r>
          </a:p>
          <a:p>
            <a:pPr marL="0" indent="0">
              <a:buNone/>
            </a:pPr>
            <a:r>
              <a:rPr lang="en-US" sz="2400" dirty="0" smtClean="0">
                <a:solidFill>
                  <a:schemeClr val="tx1"/>
                </a:solidFill>
              </a:rPr>
              <a:t>A person or thing that is greatly admired, loved or revered. </a:t>
            </a:r>
          </a:p>
          <a:p>
            <a:pPr marL="0" indent="0">
              <a:buNone/>
            </a:pPr>
            <a:endParaRPr lang="en-US" sz="2400" dirty="0">
              <a:solidFill>
                <a:schemeClr val="tx1"/>
              </a:solidFill>
            </a:endParaRPr>
          </a:p>
          <a:p>
            <a:pPr marL="0" indent="0">
              <a:buNone/>
            </a:pPr>
            <a:r>
              <a:rPr lang="en-US" sz="2400" dirty="0" smtClean="0">
                <a:solidFill>
                  <a:schemeClr val="tx1"/>
                </a:solidFill>
              </a:rPr>
              <a:t>Traditional idolatry isn’t a big problem in our present country.</a:t>
            </a:r>
          </a:p>
          <a:p>
            <a:pPr marL="0" indent="0">
              <a:buNone/>
            </a:pPr>
            <a:endParaRPr lang="en-US" sz="2400" dirty="0">
              <a:solidFill>
                <a:schemeClr val="tx1"/>
              </a:solidFill>
            </a:endParaRPr>
          </a:p>
          <a:p>
            <a:pPr marL="0" indent="0">
              <a:buNone/>
            </a:pPr>
            <a:r>
              <a:rPr lang="en-US" sz="2400" dirty="0" smtClean="0">
                <a:solidFill>
                  <a:schemeClr val="tx1"/>
                </a:solidFill>
              </a:rPr>
              <a:t>Do we idealize our present country and bend our religion to fit our image of what this country should be?</a:t>
            </a:r>
            <a:endParaRPr lang="en-US" sz="2400" dirty="0">
              <a:solidFill>
                <a:schemeClr val="tx1"/>
              </a:solidFill>
            </a:endParaRPr>
          </a:p>
        </p:txBody>
      </p:sp>
    </p:spTree>
    <p:extLst>
      <p:ext uri="{BB962C8B-B14F-4D97-AF65-F5344CB8AC3E}">
        <p14:creationId xmlns:p14="http://schemas.microsoft.com/office/powerpoint/2010/main" val="3968049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384" y="131621"/>
            <a:ext cx="8534400" cy="1507067"/>
          </a:xfrm>
        </p:spPr>
        <p:txBody>
          <a:bodyPr/>
          <a:lstStyle/>
          <a:p>
            <a:r>
              <a:rPr lang="en-US" dirty="0" smtClean="0">
                <a:solidFill>
                  <a:schemeClr val="bg2">
                    <a:lumMod val="75000"/>
                  </a:schemeClr>
                </a:solidFill>
              </a:rPr>
              <a:t>Jesus and Government</a:t>
            </a:r>
            <a:endParaRPr lang="en-US" dirty="0">
              <a:solidFill>
                <a:schemeClr val="bg2">
                  <a:lumMod val="75000"/>
                </a:schemeClr>
              </a:solidFill>
            </a:endParaRPr>
          </a:p>
        </p:txBody>
      </p:sp>
      <p:sp>
        <p:nvSpPr>
          <p:cNvPr id="3" name="Content Placeholder 2"/>
          <p:cNvSpPr>
            <a:spLocks noGrp="1"/>
          </p:cNvSpPr>
          <p:nvPr>
            <p:ph idx="1"/>
          </p:nvPr>
        </p:nvSpPr>
        <p:spPr>
          <a:xfrm>
            <a:off x="304384" y="2032583"/>
            <a:ext cx="8534400" cy="3615267"/>
          </a:xfrm>
        </p:spPr>
        <p:txBody>
          <a:bodyPr>
            <a:noAutofit/>
          </a:bodyPr>
          <a:lstStyle/>
          <a:p>
            <a:pPr marL="0" indent="0">
              <a:buNone/>
            </a:pPr>
            <a:r>
              <a:rPr lang="en-US" sz="2800" dirty="0" smtClean="0">
                <a:solidFill>
                  <a:schemeClr val="tx1"/>
                </a:solidFill>
              </a:rPr>
              <a:t>The only government Jesus preached about was the Kingdom of God.</a:t>
            </a:r>
          </a:p>
          <a:p>
            <a:pPr lvl="2"/>
            <a:r>
              <a:rPr lang="en-US" sz="2000" dirty="0" smtClean="0">
                <a:solidFill>
                  <a:schemeClr val="tx1"/>
                </a:solidFill>
              </a:rPr>
              <a:t>Mark 1:15 – the Kingdom of God is at hand</a:t>
            </a:r>
          </a:p>
          <a:p>
            <a:pPr lvl="2"/>
            <a:r>
              <a:rPr lang="en-US" sz="2000" dirty="0" smtClean="0">
                <a:solidFill>
                  <a:schemeClr val="tx1"/>
                </a:solidFill>
              </a:rPr>
              <a:t>Matthew 6:10 – “thy Kingdom come” in the Lord’s Prayer</a:t>
            </a:r>
          </a:p>
          <a:p>
            <a:pPr lvl="2"/>
            <a:r>
              <a:rPr lang="en-US" sz="2000" dirty="0" smtClean="0">
                <a:solidFill>
                  <a:schemeClr val="tx1"/>
                </a:solidFill>
              </a:rPr>
              <a:t>Matthew 6:33 – seek ye first the Kingdom of God</a:t>
            </a:r>
          </a:p>
          <a:p>
            <a:pPr marL="0" indent="0">
              <a:buNone/>
            </a:pPr>
            <a:r>
              <a:rPr lang="en-US" sz="2800" dirty="0" smtClean="0">
                <a:solidFill>
                  <a:schemeClr val="tx1"/>
                </a:solidFill>
              </a:rPr>
              <a:t>Jesus </a:t>
            </a:r>
            <a:r>
              <a:rPr lang="en-US" sz="2800" dirty="0" smtClean="0">
                <a:solidFill>
                  <a:schemeClr val="tx1"/>
                </a:solidFill>
              </a:rPr>
              <a:t>never desired His Church to set up a nation</a:t>
            </a:r>
          </a:p>
          <a:p>
            <a:pPr lvl="2"/>
            <a:r>
              <a:rPr lang="en-US" sz="2000" dirty="0" smtClean="0">
                <a:solidFill>
                  <a:schemeClr val="tx1"/>
                </a:solidFill>
              </a:rPr>
              <a:t>John 6:5-15 – Jesus feeds the 5000, but doesn’t let them make Him a king</a:t>
            </a:r>
          </a:p>
          <a:p>
            <a:pPr lvl="2"/>
            <a:r>
              <a:rPr lang="en-US" sz="2000" dirty="0" smtClean="0">
                <a:solidFill>
                  <a:schemeClr val="tx1"/>
                </a:solidFill>
              </a:rPr>
              <a:t>John 18:33-38 – Jesus tells Pilate His kingdom is not of this world</a:t>
            </a:r>
            <a:endParaRPr lang="en-US" sz="2000" dirty="0">
              <a:solidFill>
                <a:schemeClr val="tx1"/>
              </a:solidFill>
            </a:endParaRPr>
          </a:p>
        </p:txBody>
      </p:sp>
    </p:spTree>
    <p:extLst>
      <p:ext uri="{BB962C8B-B14F-4D97-AF65-F5344CB8AC3E}">
        <p14:creationId xmlns:p14="http://schemas.microsoft.com/office/powerpoint/2010/main" val="195292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17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280" y="618717"/>
            <a:ext cx="8534400" cy="1507067"/>
          </a:xfrm>
        </p:spPr>
        <p:txBody>
          <a:bodyPr/>
          <a:lstStyle/>
          <a:p>
            <a:r>
              <a:rPr lang="en-US" dirty="0" smtClean="0">
                <a:solidFill>
                  <a:schemeClr val="bg2">
                    <a:lumMod val="75000"/>
                  </a:schemeClr>
                </a:solidFill>
              </a:rPr>
              <a:t>Do </a:t>
            </a:r>
            <a:r>
              <a:rPr lang="en-US" dirty="0" smtClean="0">
                <a:solidFill>
                  <a:schemeClr val="bg2">
                    <a:lumMod val="75000"/>
                  </a:schemeClr>
                </a:solidFill>
              </a:rPr>
              <a:t>We </a:t>
            </a:r>
            <a:r>
              <a:rPr lang="en-US" dirty="0" smtClean="0">
                <a:solidFill>
                  <a:schemeClr val="bg2">
                    <a:lumMod val="75000"/>
                  </a:schemeClr>
                </a:solidFill>
              </a:rPr>
              <a:t>regard American’s with more affinity than other citizens?</a:t>
            </a:r>
            <a:endParaRPr lang="en-US" dirty="0">
              <a:solidFill>
                <a:schemeClr val="bg2">
                  <a:lumMod val="75000"/>
                </a:schemeClr>
              </a:solidFill>
            </a:endParaRPr>
          </a:p>
        </p:txBody>
      </p:sp>
      <p:sp>
        <p:nvSpPr>
          <p:cNvPr id="3" name="Content Placeholder 2"/>
          <p:cNvSpPr>
            <a:spLocks noGrp="1"/>
          </p:cNvSpPr>
          <p:nvPr>
            <p:ph idx="1"/>
          </p:nvPr>
        </p:nvSpPr>
        <p:spPr>
          <a:xfrm>
            <a:off x="698280" y="2483077"/>
            <a:ext cx="8534400" cy="3615267"/>
          </a:xfrm>
        </p:spPr>
        <p:txBody>
          <a:bodyPr>
            <a:noAutofit/>
          </a:bodyPr>
          <a:lstStyle/>
          <a:p>
            <a:pPr marL="0" indent="0">
              <a:buNone/>
            </a:pPr>
            <a:r>
              <a:rPr lang="en-US" dirty="0" smtClean="0">
                <a:solidFill>
                  <a:schemeClr val="tx1"/>
                </a:solidFill>
              </a:rPr>
              <a:t>The Jews had a bad problem with this and it caused strife in the early church</a:t>
            </a:r>
          </a:p>
          <a:p>
            <a:pPr lvl="2"/>
            <a:r>
              <a:rPr lang="en-US" dirty="0" smtClean="0">
                <a:solidFill>
                  <a:schemeClr val="tx1"/>
                </a:solidFill>
              </a:rPr>
              <a:t>Acts 6:1-6 – the </a:t>
            </a:r>
            <a:r>
              <a:rPr lang="en-US" dirty="0" err="1" smtClean="0">
                <a:solidFill>
                  <a:schemeClr val="tx1"/>
                </a:solidFill>
              </a:rPr>
              <a:t>Hellinists</a:t>
            </a:r>
            <a:r>
              <a:rPr lang="en-US" dirty="0" smtClean="0">
                <a:solidFill>
                  <a:schemeClr val="tx1"/>
                </a:solidFill>
              </a:rPr>
              <a:t> were being discriminated against by the Hebrews</a:t>
            </a:r>
          </a:p>
          <a:p>
            <a:pPr marL="0" indent="0">
              <a:buNone/>
            </a:pPr>
            <a:r>
              <a:rPr lang="en-US" dirty="0" smtClean="0">
                <a:solidFill>
                  <a:schemeClr val="tx1"/>
                </a:solidFill>
              </a:rPr>
              <a:t>Jesus used nationalism in a parable to define our neighbors</a:t>
            </a:r>
          </a:p>
          <a:p>
            <a:pPr lvl="2"/>
            <a:r>
              <a:rPr lang="en-US" dirty="0" smtClean="0">
                <a:solidFill>
                  <a:schemeClr val="tx1"/>
                </a:solidFill>
              </a:rPr>
              <a:t>Luke 10:25-37 – The good Samaritan</a:t>
            </a:r>
          </a:p>
          <a:p>
            <a:pPr marL="0" indent="0">
              <a:buNone/>
            </a:pPr>
            <a:r>
              <a:rPr lang="en-US" dirty="0" smtClean="0">
                <a:solidFill>
                  <a:schemeClr val="tx1"/>
                </a:solidFill>
              </a:rPr>
              <a:t>Favoritism is wrong</a:t>
            </a:r>
          </a:p>
          <a:p>
            <a:pPr lvl="2"/>
            <a:r>
              <a:rPr lang="en-US" dirty="0" smtClean="0">
                <a:solidFill>
                  <a:schemeClr val="tx1"/>
                </a:solidFill>
              </a:rPr>
              <a:t>James 2:1-13 – they judged the man based on wealth. Do we judge based on nationality?</a:t>
            </a:r>
          </a:p>
          <a:p>
            <a:pPr marL="0" indent="0">
              <a:buNone/>
            </a:pPr>
            <a:r>
              <a:rPr lang="en-US" dirty="0" smtClean="0">
                <a:solidFill>
                  <a:schemeClr val="tx1"/>
                </a:solidFill>
              </a:rPr>
              <a:t>Every person is to be treated the same</a:t>
            </a:r>
          </a:p>
          <a:p>
            <a:pPr lvl="2"/>
            <a:r>
              <a:rPr lang="en-US" dirty="0" smtClean="0">
                <a:solidFill>
                  <a:schemeClr val="tx1"/>
                </a:solidFill>
              </a:rPr>
              <a:t>Matthew 7:12</a:t>
            </a:r>
            <a:endParaRPr lang="en-US" dirty="0">
              <a:solidFill>
                <a:schemeClr val="tx1"/>
              </a:solidFill>
            </a:endParaRPr>
          </a:p>
        </p:txBody>
      </p:sp>
    </p:spTree>
    <p:extLst>
      <p:ext uri="{BB962C8B-B14F-4D97-AF65-F5344CB8AC3E}">
        <p14:creationId xmlns:p14="http://schemas.microsoft.com/office/powerpoint/2010/main" val="148826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6" end="6"/>
                                            </p:txEl>
                                          </p:spTgt>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solidFill>
                  <a:schemeClr val="bg2">
                    <a:lumMod val="75000"/>
                  </a:schemeClr>
                </a:solidFill>
              </a:rPr>
              <a:t>If we’re the best, how can we be humble?</a:t>
            </a:r>
            <a:endParaRPr lang="en-US" dirty="0">
              <a:solidFill>
                <a:schemeClr val="bg2">
                  <a:lumMod val="75000"/>
                </a:schemeClr>
              </a:solidFill>
            </a:endParaRPr>
          </a:p>
        </p:txBody>
      </p:sp>
      <p:sp>
        <p:nvSpPr>
          <p:cNvPr id="3" name="Content Placeholder 2"/>
          <p:cNvSpPr>
            <a:spLocks noGrp="1"/>
          </p:cNvSpPr>
          <p:nvPr>
            <p:ph idx="1"/>
          </p:nvPr>
        </p:nvSpPr>
        <p:spPr>
          <a:xfrm>
            <a:off x="684212" y="2192867"/>
            <a:ext cx="8534400" cy="3615267"/>
          </a:xfrm>
        </p:spPr>
        <p:txBody>
          <a:bodyPr>
            <a:noAutofit/>
          </a:bodyPr>
          <a:lstStyle/>
          <a:p>
            <a:pPr marL="0" indent="0">
              <a:buNone/>
            </a:pPr>
            <a:r>
              <a:rPr lang="en-US" sz="2400" dirty="0" smtClean="0">
                <a:solidFill>
                  <a:schemeClr val="tx1"/>
                </a:solidFill>
              </a:rPr>
              <a:t>Romans 12:3 – no to think more highly than he ought to think</a:t>
            </a:r>
          </a:p>
          <a:p>
            <a:pPr marL="0" indent="0">
              <a:buNone/>
            </a:pPr>
            <a:r>
              <a:rPr lang="en-US" sz="2400" dirty="0" smtClean="0">
                <a:solidFill>
                  <a:schemeClr val="tx1"/>
                </a:solidFill>
              </a:rPr>
              <a:t>David </a:t>
            </a:r>
            <a:r>
              <a:rPr lang="en-US" sz="2400" dirty="0" smtClean="0">
                <a:solidFill>
                  <a:schemeClr val="tx1"/>
                </a:solidFill>
              </a:rPr>
              <a:t>trusted in the strength of his country and was promptly humbled</a:t>
            </a:r>
          </a:p>
          <a:p>
            <a:pPr lvl="2"/>
            <a:r>
              <a:rPr lang="en-US" sz="1800" dirty="0" smtClean="0">
                <a:solidFill>
                  <a:schemeClr val="tx1"/>
                </a:solidFill>
              </a:rPr>
              <a:t>1 Chronicles 21:7-17</a:t>
            </a:r>
          </a:p>
          <a:p>
            <a:pPr marL="0" indent="0">
              <a:buNone/>
            </a:pPr>
            <a:r>
              <a:rPr lang="en-US" sz="2400" dirty="0" smtClean="0">
                <a:solidFill>
                  <a:schemeClr val="tx1"/>
                </a:solidFill>
              </a:rPr>
              <a:t>1 </a:t>
            </a:r>
            <a:r>
              <a:rPr lang="en-US" sz="2400" dirty="0" smtClean="0">
                <a:solidFill>
                  <a:schemeClr val="tx1"/>
                </a:solidFill>
              </a:rPr>
              <a:t>John 2:15-17</a:t>
            </a:r>
          </a:p>
          <a:p>
            <a:pPr lvl="1"/>
            <a:r>
              <a:rPr lang="en-US" sz="2000" dirty="0" smtClean="0">
                <a:solidFill>
                  <a:schemeClr val="tx1"/>
                </a:solidFill>
              </a:rPr>
              <a:t>The pride of life is listed as being from the world, and the world is passing away</a:t>
            </a:r>
            <a:endParaRPr lang="en-US" sz="2000" dirty="0">
              <a:solidFill>
                <a:schemeClr val="tx1"/>
              </a:solidFill>
            </a:endParaRPr>
          </a:p>
        </p:txBody>
      </p:sp>
    </p:spTree>
    <p:extLst>
      <p:ext uri="{BB962C8B-B14F-4D97-AF65-F5344CB8AC3E}">
        <p14:creationId xmlns:p14="http://schemas.microsoft.com/office/powerpoint/2010/main" val="90960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4821"/>
            <a:ext cx="8534400" cy="1507067"/>
          </a:xfrm>
        </p:spPr>
        <p:txBody>
          <a:bodyPr/>
          <a:lstStyle/>
          <a:p>
            <a:r>
              <a:rPr lang="en-US" dirty="0" smtClean="0">
                <a:solidFill>
                  <a:schemeClr val="bg2">
                    <a:lumMod val="75000"/>
                  </a:schemeClr>
                </a:solidFill>
              </a:rPr>
              <a:t>How are we to regard foreigners?</a:t>
            </a:r>
            <a:endParaRPr lang="en-US" dirty="0">
              <a:solidFill>
                <a:schemeClr val="bg2">
                  <a:lumMod val="75000"/>
                </a:schemeClr>
              </a:solidFill>
            </a:endParaRPr>
          </a:p>
        </p:txBody>
      </p:sp>
      <p:sp>
        <p:nvSpPr>
          <p:cNvPr id="3" name="Content Placeholder 2"/>
          <p:cNvSpPr>
            <a:spLocks noGrp="1"/>
          </p:cNvSpPr>
          <p:nvPr>
            <p:ph idx="1"/>
          </p:nvPr>
        </p:nvSpPr>
        <p:spPr>
          <a:xfrm>
            <a:off x="684212" y="2275450"/>
            <a:ext cx="8534400" cy="3615267"/>
          </a:xfrm>
        </p:spPr>
        <p:txBody>
          <a:bodyPr>
            <a:noAutofit/>
          </a:bodyPr>
          <a:lstStyle/>
          <a:p>
            <a:pPr marL="0" indent="0">
              <a:buNone/>
            </a:pPr>
            <a:r>
              <a:rPr lang="en-US" sz="2400" dirty="0" smtClean="0">
                <a:solidFill>
                  <a:schemeClr val="tx1"/>
                </a:solidFill>
              </a:rPr>
              <a:t>The Old Law was very clear on how foreigners were to be treated</a:t>
            </a:r>
          </a:p>
          <a:p>
            <a:pPr marL="0" indent="0">
              <a:buNone/>
            </a:pPr>
            <a:r>
              <a:rPr lang="en-US" sz="2400" dirty="0" smtClean="0">
                <a:solidFill>
                  <a:schemeClr val="tx1"/>
                </a:solidFill>
              </a:rPr>
              <a:t>Deuteronomy 10:19</a:t>
            </a:r>
          </a:p>
          <a:p>
            <a:pPr marL="0" indent="0">
              <a:buNone/>
            </a:pPr>
            <a:r>
              <a:rPr lang="en-US" sz="2400" dirty="0">
                <a:solidFill>
                  <a:schemeClr val="tx1"/>
                </a:solidFill>
              </a:rPr>
              <a:t>	L</a:t>
            </a:r>
            <a:r>
              <a:rPr lang="en-US" sz="2400" dirty="0" smtClean="0">
                <a:solidFill>
                  <a:schemeClr val="tx1"/>
                </a:solidFill>
              </a:rPr>
              <a:t>ove the sojourner, for you were sojourners in Egypt</a:t>
            </a:r>
          </a:p>
          <a:p>
            <a:pPr marL="0" indent="0">
              <a:buNone/>
            </a:pPr>
            <a:r>
              <a:rPr lang="en-US" sz="2400" dirty="0">
                <a:solidFill>
                  <a:schemeClr val="tx1"/>
                </a:solidFill>
              </a:rPr>
              <a:t>	</a:t>
            </a:r>
            <a:r>
              <a:rPr lang="en-US" sz="2400" dirty="0" smtClean="0">
                <a:solidFill>
                  <a:schemeClr val="tx1"/>
                </a:solidFill>
              </a:rPr>
              <a:t>	Exodus 23:9, Leviticus 19:33-34</a:t>
            </a:r>
          </a:p>
          <a:p>
            <a:pPr marL="0" indent="0">
              <a:buNone/>
            </a:pPr>
            <a:r>
              <a:rPr lang="en-US" sz="2400" dirty="0" err="1" smtClean="0">
                <a:solidFill>
                  <a:schemeClr val="tx1"/>
                </a:solidFill>
              </a:rPr>
              <a:t>Exekiel</a:t>
            </a:r>
            <a:r>
              <a:rPr lang="en-US" sz="2400" dirty="0" smtClean="0">
                <a:solidFill>
                  <a:schemeClr val="tx1"/>
                </a:solidFill>
              </a:rPr>
              <a:t> 47:21-23</a:t>
            </a:r>
          </a:p>
          <a:p>
            <a:pPr lvl="1"/>
            <a:r>
              <a:rPr lang="en-US" sz="2000" dirty="0" smtClean="0">
                <a:solidFill>
                  <a:schemeClr val="tx1"/>
                </a:solidFill>
              </a:rPr>
              <a:t>Sojourners children born in Israel were to be as native-born Israelites</a:t>
            </a:r>
          </a:p>
          <a:p>
            <a:pPr marL="0" indent="0">
              <a:buNone/>
            </a:pPr>
            <a:r>
              <a:rPr lang="en-US" sz="2400" dirty="0" smtClean="0">
                <a:solidFill>
                  <a:schemeClr val="tx1"/>
                </a:solidFill>
              </a:rPr>
              <a:t>Malachi 3:5</a:t>
            </a:r>
          </a:p>
          <a:p>
            <a:pPr lvl="1"/>
            <a:r>
              <a:rPr lang="en-US" sz="2000" dirty="0" smtClean="0">
                <a:solidFill>
                  <a:schemeClr val="tx1"/>
                </a:solidFill>
              </a:rPr>
              <a:t>God’s judgment will be swift against those who thrust aside the sojourner</a:t>
            </a:r>
            <a:endParaRPr lang="en-US" sz="2000" dirty="0">
              <a:solidFill>
                <a:schemeClr val="tx1"/>
              </a:solidFill>
            </a:endParaRPr>
          </a:p>
        </p:txBody>
      </p:sp>
    </p:spTree>
    <p:extLst>
      <p:ext uri="{BB962C8B-B14F-4D97-AF65-F5344CB8AC3E}">
        <p14:creationId xmlns:p14="http://schemas.microsoft.com/office/powerpoint/2010/main" val="172793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solidFill>
                  <a:schemeClr val="bg2">
                    <a:lumMod val="75000"/>
                  </a:schemeClr>
                </a:solidFill>
              </a:rPr>
              <a:t>Do we spend an inordinate amount of time on politics</a:t>
            </a:r>
            <a:endParaRPr lang="en-US" dirty="0">
              <a:solidFill>
                <a:schemeClr val="bg2">
                  <a:lumMod val="75000"/>
                </a:schemeClr>
              </a:solidFill>
            </a:endParaRPr>
          </a:p>
        </p:txBody>
      </p:sp>
      <p:sp>
        <p:nvSpPr>
          <p:cNvPr id="3" name="Content Placeholder 2"/>
          <p:cNvSpPr>
            <a:spLocks noGrp="1"/>
          </p:cNvSpPr>
          <p:nvPr>
            <p:ph idx="1"/>
          </p:nvPr>
        </p:nvSpPr>
        <p:spPr>
          <a:xfrm>
            <a:off x="684212" y="2192867"/>
            <a:ext cx="8534400" cy="3615267"/>
          </a:xfrm>
        </p:spPr>
        <p:txBody>
          <a:bodyPr>
            <a:normAutofit/>
          </a:bodyPr>
          <a:lstStyle/>
          <a:p>
            <a:pPr marL="0" indent="0">
              <a:buNone/>
            </a:pPr>
            <a:r>
              <a:rPr lang="en-US" sz="2400" dirty="0" smtClean="0">
                <a:solidFill>
                  <a:schemeClr val="tx1"/>
                </a:solidFill>
              </a:rPr>
              <a:t>Is it fruitful?</a:t>
            </a:r>
          </a:p>
          <a:p>
            <a:pPr lvl="1"/>
            <a:r>
              <a:rPr lang="en-US" sz="2000" dirty="0" smtClean="0">
                <a:solidFill>
                  <a:schemeClr val="tx1"/>
                </a:solidFill>
              </a:rPr>
              <a:t>Mark 4:18-19 – explanation of the parable of the sower</a:t>
            </a:r>
          </a:p>
          <a:p>
            <a:pPr marL="0" indent="0">
              <a:buNone/>
            </a:pPr>
            <a:r>
              <a:rPr lang="en-US" sz="2400" dirty="0" smtClean="0">
                <a:solidFill>
                  <a:schemeClr val="tx1"/>
                </a:solidFill>
              </a:rPr>
              <a:t>Will it cause us to miss the Kingdom of God</a:t>
            </a:r>
          </a:p>
          <a:p>
            <a:pPr lvl="1"/>
            <a:r>
              <a:rPr lang="en-US" sz="2000" dirty="0" smtClean="0">
                <a:solidFill>
                  <a:schemeClr val="tx1"/>
                </a:solidFill>
              </a:rPr>
              <a:t>Luke 21:29-36, Matthew 24:32-51, Mark 13:24-36</a:t>
            </a:r>
          </a:p>
          <a:p>
            <a:pPr marL="0" indent="0">
              <a:buNone/>
            </a:pPr>
            <a:r>
              <a:rPr lang="en-US" sz="2200" dirty="0" smtClean="0">
                <a:solidFill>
                  <a:schemeClr val="tx1"/>
                </a:solidFill>
              </a:rPr>
              <a:t>What are our minds set on?</a:t>
            </a:r>
          </a:p>
          <a:p>
            <a:pPr lvl="1"/>
            <a:r>
              <a:rPr lang="en-US" dirty="0" smtClean="0">
                <a:solidFill>
                  <a:schemeClr val="tx1"/>
                </a:solidFill>
              </a:rPr>
              <a:t>Colossians 3:2 – set our minds on the things above</a:t>
            </a:r>
            <a:endParaRPr lang="en-US" dirty="0">
              <a:solidFill>
                <a:schemeClr val="tx1"/>
              </a:solidFill>
            </a:endParaRPr>
          </a:p>
        </p:txBody>
      </p:sp>
    </p:spTree>
    <p:extLst>
      <p:ext uri="{BB962C8B-B14F-4D97-AF65-F5344CB8AC3E}">
        <p14:creationId xmlns:p14="http://schemas.microsoft.com/office/powerpoint/2010/main" val="292681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63972"/>
            <a:ext cx="8534400" cy="1507067"/>
          </a:xfrm>
        </p:spPr>
        <p:txBody>
          <a:bodyPr/>
          <a:lstStyle/>
          <a:p>
            <a:r>
              <a:rPr lang="en-US" dirty="0" smtClean="0">
                <a:solidFill>
                  <a:schemeClr val="bg2">
                    <a:lumMod val="75000"/>
                  </a:schemeClr>
                </a:solidFill>
              </a:rPr>
              <a:t>Is America a greater nation than any other?</a:t>
            </a:r>
            <a:endParaRPr lang="en-US" dirty="0">
              <a:solidFill>
                <a:schemeClr val="bg2">
                  <a:lumMod val="75000"/>
                </a:schemeClr>
              </a:solidFill>
            </a:endParaRPr>
          </a:p>
        </p:txBody>
      </p:sp>
      <p:sp>
        <p:nvSpPr>
          <p:cNvPr id="3" name="Content Placeholder 2"/>
          <p:cNvSpPr>
            <a:spLocks noGrp="1"/>
          </p:cNvSpPr>
          <p:nvPr>
            <p:ph idx="1"/>
          </p:nvPr>
        </p:nvSpPr>
        <p:spPr>
          <a:xfrm>
            <a:off x="684212" y="2217899"/>
            <a:ext cx="8534400" cy="3615267"/>
          </a:xfrm>
        </p:spPr>
        <p:txBody>
          <a:bodyPr>
            <a:noAutofit/>
          </a:bodyPr>
          <a:lstStyle/>
          <a:p>
            <a:pPr marL="0" indent="0">
              <a:buNone/>
            </a:pPr>
            <a:r>
              <a:rPr lang="en-US" sz="2400" dirty="0" smtClean="0">
                <a:solidFill>
                  <a:schemeClr val="tx1"/>
                </a:solidFill>
              </a:rPr>
              <a:t>Is America the nation of promise?</a:t>
            </a:r>
          </a:p>
          <a:p>
            <a:pPr marL="0" indent="0">
              <a:buNone/>
            </a:pPr>
            <a:r>
              <a:rPr lang="en-US" sz="2400" dirty="0">
                <a:solidFill>
                  <a:schemeClr val="tx1"/>
                </a:solidFill>
              </a:rPr>
              <a:t>	</a:t>
            </a:r>
            <a:r>
              <a:rPr lang="en-US" sz="2400" dirty="0" smtClean="0">
                <a:solidFill>
                  <a:schemeClr val="tx1"/>
                </a:solidFill>
              </a:rPr>
              <a:t>No. That was Israel and now symbolically the Church</a:t>
            </a:r>
          </a:p>
          <a:p>
            <a:pPr marL="0" indent="0">
              <a:buNone/>
            </a:pPr>
            <a:r>
              <a:rPr lang="en-US" sz="2400" dirty="0" smtClean="0">
                <a:solidFill>
                  <a:schemeClr val="tx1"/>
                </a:solidFill>
              </a:rPr>
              <a:t>Does God care about Americans more than other nationalities?</a:t>
            </a:r>
          </a:p>
          <a:p>
            <a:pPr marL="0" indent="0">
              <a:buNone/>
            </a:pPr>
            <a:r>
              <a:rPr lang="en-US" sz="2400" dirty="0">
                <a:solidFill>
                  <a:schemeClr val="tx1"/>
                </a:solidFill>
              </a:rPr>
              <a:t>	</a:t>
            </a:r>
            <a:r>
              <a:rPr lang="en-US" sz="2400" dirty="0" smtClean="0">
                <a:solidFill>
                  <a:schemeClr val="tx1"/>
                </a:solidFill>
              </a:rPr>
              <a:t>No.  </a:t>
            </a:r>
          </a:p>
          <a:p>
            <a:pPr lvl="2"/>
            <a:r>
              <a:rPr lang="en-US" sz="1800" dirty="0" smtClean="0">
                <a:solidFill>
                  <a:schemeClr val="tx1"/>
                </a:solidFill>
              </a:rPr>
              <a:t>Romans 13:1 – the authorities that exist have been established by God</a:t>
            </a:r>
          </a:p>
          <a:p>
            <a:pPr marL="0" indent="0">
              <a:buNone/>
            </a:pPr>
            <a:r>
              <a:rPr lang="en-US" sz="2400" dirty="0" smtClean="0">
                <a:solidFill>
                  <a:schemeClr val="tx1"/>
                </a:solidFill>
              </a:rPr>
              <a:t>Is there </a:t>
            </a:r>
            <a:r>
              <a:rPr lang="en-US" sz="2400" dirty="0" smtClean="0">
                <a:solidFill>
                  <a:schemeClr val="tx1"/>
                </a:solidFill>
              </a:rPr>
              <a:t>abundant sin </a:t>
            </a:r>
            <a:r>
              <a:rPr lang="en-US" sz="2400" dirty="0" smtClean="0">
                <a:solidFill>
                  <a:schemeClr val="tx1"/>
                </a:solidFill>
              </a:rPr>
              <a:t>in America like every other country?</a:t>
            </a:r>
          </a:p>
          <a:p>
            <a:pPr marL="0" indent="0">
              <a:buNone/>
            </a:pPr>
            <a:r>
              <a:rPr lang="en-US" sz="2400" dirty="0">
                <a:solidFill>
                  <a:schemeClr val="tx1"/>
                </a:solidFill>
              </a:rPr>
              <a:t>	</a:t>
            </a:r>
            <a:r>
              <a:rPr lang="en-US" sz="2400" dirty="0" smtClean="0">
                <a:solidFill>
                  <a:schemeClr val="tx1"/>
                </a:solidFill>
              </a:rPr>
              <a:t>Yes</a:t>
            </a:r>
            <a:endParaRPr lang="en-US" sz="2400" dirty="0">
              <a:solidFill>
                <a:schemeClr val="tx1"/>
              </a:solidFill>
            </a:endParaRPr>
          </a:p>
        </p:txBody>
      </p:sp>
    </p:spTree>
    <p:extLst>
      <p:ext uri="{BB962C8B-B14F-4D97-AF65-F5344CB8AC3E}">
        <p14:creationId xmlns:p14="http://schemas.microsoft.com/office/powerpoint/2010/main" val="96941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618</TotalTime>
  <Words>1704</Words>
  <Application>Microsoft Office PowerPoint</Application>
  <PresentationFormat>Widescreen</PresentationFormat>
  <Paragraphs>127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Wingdings 3</vt:lpstr>
      <vt:lpstr>Slice</vt:lpstr>
      <vt:lpstr>American Idol</vt:lpstr>
      <vt:lpstr>What is an idol?</vt:lpstr>
      <vt:lpstr>Jesus and Government</vt:lpstr>
      <vt:lpstr>PowerPoint Presentation</vt:lpstr>
      <vt:lpstr>Do We regard American’s with more affinity than other citizens?</vt:lpstr>
      <vt:lpstr>If we’re the best, how can we be humble?</vt:lpstr>
      <vt:lpstr>How are we to regard foreigners?</vt:lpstr>
      <vt:lpstr>Do we spend an inordinate amount of time on politics</vt:lpstr>
      <vt:lpstr>Is America a greater nation than any other?</vt:lpstr>
      <vt:lpstr>PowerPoint Presentation</vt:lpstr>
      <vt:lpstr>We Belong to a nation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Idol</dc:title>
  <dc:creator>Andrew and Jessica</dc:creator>
  <cp:lastModifiedBy>Andrew and Jessica</cp:lastModifiedBy>
  <cp:revision>43</cp:revision>
  <dcterms:created xsi:type="dcterms:W3CDTF">2016-03-01T00:35:53Z</dcterms:created>
  <dcterms:modified xsi:type="dcterms:W3CDTF">2016-03-06T00:30:16Z</dcterms:modified>
</cp:coreProperties>
</file>