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AAA070-B4A2-4F11-A71D-9DC97C66462A}"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A070-B4A2-4F11-A71D-9DC97C66462A}"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A070-B4A2-4F11-A71D-9DC97C66462A}"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A070-B4A2-4F11-A71D-9DC97C66462A}"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AAA070-B4A2-4F11-A71D-9DC97C66462A}"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AAA070-B4A2-4F11-A71D-9DC97C66462A}"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AAA070-B4A2-4F11-A71D-9DC97C66462A}" type="datetimeFigureOut">
              <a:rPr lang="en-US" smtClean="0"/>
              <a:t>4/5/2015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AAA070-B4A2-4F11-A71D-9DC97C66462A}" type="datetimeFigureOut">
              <a:rPr lang="en-US" smtClean="0"/>
              <a:t>4/5/2015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AA070-B4A2-4F11-A71D-9DC97C66462A}" type="datetimeFigureOut">
              <a:rPr lang="en-US" smtClean="0"/>
              <a:t>4/5/2015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AA070-B4A2-4F11-A71D-9DC97C66462A}"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AAA070-B4A2-4F11-A71D-9DC97C66462A}" type="datetimeFigureOut">
              <a:rPr lang="en-US" smtClean="0"/>
              <a:t>4/5/2015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A5AFF5-FE94-4F44-B875-5D8F2934F4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AA070-B4A2-4F11-A71D-9DC97C66462A}" type="datetimeFigureOut">
              <a:rPr lang="en-US" smtClean="0"/>
              <a:t>4/5/2015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5AFF5-FE94-4F44-B875-5D8F2934F4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0000"/>
            <a:lum/>
          </a:blip>
          <a:srcRect/>
          <a:stretch>
            <a:fillRect l="-12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0"/>
            <a:ext cx="8763000" cy="1828800"/>
          </a:xfrm>
        </p:spPr>
        <p:txBody>
          <a:bodyPr>
            <a:noAutofit/>
          </a:bodyPr>
          <a:lstStyle/>
          <a:p>
            <a:r>
              <a:rPr lang="en-US" sz="7200" b="1" dirty="0" smtClean="0"/>
              <a:t>“Behold, I thought…”</a:t>
            </a:r>
            <a:endParaRPr lang="en-US" sz="7200" b="1" dirty="0"/>
          </a:p>
        </p:txBody>
      </p:sp>
      <p:sp>
        <p:nvSpPr>
          <p:cNvPr id="5" name="TextBox 4"/>
          <p:cNvSpPr txBox="1"/>
          <p:nvPr/>
        </p:nvSpPr>
        <p:spPr>
          <a:xfrm>
            <a:off x="2667000" y="5715000"/>
            <a:ext cx="3886200" cy="707886"/>
          </a:xfrm>
          <a:prstGeom prst="rect">
            <a:avLst/>
          </a:prstGeom>
          <a:noFill/>
        </p:spPr>
        <p:txBody>
          <a:bodyPr wrap="square" rtlCol="0">
            <a:spAutoFit/>
          </a:bodyPr>
          <a:lstStyle/>
          <a:p>
            <a:r>
              <a:rPr lang="en-US" sz="4000" b="1" dirty="0" smtClean="0"/>
              <a:t>2 Kings 5:1-15</a:t>
            </a:r>
            <a:endParaRPr lang="en-US"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smtClean="0">
                <a:solidFill>
                  <a:schemeClr val="accent5">
                    <a:lumMod val="60000"/>
                    <a:lumOff val="40000"/>
                  </a:schemeClr>
                </a:solidFill>
              </a:rPr>
              <a:t>Application</a:t>
            </a:r>
            <a:endParaRPr lang="en-US" b="1" dirty="0">
              <a:solidFill>
                <a:schemeClr val="accent5">
                  <a:lumMod val="60000"/>
                  <a:lumOff val="40000"/>
                </a:schemeClr>
              </a:solidFill>
            </a:endParaRP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b="1" dirty="0" smtClean="0">
                <a:solidFill>
                  <a:schemeClr val="accent5">
                    <a:lumMod val="60000"/>
                    <a:lumOff val="40000"/>
                  </a:schemeClr>
                </a:solidFill>
              </a:rPr>
              <a:t> We are like </a:t>
            </a:r>
            <a:r>
              <a:rPr lang="en-US" b="1" dirty="0" err="1" smtClean="0">
                <a:solidFill>
                  <a:schemeClr val="accent5">
                    <a:lumMod val="60000"/>
                    <a:lumOff val="40000"/>
                  </a:schemeClr>
                </a:solidFill>
              </a:rPr>
              <a:t>Naaman</a:t>
            </a:r>
            <a:r>
              <a:rPr lang="en-US" b="1" dirty="0" smtClean="0">
                <a:solidFill>
                  <a:schemeClr val="accent5">
                    <a:lumMod val="60000"/>
                    <a:lumOff val="40000"/>
                  </a:schemeClr>
                </a:solidFill>
              </a:rPr>
              <a:t>:</a:t>
            </a:r>
          </a:p>
          <a:p>
            <a:r>
              <a:rPr lang="en-US" b="1" dirty="0" smtClean="0">
                <a:solidFill>
                  <a:schemeClr val="accent5">
                    <a:lumMod val="60000"/>
                    <a:lumOff val="40000"/>
                  </a:schemeClr>
                </a:solidFill>
              </a:rPr>
              <a:t>Sick with a deadly disease—sin.</a:t>
            </a:r>
          </a:p>
          <a:p>
            <a:r>
              <a:rPr lang="en-US" b="1" dirty="0" smtClean="0">
                <a:solidFill>
                  <a:schemeClr val="accent5">
                    <a:lumMod val="60000"/>
                    <a:lumOff val="40000"/>
                  </a:schemeClr>
                </a:solidFill>
              </a:rPr>
              <a:t>Unable to cure it ourselves.</a:t>
            </a:r>
          </a:p>
          <a:p>
            <a:r>
              <a:rPr lang="en-US" b="1" dirty="0" smtClean="0">
                <a:solidFill>
                  <a:schemeClr val="accent5">
                    <a:lumMod val="60000"/>
                    <a:lumOff val="40000"/>
                  </a:schemeClr>
                </a:solidFill>
              </a:rPr>
              <a:t>Obedience necessary for successful cure.</a:t>
            </a:r>
          </a:p>
          <a:p>
            <a:r>
              <a:rPr lang="en-US" b="1" dirty="0" smtClean="0">
                <a:solidFill>
                  <a:schemeClr val="accent5">
                    <a:lumMod val="60000"/>
                    <a:lumOff val="40000"/>
                  </a:schemeClr>
                </a:solidFill>
              </a:rPr>
              <a:t>Can’t let pride get in the way.</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smtClean="0">
                <a:solidFill>
                  <a:schemeClr val="accent5">
                    <a:lumMod val="60000"/>
                    <a:lumOff val="40000"/>
                  </a:schemeClr>
                </a:solidFill>
              </a:rPr>
              <a:t>Application</a:t>
            </a:r>
            <a:endParaRPr lang="en-US" b="1" dirty="0">
              <a:solidFill>
                <a:schemeClr val="accent5">
                  <a:lumMod val="60000"/>
                  <a:lumOff val="40000"/>
                </a:schemeClr>
              </a:solidFill>
            </a:endParaRP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b="1" dirty="0" smtClean="0">
                <a:solidFill>
                  <a:schemeClr val="accent5">
                    <a:lumMod val="60000"/>
                    <a:lumOff val="40000"/>
                  </a:schemeClr>
                </a:solidFill>
              </a:rPr>
              <a:t>Behold, I thought …</a:t>
            </a:r>
          </a:p>
          <a:p>
            <a:r>
              <a:rPr lang="en-US" b="1" dirty="0" smtClean="0">
                <a:solidFill>
                  <a:schemeClr val="accent5">
                    <a:lumMod val="60000"/>
                    <a:lumOff val="40000"/>
                  </a:schemeClr>
                </a:solidFill>
              </a:rPr>
              <a:t>God wants me to be “happy” – Mt. 19:4-9; Heb. 13:4</a:t>
            </a:r>
          </a:p>
          <a:p>
            <a:r>
              <a:rPr lang="en-US" b="1" dirty="0" smtClean="0">
                <a:solidFill>
                  <a:schemeClr val="accent5">
                    <a:lumMod val="60000"/>
                    <a:lumOff val="40000"/>
                  </a:schemeClr>
                </a:solidFill>
              </a:rPr>
              <a:t>Worship sounds better with instruments – Eph. 5:19; Col. 3:16</a:t>
            </a:r>
          </a:p>
          <a:p>
            <a:r>
              <a:rPr lang="en-US" b="1" dirty="0" smtClean="0">
                <a:solidFill>
                  <a:schemeClr val="accent5">
                    <a:lumMod val="60000"/>
                    <a:lumOff val="40000"/>
                  </a:schemeClr>
                </a:solidFill>
              </a:rPr>
              <a:t>I have plenty of time to obey – </a:t>
            </a:r>
            <a:r>
              <a:rPr lang="en-US" b="1" dirty="0" err="1" smtClean="0">
                <a:solidFill>
                  <a:schemeClr val="accent5">
                    <a:lumMod val="60000"/>
                    <a:lumOff val="40000"/>
                  </a:schemeClr>
                </a:solidFill>
              </a:rPr>
              <a:t>Lk</a:t>
            </a:r>
            <a:r>
              <a:rPr lang="en-US" b="1" dirty="0" smtClean="0">
                <a:solidFill>
                  <a:schemeClr val="accent5">
                    <a:lumMod val="60000"/>
                    <a:lumOff val="40000"/>
                  </a:schemeClr>
                </a:solidFill>
              </a:rPr>
              <a:t>. 12:20</a:t>
            </a:r>
          </a:p>
          <a:p>
            <a:r>
              <a:rPr lang="en-US" b="1" dirty="0" smtClean="0">
                <a:solidFill>
                  <a:schemeClr val="accent5">
                    <a:lumMod val="60000"/>
                    <a:lumOff val="40000"/>
                  </a:schemeClr>
                </a:solidFill>
              </a:rPr>
              <a:t>I only need to believe – Rom. 10:17; Heb. 11:6; Rom. 10:10; Acts 2:38.</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b="1" dirty="0" smtClean="0">
                <a:solidFill>
                  <a:schemeClr val="accent5">
                    <a:lumMod val="60000"/>
                    <a:lumOff val="40000"/>
                  </a:schemeClr>
                </a:solidFill>
              </a:rPr>
              <a:t>Application</a:t>
            </a:r>
            <a:endParaRPr lang="en-US" b="1" dirty="0">
              <a:solidFill>
                <a:schemeClr val="accent5">
                  <a:lumMod val="60000"/>
                  <a:lumOff val="40000"/>
                </a:schemeClr>
              </a:solidFill>
            </a:endParaRPr>
          </a:p>
        </p:txBody>
      </p:sp>
      <p:sp>
        <p:nvSpPr>
          <p:cNvPr id="3" name="Content Placeholder 2"/>
          <p:cNvSpPr>
            <a:spLocks noGrp="1"/>
          </p:cNvSpPr>
          <p:nvPr>
            <p:ph idx="1"/>
          </p:nvPr>
        </p:nvSpPr>
        <p:spPr>
          <a:xfrm>
            <a:off x="457200" y="1676400"/>
            <a:ext cx="8229600" cy="4449763"/>
          </a:xfrm>
        </p:spPr>
        <p:txBody>
          <a:bodyPr>
            <a:normAutofit/>
          </a:bodyPr>
          <a:lstStyle/>
          <a:p>
            <a:pPr>
              <a:buNone/>
            </a:pPr>
            <a:r>
              <a:rPr lang="en-US" b="1" dirty="0" smtClean="0">
                <a:solidFill>
                  <a:schemeClr val="accent5">
                    <a:lumMod val="60000"/>
                    <a:lumOff val="40000"/>
                  </a:schemeClr>
                </a:solidFill>
              </a:rPr>
              <a:t>Would </a:t>
            </a:r>
            <a:r>
              <a:rPr lang="en-US" b="1" dirty="0" err="1" smtClean="0">
                <a:solidFill>
                  <a:schemeClr val="accent5">
                    <a:lumMod val="60000"/>
                    <a:lumOff val="40000"/>
                  </a:schemeClr>
                </a:solidFill>
              </a:rPr>
              <a:t>Naaman</a:t>
            </a:r>
            <a:r>
              <a:rPr lang="en-US" b="1" dirty="0" smtClean="0">
                <a:solidFill>
                  <a:schemeClr val="accent5">
                    <a:lumMod val="60000"/>
                    <a:lumOff val="40000"/>
                  </a:schemeClr>
                </a:solidFill>
              </a:rPr>
              <a:t> have been healed…</a:t>
            </a:r>
          </a:p>
          <a:p>
            <a:r>
              <a:rPr lang="en-US" b="1" dirty="0" smtClean="0">
                <a:solidFill>
                  <a:schemeClr val="accent5">
                    <a:lumMod val="60000"/>
                    <a:lumOff val="40000"/>
                  </a:schemeClr>
                </a:solidFill>
              </a:rPr>
              <a:t>By doing nothing?</a:t>
            </a:r>
          </a:p>
          <a:p>
            <a:r>
              <a:rPr lang="en-US" b="1" dirty="0" smtClean="0">
                <a:solidFill>
                  <a:schemeClr val="accent5">
                    <a:lumMod val="60000"/>
                    <a:lumOff val="40000"/>
                  </a:schemeClr>
                </a:solidFill>
              </a:rPr>
              <a:t>By dipping in the rivers of Syria?</a:t>
            </a:r>
          </a:p>
          <a:p>
            <a:r>
              <a:rPr lang="en-US" b="1" dirty="0" smtClean="0">
                <a:solidFill>
                  <a:schemeClr val="accent5">
                    <a:lumMod val="60000"/>
                    <a:lumOff val="40000"/>
                  </a:schemeClr>
                </a:solidFill>
              </a:rPr>
              <a:t>By dipping 3 times in the Jordan?</a:t>
            </a:r>
          </a:p>
          <a:p>
            <a:r>
              <a:rPr lang="en-US" b="1" dirty="0" smtClean="0">
                <a:solidFill>
                  <a:schemeClr val="accent5">
                    <a:lumMod val="60000"/>
                    <a:lumOff val="40000"/>
                  </a:schemeClr>
                </a:solidFill>
              </a:rPr>
              <a:t>By drinking water from the Jordan?</a:t>
            </a:r>
          </a:p>
          <a:p>
            <a:pPr>
              <a:buNone/>
            </a:pPr>
            <a:r>
              <a:rPr lang="en-US" sz="3600" b="1" dirty="0" smtClean="0">
                <a:solidFill>
                  <a:srgbClr val="FFFF00"/>
                </a:solidFill>
              </a:rPr>
              <a:t>It doesn’t matter what we think—What matters is what God commands!</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Content Placeholder 5" descr="It Doesnt Matter.jpg"/>
          <p:cNvPicPr>
            <a:picLocks noGrp="1" noChangeAspect="1"/>
          </p:cNvPicPr>
          <p:nvPr>
            <p:ph idx="1"/>
          </p:nvPr>
        </p:nvPicPr>
        <p:blipFill>
          <a:blip r:embed="rId2" cstate="print"/>
          <a:stretch>
            <a:fillRect/>
          </a:stretch>
        </p:blipFill>
        <p:spPr>
          <a:xfrm>
            <a:off x="4191000" y="3733800"/>
            <a:ext cx="4762500" cy="2943225"/>
          </a:xfrm>
        </p:spPr>
      </p:pic>
      <p:pic>
        <p:nvPicPr>
          <p:cNvPr id="7" name="Picture 6" descr="dwayne-johnson.jpg"/>
          <p:cNvPicPr>
            <a:picLocks noChangeAspect="1"/>
          </p:cNvPicPr>
          <p:nvPr/>
        </p:nvPicPr>
        <p:blipFill>
          <a:blip r:embed="rId3" cstate="print"/>
          <a:stretch>
            <a:fillRect/>
          </a:stretch>
        </p:blipFill>
        <p:spPr>
          <a:xfrm>
            <a:off x="228600" y="457199"/>
            <a:ext cx="4648200" cy="41791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2 Kings 5:1</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lnSpcReduction="10000"/>
          </a:bodyPr>
          <a:lstStyle/>
          <a:p>
            <a:pPr>
              <a:buNone/>
            </a:pPr>
            <a:r>
              <a:rPr lang="en-US" b="1" dirty="0" err="1" smtClean="0">
                <a:solidFill>
                  <a:schemeClr val="accent5">
                    <a:lumMod val="60000"/>
                    <a:lumOff val="40000"/>
                  </a:schemeClr>
                </a:solidFill>
              </a:rPr>
              <a:t>Naaman</a:t>
            </a:r>
            <a:endParaRPr lang="en-US" b="1" dirty="0" smtClean="0">
              <a:solidFill>
                <a:schemeClr val="accent5">
                  <a:lumMod val="60000"/>
                  <a:lumOff val="40000"/>
                </a:schemeClr>
              </a:solidFill>
            </a:endParaRPr>
          </a:p>
          <a:p>
            <a:r>
              <a:rPr lang="en-US" b="1" dirty="0" smtClean="0">
                <a:solidFill>
                  <a:schemeClr val="accent5">
                    <a:lumMod val="60000"/>
                    <a:lumOff val="40000"/>
                  </a:schemeClr>
                </a:solidFill>
              </a:rPr>
              <a:t>Army commander</a:t>
            </a:r>
          </a:p>
          <a:p>
            <a:r>
              <a:rPr lang="en-US" b="1" dirty="0" smtClean="0">
                <a:solidFill>
                  <a:schemeClr val="accent5">
                    <a:lumMod val="60000"/>
                    <a:lumOff val="40000"/>
                  </a:schemeClr>
                </a:solidFill>
              </a:rPr>
              <a:t>Great &amp; honorable man</a:t>
            </a:r>
          </a:p>
          <a:p>
            <a:r>
              <a:rPr lang="en-US" b="1" dirty="0" smtClean="0">
                <a:solidFill>
                  <a:schemeClr val="accent5">
                    <a:lumMod val="60000"/>
                    <a:lumOff val="40000"/>
                  </a:schemeClr>
                </a:solidFill>
              </a:rPr>
              <a:t>Mighty man of valor</a:t>
            </a:r>
          </a:p>
          <a:p>
            <a:r>
              <a:rPr lang="en-US" b="1" dirty="0" smtClean="0">
                <a:solidFill>
                  <a:schemeClr val="accent5">
                    <a:lumMod val="60000"/>
                    <a:lumOff val="40000"/>
                  </a:schemeClr>
                </a:solidFill>
              </a:rPr>
              <a:t>Lord had given him victories over Israel</a:t>
            </a:r>
          </a:p>
          <a:p>
            <a:endParaRPr lang="en-US" b="1" dirty="0" smtClean="0">
              <a:solidFill>
                <a:schemeClr val="accent5">
                  <a:lumMod val="60000"/>
                  <a:lumOff val="40000"/>
                </a:schemeClr>
              </a:solidFill>
            </a:endParaRPr>
          </a:p>
          <a:p>
            <a:r>
              <a:rPr lang="en-US" b="1" dirty="0" smtClean="0">
                <a:solidFill>
                  <a:schemeClr val="accent5">
                    <a:lumMod val="60000"/>
                    <a:lumOff val="40000"/>
                  </a:schemeClr>
                </a:solidFill>
              </a:rPr>
              <a:t>BUT, he was a leper</a:t>
            </a:r>
          </a:p>
          <a:p>
            <a:pPr lvl="1"/>
            <a:r>
              <a:rPr lang="en-US" b="1" dirty="0" smtClean="0">
                <a:solidFill>
                  <a:schemeClr val="accent5">
                    <a:lumMod val="60000"/>
                    <a:lumOff val="40000"/>
                  </a:schemeClr>
                </a:solidFill>
              </a:rPr>
              <a:t>A virtual death sentence, </a:t>
            </a:r>
            <a:r>
              <a:rPr lang="en-US" b="1" dirty="0" err="1" smtClean="0">
                <a:solidFill>
                  <a:schemeClr val="accent5">
                    <a:lumMod val="60000"/>
                    <a:lumOff val="40000"/>
                  </a:schemeClr>
                </a:solidFill>
              </a:rPr>
              <a:t>Lk</a:t>
            </a:r>
            <a:r>
              <a:rPr lang="en-US" b="1" dirty="0" smtClean="0">
                <a:solidFill>
                  <a:schemeClr val="accent5">
                    <a:lumMod val="60000"/>
                    <a:lumOff val="40000"/>
                  </a:schemeClr>
                </a:solidFill>
              </a:rPr>
              <a:t>. 4:27</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2 Kings 5:2-5</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pPr>
              <a:buNone/>
            </a:pPr>
            <a:r>
              <a:rPr lang="en-US" b="1" dirty="0" err="1" smtClean="0">
                <a:solidFill>
                  <a:schemeClr val="accent5">
                    <a:lumMod val="60000"/>
                    <a:lumOff val="40000"/>
                  </a:schemeClr>
                </a:solidFill>
              </a:rPr>
              <a:t>Naaman</a:t>
            </a:r>
            <a:r>
              <a:rPr lang="en-US" b="1" dirty="0" smtClean="0">
                <a:solidFill>
                  <a:schemeClr val="accent5">
                    <a:lumMod val="60000"/>
                    <a:lumOff val="40000"/>
                  </a:schemeClr>
                </a:solidFill>
              </a:rPr>
              <a:t> either…</a:t>
            </a:r>
          </a:p>
          <a:p>
            <a:r>
              <a:rPr lang="en-US" b="1" dirty="0" smtClean="0">
                <a:solidFill>
                  <a:schemeClr val="accent5">
                    <a:lumMod val="60000"/>
                    <a:lumOff val="40000"/>
                  </a:schemeClr>
                </a:solidFill>
              </a:rPr>
              <a:t>Showed great faith for a Syrian, or</a:t>
            </a:r>
            <a:endParaRPr lang="en-US" b="1" dirty="0">
              <a:solidFill>
                <a:schemeClr val="accent5">
                  <a:lumMod val="60000"/>
                  <a:lumOff val="40000"/>
                </a:schemeClr>
              </a:solidFill>
            </a:endParaRPr>
          </a:p>
          <a:p>
            <a:r>
              <a:rPr lang="en-US" b="1" dirty="0" smtClean="0">
                <a:solidFill>
                  <a:schemeClr val="accent5">
                    <a:lumMod val="60000"/>
                    <a:lumOff val="40000"/>
                  </a:schemeClr>
                </a:solidFill>
              </a:rPr>
              <a:t>Was ready to try anything under circumstances</a:t>
            </a:r>
          </a:p>
          <a:p>
            <a:pPr lvl="1"/>
            <a:r>
              <a:rPr lang="en-US" b="1" dirty="0" smtClean="0">
                <a:solidFill>
                  <a:schemeClr val="accent5">
                    <a:lumMod val="60000"/>
                    <a:lumOff val="40000"/>
                  </a:schemeClr>
                </a:solidFill>
              </a:rPr>
              <a:t>Believed Israelite captive</a:t>
            </a:r>
            <a:endParaRPr lang="en-US" b="1" dirty="0">
              <a:solidFill>
                <a:schemeClr val="accent5">
                  <a:lumMod val="60000"/>
                  <a:lumOff val="40000"/>
                </a:schemeClr>
              </a:solidFill>
            </a:endParaRPr>
          </a:p>
          <a:p>
            <a:pPr lvl="1"/>
            <a:r>
              <a:rPr lang="en-US" b="1" dirty="0" smtClean="0">
                <a:solidFill>
                  <a:schemeClr val="accent5">
                    <a:lumMod val="60000"/>
                    <a:lumOff val="40000"/>
                  </a:schemeClr>
                </a:solidFill>
              </a:rPr>
              <a:t>Showed humility to visit enemy’s prophet</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2 Kings 5:9-10</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pPr>
              <a:buNone/>
            </a:pPr>
            <a:r>
              <a:rPr lang="en-US" b="1" dirty="0" smtClean="0">
                <a:solidFill>
                  <a:schemeClr val="accent5">
                    <a:lumMod val="60000"/>
                    <a:lumOff val="40000"/>
                  </a:schemeClr>
                </a:solidFill>
              </a:rPr>
              <a:t>Reception by Elisha</a:t>
            </a:r>
          </a:p>
          <a:p>
            <a:r>
              <a:rPr lang="en-US" b="1" dirty="0" err="1" smtClean="0">
                <a:solidFill>
                  <a:schemeClr val="accent5">
                    <a:lumMod val="60000"/>
                    <a:lumOff val="40000"/>
                  </a:schemeClr>
                </a:solidFill>
              </a:rPr>
              <a:t>Naaman</a:t>
            </a:r>
            <a:r>
              <a:rPr lang="en-US" b="1" dirty="0" smtClean="0">
                <a:solidFill>
                  <a:schemeClr val="accent5">
                    <a:lumMod val="60000"/>
                    <a:lumOff val="40000"/>
                  </a:schemeClr>
                </a:solidFill>
              </a:rPr>
              <a:t> traveled for miles</a:t>
            </a:r>
          </a:p>
          <a:p>
            <a:r>
              <a:rPr lang="en-US" b="1" dirty="0" smtClean="0">
                <a:solidFill>
                  <a:schemeClr val="accent5">
                    <a:lumMod val="60000"/>
                    <a:lumOff val="40000"/>
                  </a:schemeClr>
                </a:solidFill>
              </a:rPr>
              <a:t>Elisha did not even meet him, but instead sent his servant</a:t>
            </a:r>
          </a:p>
          <a:p>
            <a:r>
              <a:rPr lang="en-US" b="1" dirty="0" smtClean="0">
                <a:solidFill>
                  <a:schemeClr val="accent5">
                    <a:lumMod val="60000"/>
                    <a:lumOff val="40000"/>
                  </a:schemeClr>
                </a:solidFill>
              </a:rPr>
              <a:t>Go dip in dirty Jordan River</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2 Kings 5:11</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lnSpcReduction="10000"/>
          </a:bodyPr>
          <a:lstStyle/>
          <a:p>
            <a:pPr>
              <a:buNone/>
            </a:pPr>
            <a:r>
              <a:rPr lang="en-US" b="1" dirty="0" err="1" smtClean="0">
                <a:solidFill>
                  <a:schemeClr val="accent5">
                    <a:lumMod val="60000"/>
                    <a:lumOff val="40000"/>
                  </a:schemeClr>
                </a:solidFill>
              </a:rPr>
              <a:t>Naaman’s</a:t>
            </a:r>
            <a:r>
              <a:rPr lang="en-US" b="1" dirty="0" smtClean="0">
                <a:solidFill>
                  <a:schemeClr val="accent5">
                    <a:lumMod val="60000"/>
                    <a:lumOff val="40000"/>
                  </a:schemeClr>
                </a:solidFill>
              </a:rPr>
              <a:t> quote:</a:t>
            </a:r>
          </a:p>
          <a:p>
            <a:r>
              <a:rPr lang="en-US" b="1" dirty="0" smtClean="0">
                <a:solidFill>
                  <a:schemeClr val="accent5">
                    <a:lumMod val="60000"/>
                    <a:lumOff val="40000"/>
                  </a:schemeClr>
                </a:solidFill>
              </a:rPr>
              <a:t>“</a:t>
            </a:r>
            <a:r>
              <a:rPr lang="en-US" b="1" u="sng" dirty="0" smtClean="0">
                <a:solidFill>
                  <a:schemeClr val="accent5">
                    <a:lumMod val="60000"/>
                    <a:lumOff val="40000"/>
                  </a:schemeClr>
                </a:solidFill>
              </a:rPr>
              <a:t>Behold, I thought</a:t>
            </a:r>
            <a:r>
              <a:rPr lang="en-US" b="1" dirty="0" smtClean="0">
                <a:solidFill>
                  <a:schemeClr val="accent5">
                    <a:lumMod val="60000"/>
                    <a:lumOff val="40000"/>
                  </a:schemeClr>
                </a:solidFill>
              </a:rPr>
              <a:t> the prophet would come out and call upon the Lord and strike his hand over me and I would be cleansed of the leprosy.”  KJV</a:t>
            </a:r>
          </a:p>
          <a:p>
            <a:r>
              <a:rPr lang="en-US" b="1" dirty="0" smtClean="0">
                <a:solidFill>
                  <a:schemeClr val="accent5">
                    <a:lumMod val="60000"/>
                    <a:lumOff val="40000"/>
                  </a:schemeClr>
                </a:solidFill>
              </a:rPr>
              <a:t>“Indeed, I said to myself, ‘He will surely come out to me, and stand and call on the name of the Lord his God, and wave his hand over the place, and heal the leprosy.’”  NKJV</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2 Kings 5:12-15</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a:bodyPr>
          <a:lstStyle/>
          <a:p>
            <a:pPr>
              <a:buNone/>
            </a:pPr>
            <a:r>
              <a:rPr lang="en-US" b="1" dirty="0" err="1" smtClean="0">
                <a:solidFill>
                  <a:schemeClr val="accent5">
                    <a:lumMod val="60000"/>
                    <a:lumOff val="40000"/>
                  </a:schemeClr>
                </a:solidFill>
              </a:rPr>
              <a:t>Naaman’s</a:t>
            </a:r>
            <a:r>
              <a:rPr lang="en-US" b="1" dirty="0" smtClean="0">
                <a:solidFill>
                  <a:schemeClr val="accent5">
                    <a:lumMod val="60000"/>
                    <a:lumOff val="40000"/>
                  </a:schemeClr>
                </a:solidFill>
              </a:rPr>
              <a:t> reaction:</a:t>
            </a:r>
          </a:p>
          <a:p>
            <a:r>
              <a:rPr lang="en-US" b="1" dirty="0" smtClean="0">
                <a:solidFill>
                  <a:schemeClr val="accent5">
                    <a:lumMod val="60000"/>
                    <a:lumOff val="40000"/>
                  </a:schemeClr>
                </a:solidFill>
              </a:rPr>
              <a:t>Furious</a:t>
            </a:r>
          </a:p>
          <a:p>
            <a:r>
              <a:rPr lang="en-US" b="1" dirty="0" smtClean="0">
                <a:solidFill>
                  <a:schemeClr val="accent5">
                    <a:lumMod val="60000"/>
                    <a:lumOff val="40000"/>
                  </a:schemeClr>
                </a:solidFill>
              </a:rPr>
              <a:t>Other rivers are better.</a:t>
            </a:r>
          </a:p>
          <a:p>
            <a:r>
              <a:rPr lang="en-US" b="1" dirty="0" smtClean="0">
                <a:solidFill>
                  <a:schemeClr val="accent5">
                    <a:lumMod val="60000"/>
                    <a:lumOff val="40000"/>
                  </a:schemeClr>
                </a:solidFill>
              </a:rPr>
              <a:t>Went away in a rage.</a:t>
            </a:r>
          </a:p>
          <a:p>
            <a:endParaRPr lang="en-US" b="1" dirty="0" smtClean="0">
              <a:solidFill>
                <a:schemeClr val="accent5">
                  <a:lumMod val="60000"/>
                  <a:lumOff val="40000"/>
                </a:schemeClr>
              </a:solidFill>
            </a:endParaRPr>
          </a:p>
          <a:p>
            <a:r>
              <a:rPr lang="en-US" b="1" dirty="0" smtClean="0">
                <a:solidFill>
                  <a:schemeClr val="accent5">
                    <a:lumMod val="60000"/>
                    <a:lumOff val="40000"/>
                  </a:schemeClr>
                </a:solidFill>
              </a:rPr>
              <a:t>Finally listened to his servants</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dirty="0" smtClean="0">
                <a:solidFill>
                  <a:schemeClr val="accent5">
                    <a:lumMod val="60000"/>
                    <a:lumOff val="40000"/>
                  </a:schemeClr>
                </a:solidFill>
              </a:rPr>
              <a:t>Behold, I Thought</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lnSpcReduction="10000"/>
          </a:bodyPr>
          <a:lstStyle/>
          <a:p>
            <a:pPr>
              <a:buNone/>
            </a:pPr>
            <a:r>
              <a:rPr lang="en-US" b="1" dirty="0" smtClean="0">
                <a:solidFill>
                  <a:schemeClr val="accent5">
                    <a:lumMod val="60000"/>
                    <a:lumOff val="40000"/>
                  </a:schemeClr>
                </a:solidFill>
              </a:rPr>
              <a:t>Related Scriptures:</a:t>
            </a:r>
          </a:p>
          <a:p>
            <a:r>
              <a:rPr lang="en-US" b="1" dirty="0" smtClean="0">
                <a:solidFill>
                  <a:schemeClr val="accent5">
                    <a:lumMod val="60000"/>
                    <a:lumOff val="40000"/>
                  </a:schemeClr>
                </a:solidFill>
              </a:rPr>
              <a:t>Prov. 3:5-6</a:t>
            </a:r>
            <a:br>
              <a:rPr lang="en-US" b="1" dirty="0" smtClean="0">
                <a:solidFill>
                  <a:schemeClr val="accent5">
                    <a:lumMod val="60000"/>
                    <a:lumOff val="40000"/>
                  </a:schemeClr>
                </a:solidFill>
              </a:rPr>
            </a:br>
            <a:r>
              <a:rPr lang="en-US" b="1" dirty="0" smtClean="0">
                <a:solidFill>
                  <a:schemeClr val="accent5">
                    <a:lumMod val="60000"/>
                    <a:lumOff val="40000"/>
                  </a:schemeClr>
                </a:solidFill>
              </a:rPr>
              <a:t>Trust in the Lord with all your heart,</a:t>
            </a:r>
            <a:br>
              <a:rPr lang="en-US" b="1" dirty="0" smtClean="0">
                <a:solidFill>
                  <a:schemeClr val="accent5">
                    <a:lumMod val="60000"/>
                    <a:lumOff val="40000"/>
                  </a:schemeClr>
                </a:solidFill>
              </a:rPr>
            </a:br>
            <a:r>
              <a:rPr lang="en-US" b="1" dirty="0" smtClean="0">
                <a:solidFill>
                  <a:schemeClr val="accent5">
                    <a:lumMod val="60000"/>
                    <a:lumOff val="40000"/>
                  </a:schemeClr>
                </a:solidFill>
              </a:rPr>
              <a:t>And lean not on your own understanding;</a:t>
            </a:r>
            <a:br>
              <a:rPr lang="en-US" b="1" dirty="0" smtClean="0">
                <a:solidFill>
                  <a:schemeClr val="accent5">
                    <a:lumMod val="60000"/>
                    <a:lumOff val="40000"/>
                  </a:schemeClr>
                </a:solidFill>
              </a:rPr>
            </a:br>
            <a:r>
              <a:rPr lang="en-US" b="1" dirty="0" smtClean="0">
                <a:solidFill>
                  <a:schemeClr val="accent5">
                    <a:lumMod val="60000"/>
                    <a:lumOff val="40000"/>
                  </a:schemeClr>
                </a:solidFill>
              </a:rPr>
              <a:t>In all your ways acknowledge Him,</a:t>
            </a:r>
            <a:br>
              <a:rPr lang="en-US" b="1" dirty="0" smtClean="0">
                <a:solidFill>
                  <a:schemeClr val="accent5">
                    <a:lumMod val="60000"/>
                    <a:lumOff val="40000"/>
                  </a:schemeClr>
                </a:solidFill>
              </a:rPr>
            </a:br>
            <a:r>
              <a:rPr lang="en-US" b="1" dirty="0" smtClean="0">
                <a:solidFill>
                  <a:schemeClr val="accent5">
                    <a:lumMod val="60000"/>
                    <a:lumOff val="40000"/>
                  </a:schemeClr>
                </a:solidFill>
              </a:rPr>
              <a:t>And He shall direct your paths.</a:t>
            </a:r>
          </a:p>
          <a:p>
            <a:r>
              <a:rPr lang="en-US" b="1" dirty="0" smtClean="0">
                <a:solidFill>
                  <a:schemeClr val="accent5">
                    <a:lumMod val="60000"/>
                    <a:lumOff val="40000"/>
                  </a:schemeClr>
                </a:solidFill>
              </a:rPr>
              <a:t>Prov. 14:12</a:t>
            </a:r>
            <a:br>
              <a:rPr lang="en-US" b="1" dirty="0" smtClean="0">
                <a:solidFill>
                  <a:schemeClr val="accent5">
                    <a:lumMod val="60000"/>
                    <a:lumOff val="40000"/>
                  </a:schemeClr>
                </a:solidFill>
              </a:rPr>
            </a:br>
            <a:r>
              <a:rPr lang="en-US" b="1" dirty="0" smtClean="0">
                <a:solidFill>
                  <a:schemeClr val="accent5">
                    <a:lumMod val="60000"/>
                    <a:lumOff val="40000"/>
                  </a:schemeClr>
                </a:solidFill>
              </a:rPr>
              <a:t>There is a way that seems right to a man,</a:t>
            </a:r>
            <a:br>
              <a:rPr lang="en-US" b="1" dirty="0" smtClean="0">
                <a:solidFill>
                  <a:schemeClr val="accent5">
                    <a:lumMod val="60000"/>
                    <a:lumOff val="40000"/>
                  </a:schemeClr>
                </a:solidFill>
              </a:rPr>
            </a:br>
            <a:r>
              <a:rPr lang="en-US" b="1" dirty="0" smtClean="0">
                <a:solidFill>
                  <a:schemeClr val="accent5">
                    <a:lumMod val="60000"/>
                    <a:lumOff val="40000"/>
                  </a:schemeClr>
                </a:solidFill>
              </a:rPr>
              <a:t>But its end is the way of death.</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dirty="0" smtClean="0">
                <a:solidFill>
                  <a:schemeClr val="accent5">
                    <a:lumMod val="60000"/>
                    <a:lumOff val="40000"/>
                  </a:schemeClr>
                </a:solidFill>
              </a:rPr>
              <a:t>Behold, I Thought</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a:bodyPr>
          <a:lstStyle/>
          <a:p>
            <a:pPr>
              <a:buNone/>
            </a:pPr>
            <a:r>
              <a:rPr lang="en-US" b="1" dirty="0" smtClean="0">
                <a:solidFill>
                  <a:schemeClr val="accent5">
                    <a:lumMod val="60000"/>
                    <a:lumOff val="40000"/>
                  </a:schemeClr>
                </a:solidFill>
              </a:rPr>
              <a:t>Related Scriptures:</a:t>
            </a:r>
          </a:p>
          <a:p>
            <a:r>
              <a:rPr lang="en-US" b="1" dirty="0" smtClean="0">
                <a:solidFill>
                  <a:schemeClr val="accent5">
                    <a:lumMod val="60000"/>
                    <a:lumOff val="40000"/>
                  </a:schemeClr>
                </a:solidFill>
              </a:rPr>
              <a:t>Is. 55:8-9</a:t>
            </a:r>
            <a:br>
              <a:rPr lang="en-US" b="1" dirty="0" smtClean="0">
                <a:solidFill>
                  <a:schemeClr val="accent5">
                    <a:lumMod val="60000"/>
                    <a:lumOff val="40000"/>
                  </a:schemeClr>
                </a:solidFill>
              </a:rPr>
            </a:br>
            <a:r>
              <a:rPr lang="en-US" b="1" dirty="0" smtClean="0">
                <a:solidFill>
                  <a:schemeClr val="accent5">
                    <a:lumMod val="60000"/>
                    <a:lumOff val="40000"/>
                  </a:schemeClr>
                </a:solidFill>
              </a:rPr>
              <a:t>“For My thoughts are not your thoughts,</a:t>
            </a:r>
            <a:br>
              <a:rPr lang="en-US" b="1" dirty="0" smtClean="0">
                <a:solidFill>
                  <a:schemeClr val="accent5">
                    <a:lumMod val="60000"/>
                    <a:lumOff val="40000"/>
                  </a:schemeClr>
                </a:solidFill>
              </a:rPr>
            </a:br>
            <a:r>
              <a:rPr lang="en-US" b="1" dirty="0" smtClean="0">
                <a:solidFill>
                  <a:schemeClr val="accent5">
                    <a:lumMod val="60000"/>
                    <a:lumOff val="40000"/>
                  </a:schemeClr>
                </a:solidFill>
              </a:rPr>
              <a:t>Nor are your ways My ways,” says the Lord.</a:t>
            </a:r>
            <a:br>
              <a:rPr lang="en-US" b="1" dirty="0" smtClean="0">
                <a:solidFill>
                  <a:schemeClr val="accent5">
                    <a:lumMod val="60000"/>
                    <a:lumOff val="40000"/>
                  </a:schemeClr>
                </a:solidFill>
              </a:rPr>
            </a:br>
            <a:r>
              <a:rPr lang="en-US" b="1" dirty="0" smtClean="0">
                <a:solidFill>
                  <a:schemeClr val="accent5">
                    <a:lumMod val="60000"/>
                    <a:lumOff val="40000"/>
                  </a:schemeClr>
                </a:solidFill>
              </a:rPr>
              <a:t>“For as the heavens are higher than the earth,</a:t>
            </a:r>
            <a:br>
              <a:rPr lang="en-US" b="1" dirty="0" smtClean="0">
                <a:solidFill>
                  <a:schemeClr val="accent5">
                    <a:lumMod val="60000"/>
                    <a:lumOff val="40000"/>
                  </a:schemeClr>
                </a:solidFill>
              </a:rPr>
            </a:br>
            <a:r>
              <a:rPr lang="en-US" b="1" dirty="0" smtClean="0">
                <a:solidFill>
                  <a:schemeClr val="accent5">
                    <a:lumMod val="60000"/>
                    <a:lumOff val="40000"/>
                  </a:schemeClr>
                </a:solidFill>
              </a:rPr>
              <a:t>So are My ways higher than your ways,</a:t>
            </a:r>
            <a:br>
              <a:rPr lang="en-US" b="1" dirty="0" smtClean="0">
                <a:solidFill>
                  <a:schemeClr val="accent5">
                    <a:lumMod val="60000"/>
                    <a:lumOff val="40000"/>
                  </a:schemeClr>
                </a:solidFill>
              </a:rPr>
            </a:br>
            <a:r>
              <a:rPr lang="en-US" b="1" dirty="0" smtClean="0">
                <a:solidFill>
                  <a:schemeClr val="accent5">
                    <a:lumMod val="60000"/>
                    <a:lumOff val="40000"/>
                  </a:schemeClr>
                </a:solidFill>
              </a:rPr>
              <a:t>And My thoughts than your thoughts.”</a:t>
            </a:r>
          </a:p>
        </p:txBody>
      </p:sp>
      <p:pic>
        <p:nvPicPr>
          <p:cNvPr id="4" name="Picture 3" descr="Thinker.jpg"/>
          <p:cNvPicPr>
            <a:picLocks noChangeAspect="1"/>
          </p:cNvPicPr>
          <p:nvPr/>
        </p:nvPicPr>
        <p:blipFill>
          <a:blip r:embed="rId2" cstate="print"/>
          <a:stretch>
            <a:fillRect/>
          </a:stretch>
        </p:blipFill>
        <p:spPr>
          <a:xfrm>
            <a:off x="6324600" y="152400"/>
            <a:ext cx="2679652" cy="17752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372</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“Behold, I thought…”</vt:lpstr>
      <vt:lpstr>Slide 2</vt:lpstr>
      <vt:lpstr>2 Kings 5:1</vt:lpstr>
      <vt:lpstr>2 Kings 5:2-5</vt:lpstr>
      <vt:lpstr>2 Kings 5:9-10</vt:lpstr>
      <vt:lpstr>2 Kings 5:11</vt:lpstr>
      <vt:lpstr>2 Kings 5:12-15</vt:lpstr>
      <vt:lpstr>Behold, I Thought</vt:lpstr>
      <vt:lpstr>Behold, I Thought</vt:lpstr>
      <vt:lpstr>Application</vt:lpstr>
      <vt:lpstr>Application</vt:lpstr>
      <vt:lpstr>Application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dc:creator>
  <cp:lastModifiedBy>Bill</cp:lastModifiedBy>
  <cp:revision>18</cp:revision>
  <dcterms:created xsi:type="dcterms:W3CDTF">2015-04-05T06:45:17Z</dcterms:created>
  <dcterms:modified xsi:type="dcterms:W3CDTF">2015-04-05T09:37:54Z</dcterms:modified>
</cp:coreProperties>
</file>