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86" autoAdjust="0"/>
    <p:restoredTop sz="75111" autoAdjust="0"/>
  </p:normalViewPr>
  <p:slideViewPr>
    <p:cSldViewPr snapToGrid="0">
      <p:cViewPr varScale="1">
        <p:scale>
          <a:sx n="73" d="100"/>
          <a:sy n="73" d="100"/>
        </p:scale>
        <p:origin x="69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5C1985-2862-4A5C-9660-3485D5AB20D6}" type="datetimeFigureOut">
              <a:rPr lang="en-US" smtClean="0"/>
              <a:t>2/27/2016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5D99F8-3CB1-4280-AB5D-2696D50CC0E8}" type="slidenum">
              <a:rPr lang="en-US" smtClean="0"/>
              <a:t>‹#›</a:t>
            </a:fld>
            <a:endParaRPr lang="en-US"/>
          </a:p>
        </p:txBody>
      </p:sp>
    </p:spTree>
    <p:extLst>
      <p:ext uri="{BB962C8B-B14F-4D97-AF65-F5344CB8AC3E}">
        <p14:creationId xmlns:p14="http://schemas.microsoft.com/office/powerpoint/2010/main" val="3695668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Throughout</a:t>
            </a:r>
            <a:r>
              <a:rPr lang="en-US" baseline="0" dirty="0" smtClean="0"/>
              <a:t> the bible there are many famous duos whose relationships we read about millennia later. Think Moses and Aaron, David and Jonathan, Elisha and </a:t>
            </a:r>
            <a:r>
              <a:rPr lang="en-US" baseline="0" dirty="0" err="1" smtClean="0"/>
              <a:t>Gehazi</a:t>
            </a:r>
            <a:r>
              <a:rPr lang="en-US" baseline="0" dirty="0" smtClean="0"/>
              <a:t>, Jesus and Peter, Martha and Mary, Barnabas and Paul. However, there is an extremely complicated relationship that often gets overlooked and that is the one of David and Joab. </a:t>
            </a:r>
            <a:endParaRPr lang="en-US" dirty="0"/>
          </a:p>
        </p:txBody>
      </p:sp>
      <p:sp>
        <p:nvSpPr>
          <p:cNvPr id="4" name="Slide Number Placeholder 3"/>
          <p:cNvSpPr>
            <a:spLocks noGrp="1"/>
          </p:cNvSpPr>
          <p:nvPr>
            <p:ph type="sldNum" sz="quarter" idx="10"/>
          </p:nvPr>
        </p:nvSpPr>
        <p:spPr/>
        <p:txBody>
          <a:bodyPr/>
          <a:lstStyle/>
          <a:p>
            <a:fld id="{ED5D99F8-3CB1-4280-AB5D-2696D50CC0E8}" type="slidenum">
              <a:rPr lang="en-US" smtClean="0"/>
              <a:t>1</a:t>
            </a:fld>
            <a:endParaRPr lang="en-US"/>
          </a:p>
        </p:txBody>
      </p:sp>
    </p:spTree>
    <p:extLst>
      <p:ext uri="{BB962C8B-B14F-4D97-AF65-F5344CB8AC3E}">
        <p14:creationId xmlns:p14="http://schemas.microsoft.com/office/powerpoint/2010/main" val="11577042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Joab was related to David by blood through his sister </a:t>
            </a:r>
            <a:r>
              <a:rPr lang="en-US" dirty="0" err="1" smtClean="0"/>
              <a:t>Zeruiah</a:t>
            </a:r>
            <a:endParaRPr lang="en-US" dirty="0" smtClean="0"/>
          </a:p>
          <a:p>
            <a:r>
              <a:rPr lang="en-US" dirty="0" smtClean="0"/>
              <a:t>Joab was the</a:t>
            </a:r>
            <a:r>
              <a:rPr lang="en-US" baseline="0" dirty="0" smtClean="0"/>
              <a:t> middle child of three brothers, </a:t>
            </a:r>
            <a:r>
              <a:rPr lang="en-US" baseline="0" dirty="0" err="1" smtClean="0"/>
              <a:t>Abishai</a:t>
            </a:r>
            <a:r>
              <a:rPr lang="en-US" baseline="0" dirty="0" smtClean="0"/>
              <a:t> being the oldest and Asahel being the youngest. Now his two brothers are specifically listed as being part of an elite unit known as David’s Mighty men. Joab isn’t specifically listed. There’s also another very famous member of David’s mighty men who we’ll talk about in a minute. </a:t>
            </a:r>
            <a:endParaRPr lang="en-US" dirty="0"/>
          </a:p>
        </p:txBody>
      </p:sp>
      <p:sp>
        <p:nvSpPr>
          <p:cNvPr id="4" name="Slide Number Placeholder 3"/>
          <p:cNvSpPr>
            <a:spLocks noGrp="1"/>
          </p:cNvSpPr>
          <p:nvPr>
            <p:ph type="sldNum" sz="quarter" idx="10"/>
          </p:nvPr>
        </p:nvSpPr>
        <p:spPr/>
        <p:txBody>
          <a:bodyPr/>
          <a:lstStyle/>
          <a:p>
            <a:fld id="{ED5D99F8-3CB1-4280-AB5D-2696D50CC0E8}" type="slidenum">
              <a:rPr lang="en-US" smtClean="0"/>
              <a:t>2</a:t>
            </a:fld>
            <a:endParaRPr lang="en-US"/>
          </a:p>
        </p:txBody>
      </p:sp>
    </p:spTree>
    <p:extLst>
      <p:ext uri="{BB962C8B-B14F-4D97-AF65-F5344CB8AC3E}">
        <p14:creationId xmlns:p14="http://schemas.microsoft.com/office/powerpoint/2010/main" val="728785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Joab didn’t become leader of David’s army for the entirety</a:t>
            </a:r>
            <a:r>
              <a:rPr lang="en-US" baseline="0" dirty="0" smtClean="0"/>
              <a:t> of David’s reign because he was David’s nephew. </a:t>
            </a:r>
          </a:p>
          <a:p>
            <a:r>
              <a:rPr lang="en-US" baseline="0" dirty="0" smtClean="0"/>
              <a:t>David was wanting to conquer Jerusalem, however Jerusalem is an extremely defensible city. A direct assault would’ve been suicide. However, Jerusalem had a weakness. A water shaft large enough for men to go up and get into the city under the walls (2 Samuel 5). </a:t>
            </a:r>
          </a:p>
          <a:p>
            <a:endParaRPr lang="en-US" baseline="0" dirty="0" smtClean="0"/>
          </a:p>
          <a:p>
            <a:r>
              <a:rPr lang="en-US" baseline="0" dirty="0" smtClean="0"/>
              <a:t>The rest of Joab’s and David’s life would be directly affected by this moment. </a:t>
            </a:r>
          </a:p>
          <a:p>
            <a:endParaRPr lang="en-US" baseline="0" dirty="0" smtClean="0"/>
          </a:p>
          <a:p>
            <a:r>
              <a:rPr lang="en-US" baseline="0" dirty="0" smtClean="0"/>
              <a:t>Another moment when Joab acted was in the pursuit of Sheba. This was right after Absalom’s rebellion and Joab had been replaced as commander because of how he dealt with Absalom. </a:t>
            </a:r>
            <a:endParaRPr lang="en-US" dirty="0"/>
          </a:p>
        </p:txBody>
      </p:sp>
      <p:sp>
        <p:nvSpPr>
          <p:cNvPr id="4" name="Slide Number Placeholder 3"/>
          <p:cNvSpPr>
            <a:spLocks noGrp="1"/>
          </p:cNvSpPr>
          <p:nvPr>
            <p:ph type="sldNum" sz="quarter" idx="10"/>
          </p:nvPr>
        </p:nvSpPr>
        <p:spPr/>
        <p:txBody>
          <a:bodyPr/>
          <a:lstStyle/>
          <a:p>
            <a:fld id="{ED5D99F8-3CB1-4280-AB5D-2696D50CC0E8}" type="slidenum">
              <a:rPr lang="en-US" smtClean="0"/>
              <a:t>3</a:t>
            </a:fld>
            <a:endParaRPr lang="en-US"/>
          </a:p>
        </p:txBody>
      </p:sp>
    </p:spTree>
    <p:extLst>
      <p:ext uri="{BB962C8B-B14F-4D97-AF65-F5344CB8AC3E}">
        <p14:creationId xmlns:p14="http://schemas.microsoft.com/office/powerpoint/2010/main" val="14126307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Joab was fiercely</a:t>
            </a:r>
            <a:r>
              <a:rPr lang="en-US" baseline="0" dirty="0" smtClean="0"/>
              <a:t> loyal to David. It’s a redeeming as well as a condemning quality for Joab. There were multiple rebellions during David’s tenure as king. </a:t>
            </a:r>
          </a:p>
          <a:p>
            <a:endParaRPr lang="en-US" baseline="0" dirty="0" smtClean="0"/>
          </a:p>
          <a:p>
            <a:r>
              <a:rPr lang="en-US" baseline="0" dirty="0" smtClean="0"/>
              <a:t>During Absalom’s rebellion Joab was given command of a third of the army. He remained loyal to David. Right after Absalom’s rebellion there was another rebellion led by a man named Sheba. Now Joab had been removed as commander of the army after Absalom’s rebellion. He disobeyed a direct order from David not to harm Absalom if possible and then he rebuked the king afterward. David had appointed </a:t>
            </a:r>
            <a:r>
              <a:rPr lang="en-US" baseline="0" dirty="0" err="1" smtClean="0"/>
              <a:t>Amasa</a:t>
            </a:r>
            <a:r>
              <a:rPr lang="en-US" baseline="0" dirty="0" smtClean="0"/>
              <a:t>, the leader of Absalom’s army as the new commander. Joab though ends up catching up with Sheba and finds a peaceful resolution to the matter and returns back to David. David then gives Joab his command back. </a:t>
            </a:r>
          </a:p>
          <a:p>
            <a:endParaRPr lang="en-US" baseline="0" dirty="0" smtClean="0"/>
          </a:p>
          <a:p>
            <a:r>
              <a:rPr lang="en-US" baseline="0" dirty="0" smtClean="0"/>
              <a:t>However, Joab’s loyalty wasn’t always used for good. The most infamous murder in the bible, Uriah the Hittite was carried out by David’s command, through Joab. What makes this murder even more treacherous is Uriah wasn’t just an ordinary soldier who happens to be the wrong guy at the wrong time. Uriah has a history with David and Joab.  Uriah was one of David’s 30 mighty men (2 Samuel 22:39). These men had spent years with David in the wilderness and during his ascension to the throne. Uriah was one of the elite of the elite of David’s army, and neither him nor Joab question sending him to his death. </a:t>
            </a:r>
            <a:endParaRPr lang="en-US" dirty="0"/>
          </a:p>
        </p:txBody>
      </p:sp>
      <p:sp>
        <p:nvSpPr>
          <p:cNvPr id="4" name="Slide Number Placeholder 3"/>
          <p:cNvSpPr>
            <a:spLocks noGrp="1"/>
          </p:cNvSpPr>
          <p:nvPr>
            <p:ph type="sldNum" sz="quarter" idx="10"/>
          </p:nvPr>
        </p:nvSpPr>
        <p:spPr/>
        <p:txBody>
          <a:bodyPr/>
          <a:lstStyle/>
          <a:p>
            <a:fld id="{ED5D99F8-3CB1-4280-AB5D-2696D50CC0E8}" type="slidenum">
              <a:rPr lang="en-US" smtClean="0"/>
              <a:t>4</a:t>
            </a:fld>
            <a:endParaRPr lang="en-US"/>
          </a:p>
        </p:txBody>
      </p:sp>
    </p:spTree>
    <p:extLst>
      <p:ext uri="{BB962C8B-B14F-4D97-AF65-F5344CB8AC3E}">
        <p14:creationId xmlns:p14="http://schemas.microsoft.com/office/powerpoint/2010/main" val="29410330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Joab never</a:t>
            </a:r>
            <a:r>
              <a:rPr lang="en-US" baseline="0" dirty="0" smtClean="0"/>
              <a:t> forgave. It is what ultimately led to his death, not that he supported the wrong king but that he was being judged for the innocent blood that he shed. </a:t>
            </a:r>
          </a:p>
          <a:p>
            <a:r>
              <a:rPr lang="en-US" baseline="0" dirty="0" smtClean="0"/>
              <a:t>Slighting Joab was a dangerous occupation. Considering everyone whom slighted Joab ended up dead. Justly or not. </a:t>
            </a:r>
          </a:p>
          <a:p>
            <a:endParaRPr lang="en-US" baseline="0" dirty="0" smtClean="0"/>
          </a:p>
          <a:p>
            <a:r>
              <a:rPr lang="en-US" baseline="0" dirty="0" smtClean="0"/>
              <a:t>Joab and his two brothers </a:t>
            </a:r>
            <a:r>
              <a:rPr lang="en-US" baseline="0" dirty="0" err="1" smtClean="0"/>
              <a:t>Abishai</a:t>
            </a:r>
            <a:r>
              <a:rPr lang="en-US" baseline="0" dirty="0" smtClean="0"/>
              <a:t> and Asahel encounter Abner and his force at the pool of Gibeon. Long story short, Joab’s army wins the fight and they are pursuing Abner. While Abner is running away, Asahel, Joab’s youngest brother chases him. Abner told Asahel to stop following him, but he wouldn’t. So Abner impaled Asahel with the blunt end of a spear and killed him.  Joab couldn’t keep following Abner because Abner was reinforced. Abner then makes peace with David without Joab’s knowledge. Joab is later informed of the peace and feigning friendship to Abner he kills him in a time of peace because of his brother Asahel. </a:t>
            </a:r>
          </a:p>
          <a:p>
            <a:endParaRPr lang="en-US" baseline="0" dirty="0" smtClean="0"/>
          </a:p>
          <a:p>
            <a:r>
              <a:rPr lang="en-US" baseline="0" dirty="0" smtClean="0"/>
              <a:t>The most famous man Joab killed was Absalom. He killed Absalom because earlier he reconciled Absalom to David. Absalom then sets fire to Joab’s field because Joab is ignoring him, then Absalom rebels against Joab’s king. </a:t>
            </a:r>
          </a:p>
          <a:p>
            <a:endParaRPr lang="en-US" baseline="0" dirty="0" smtClean="0"/>
          </a:p>
          <a:p>
            <a:r>
              <a:rPr lang="en-US" baseline="0" dirty="0" smtClean="0"/>
              <a:t>After the Absalom ordeal Joab is removed from command. </a:t>
            </a:r>
            <a:r>
              <a:rPr lang="en-US" baseline="0" dirty="0" err="1" smtClean="0"/>
              <a:t>Amasa</a:t>
            </a:r>
            <a:r>
              <a:rPr lang="en-US" baseline="0" dirty="0" smtClean="0"/>
              <a:t> replaces him. Joab doesn’t take it gracefully and in the same manner as Abner, Joab feigns friendship and buries a sword in his gut. </a:t>
            </a:r>
          </a:p>
          <a:p>
            <a:endParaRPr lang="en-US" baseline="0" dirty="0" smtClean="0"/>
          </a:p>
          <a:p>
            <a:r>
              <a:rPr lang="en-US" baseline="0" dirty="0" smtClean="0"/>
              <a:t>In each case, Joab’s inability </a:t>
            </a:r>
            <a:r>
              <a:rPr lang="en-US" baseline="0" dirty="0" err="1" smtClean="0"/>
              <a:t>ot</a:t>
            </a:r>
            <a:r>
              <a:rPr lang="en-US" baseline="0" dirty="0" smtClean="0"/>
              <a:t> forgive a wrong led him to sin even more. Ultimately the death’s of Abner and </a:t>
            </a:r>
            <a:r>
              <a:rPr lang="en-US" baseline="0" dirty="0" err="1" smtClean="0"/>
              <a:t>Amasa</a:t>
            </a:r>
            <a:r>
              <a:rPr lang="en-US" baseline="0" dirty="0" smtClean="0"/>
              <a:t> </a:t>
            </a:r>
          </a:p>
          <a:p>
            <a:endParaRPr lang="en-US" baseline="0" dirty="0" smtClean="0"/>
          </a:p>
          <a:p>
            <a:r>
              <a:rPr lang="en-US" baseline="0" dirty="0" smtClean="0"/>
              <a:t>God commands us to forgive those who have wronged us. These are good examples why. We can let our quest for vengeance consume us if we don’t let things go. And if our goal in life is to seek out vengeance on those who’ve wronged us we can’t possibly be fulfilling our ultimate goal of being an ambassador for Christ and spreading his truth. </a:t>
            </a:r>
            <a:endParaRPr lang="en-US" dirty="0"/>
          </a:p>
        </p:txBody>
      </p:sp>
      <p:sp>
        <p:nvSpPr>
          <p:cNvPr id="4" name="Slide Number Placeholder 3"/>
          <p:cNvSpPr>
            <a:spLocks noGrp="1"/>
          </p:cNvSpPr>
          <p:nvPr>
            <p:ph type="sldNum" sz="quarter" idx="10"/>
          </p:nvPr>
        </p:nvSpPr>
        <p:spPr/>
        <p:txBody>
          <a:bodyPr/>
          <a:lstStyle/>
          <a:p>
            <a:fld id="{ED5D99F8-3CB1-4280-AB5D-2696D50CC0E8}" type="slidenum">
              <a:rPr lang="en-US" smtClean="0"/>
              <a:t>5</a:t>
            </a:fld>
            <a:endParaRPr lang="en-US"/>
          </a:p>
        </p:txBody>
      </p:sp>
    </p:spTree>
    <p:extLst>
      <p:ext uri="{BB962C8B-B14F-4D97-AF65-F5344CB8AC3E}">
        <p14:creationId xmlns:p14="http://schemas.microsoft.com/office/powerpoint/2010/main" val="25733808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Joab was one of the</a:t>
            </a:r>
            <a:r>
              <a:rPr lang="en-US" baseline="0" dirty="0" smtClean="0"/>
              <a:t> few people who would stand up to David. Nathan the prophet being another prominent example. One thing David did at times was listen to </a:t>
            </a:r>
            <a:r>
              <a:rPr lang="en-US" baseline="0" dirty="0" err="1" smtClean="0"/>
              <a:t>joab’s</a:t>
            </a:r>
            <a:r>
              <a:rPr lang="en-US" baseline="0" dirty="0" smtClean="0"/>
              <a:t> counsel while other times he ignored it with disastrous results.</a:t>
            </a:r>
          </a:p>
          <a:p>
            <a:endParaRPr lang="en-US" baseline="0" dirty="0" smtClean="0"/>
          </a:p>
          <a:p>
            <a:endParaRPr lang="en-US" baseline="0" dirty="0" smtClean="0"/>
          </a:p>
          <a:p>
            <a:r>
              <a:rPr lang="en-US" baseline="0" dirty="0" smtClean="0"/>
              <a:t>After Absalom killed his brother </a:t>
            </a:r>
            <a:r>
              <a:rPr lang="en-US" baseline="0" dirty="0" err="1" smtClean="0"/>
              <a:t>Amnon</a:t>
            </a:r>
            <a:r>
              <a:rPr lang="en-US" baseline="0" dirty="0" smtClean="0"/>
              <a:t>, Absalom fled the country. This caused David quite a bit of grief but David wouldn’t send for him to return. This led Joab to devise a plan to get the king to come to his senses. He had a wise woman tell the king a story about her own family where one of her two sons murdered the other. This isn’t the first time David has had to hear a story before his own mind catches up to what’s going on. Nathan the prophet used the same strategy to condemn David for sleeping with Bathsheba. </a:t>
            </a:r>
          </a:p>
          <a:p>
            <a:endParaRPr lang="en-US" baseline="0" dirty="0" smtClean="0"/>
          </a:p>
          <a:p>
            <a:r>
              <a:rPr lang="en-US" baseline="0" dirty="0" smtClean="0"/>
              <a:t>Not a long while later Absalom rebels and is eventually killed by Joab. After the rebellion was put down Instead of celebrating with his men or thanking his men or anything, David immediately went to grieving his son’s death. This had a very negative effect on people. It was as if David’s army had lost the battle and were returning home defeated. </a:t>
            </a:r>
          </a:p>
          <a:p>
            <a:endParaRPr lang="en-US" baseline="0" dirty="0" smtClean="0"/>
          </a:p>
          <a:p>
            <a:r>
              <a:rPr lang="en-US" baseline="0" dirty="0" smtClean="0"/>
              <a:t>In another infamous moment of David’s life he decides to count Israel’s fighting men. It doesn’t stat why Joab thinks it’s a bad idea but he initially refuses the order and confronts David about it. Joab actually shortchanged the number because the command was “abhorrent” to him. </a:t>
            </a:r>
            <a:endParaRPr lang="en-US" dirty="0"/>
          </a:p>
        </p:txBody>
      </p:sp>
      <p:sp>
        <p:nvSpPr>
          <p:cNvPr id="4" name="Slide Number Placeholder 3"/>
          <p:cNvSpPr>
            <a:spLocks noGrp="1"/>
          </p:cNvSpPr>
          <p:nvPr>
            <p:ph type="sldNum" sz="quarter" idx="10"/>
          </p:nvPr>
        </p:nvSpPr>
        <p:spPr/>
        <p:txBody>
          <a:bodyPr/>
          <a:lstStyle/>
          <a:p>
            <a:fld id="{ED5D99F8-3CB1-4280-AB5D-2696D50CC0E8}" type="slidenum">
              <a:rPr lang="en-US" smtClean="0"/>
              <a:t>6</a:t>
            </a:fld>
            <a:endParaRPr lang="en-US"/>
          </a:p>
        </p:txBody>
      </p:sp>
    </p:spTree>
    <p:extLst>
      <p:ext uri="{BB962C8B-B14F-4D97-AF65-F5344CB8AC3E}">
        <p14:creationId xmlns:p14="http://schemas.microsoft.com/office/powerpoint/2010/main" val="14731268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DA843B3-D42A-4C3E-9AC5-8D9165C367B9}" type="datetimeFigureOut">
              <a:rPr lang="en-US" smtClean="0"/>
              <a:t>2/27/2016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AFDFD4-C2ED-4C66-83C5-8F9D4E768D30}" type="slidenum">
              <a:rPr lang="en-US" smtClean="0"/>
              <a:t>‹#›</a:t>
            </a:fld>
            <a:endParaRPr lang="en-US"/>
          </a:p>
        </p:txBody>
      </p:sp>
    </p:spTree>
    <p:extLst>
      <p:ext uri="{BB962C8B-B14F-4D97-AF65-F5344CB8AC3E}">
        <p14:creationId xmlns:p14="http://schemas.microsoft.com/office/powerpoint/2010/main" val="2673069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A843B3-D42A-4C3E-9AC5-8D9165C367B9}" type="datetimeFigureOut">
              <a:rPr lang="en-US" smtClean="0"/>
              <a:t>2/27/2016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AFDFD4-C2ED-4C66-83C5-8F9D4E768D30}" type="slidenum">
              <a:rPr lang="en-US" smtClean="0"/>
              <a:t>‹#›</a:t>
            </a:fld>
            <a:endParaRPr lang="en-US"/>
          </a:p>
        </p:txBody>
      </p:sp>
    </p:spTree>
    <p:extLst>
      <p:ext uri="{BB962C8B-B14F-4D97-AF65-F5344CB8AC3E}">
        <p14:creationId xmlns:p14="http://schemas.microsoft.com/office/powerpoint/2010/main" val="4230761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A843B3-D42A-4C3E-9AC5-8D9165C367B9}" type="datetimeFigureOut">
              <a:rPr lang="en-US" smtClean="0"/>
              <a:t>2/27/2016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AFDFD4-C2ED-4C66-83C5-8F9D4E768D30}" type="slidenum">
              <a:rPr lang="en-US" smtClean="0"/>
              <a:t>‹#›</a:t>
            </a:fld>
            <a:endParaRPr lang="en-US"/>
          </a:p>
        </p:txBody>
      </p:sp>
    </p:spTree>
    <p:extLst>
      <p:ext uri="{BB962C8B-B14F-4D97-AF65-F5344CB8AC3E}">
        <p14:creationId xmlns:p14="http://schemas.microsoft.com/office/powerpoint/2010/main" val="2776665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A843B3-D42A-4C3E-9AC5-8D9165C367B9}" type="datetimeFigureOut">
              <a:rPr lang="en-US" smtClean="0"/>
              <a:t>2/27/2016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AFDFD4-C2ED-4C66-83C5-8F9D4E768D30}" type="slidenum">
              <a:rPr lang="en-US" smtClean="0"/>
              <a:t>‹#›</a:t>
            </a:fld>
            <a:endParaRPr lang="en-US"/>
          </a:p>
        </p:txBody>
      </p:sp>
    </p:spTree>
    <p:extLst>
      <p:ext uri="{BB962C8B-B14F-4D97-AF65-F5344CB8AC3E}">
        <p14:creationId xmlns:p14="http://schemas.microsoft.com/office/powerpoint/2010/main" val="3786604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A843B3-D42A-4C3E-9AC5-8D9165C367B9}" type="datetimeFigureOut">
              <a:rPr lang="en-US" smtClean="0"/>
              <a:t>2/27/2016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AFDFD4-C2ED-4C66-83C5-8F9D4E768D30}" type="slidenum">
              <a:rPr lang="en-US" smtClean="0"/>
              <a:t>‹#›</a:t>
            </a:fld>
            <a:endParaRPr lang="en-US"/>
          </a:p>
        </p:txBody>
      </p:sp>
    </p:spTree>
    <p:extLst>
      <p:ext uri="{BB962C8B-B14F-4D97-AF65-F5344CB8AC3E}">
        <p14:creationId xmlns:p14="http://schemas.microsoft.com/office/powerpoint/2010/main" val="1567910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A843B3-D42A-4C3E-9AC5-8D9165C367B9}" type="datetimeFigureOut">
              <a:rPr lang="en-US" smtClean="0"/>
              <a:t>2/27/2016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AFDFD4-C2ED-4C66-83C5-8F9D4E768D30}" type="slidenum">
              <a:rPr lang="en-US" smtClean="0"/>
              <a:t>‹#›</a:t>
            </a:fld>
            <a:endParaRPr lang="en-US"/>
          </a:p>
        </p:txBody>
      </p:sp>
    </p:spTree>
    <p:extLst>
      <p:ext uri="{BB962C8B-B14F-4D97-AF65-F5344CB8AC3E}">
        <p14:creationId xmlns:p14="http://schemas.microsoft.com/office/powerpoint/2010/main" val="1099721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A843B3-D42A-4C3E-9AC5-8D9165C367B9}" type="datetimeFigureOut">
              <a:rPr lang="en-US" smtClean="0"/>
              <a:t>2/27/2016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AFDFD4-C2ED-4C66-83C5-8F9D4E768D30}" type="slidenum">
              <a:rPr lang="en-US" smtClean="0"/>
              <a:t>‹#›</a:t>
            </a:fld>
            <a:endParaRPr lang="en-US"/>
          </a:p>
        </p:txBody>
      </p:sp>
    </p:spTree>
    <p:extLst>
      <p:ext uri="{BB962C8B-B14F-4D97-AF65-F5344CB8AC3E}">
        <p14:creationId xmlns:p14="http://schemas.microsoft.com/office/powerpoint/2010/main" val="1576651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A843B3-D42A-4C3E-9AC5-8D9165C367B9}" type="datetimeFigureOut">
              <a:rPr lang="en-US" smtClean="0"/>
              <a:t>2/27/2016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AFDFD4-C2ED-4C66-83C5-8F9D4E768D30}" type="slidenum">
              <a:rPr lang="en-US" smtClean="0"/>
              <a:t>‹#›</a:t>
            </a:fld>
            <a:endParaRPr lang="en-US"/>
          </a:p>
        </p:txBody>
      </p:sp>
    </p:spTree>
    <p:extLst>
      <p:ext uri="{BB962C8B-B14F-4D97-AF65-F5344CB8AC3E}">
        <p14:creationId xmlns:p14="http://schemas.microsoft.com/office/powerpoint/2010/main" val="3774342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A843B3-D42A-4C3E-9AC5-8D9165C367B9}" type="datetimeFigureOut">
              <a:rPr lang="en-US" smtClean="0"/>
              <a:t>2/27/2016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AFDFD4-C2ED-4C66-83C5-8F9D4E768D30}" type="slidenum">
              <a:rPr lang="en-US" smtClean="0"/>
              <a:t>‹#›</a:t>
            </a:fld>
            <a:endParaRPr lang="en-US"/>
          </a:p>
        </p:txBody>
      </p:sp>
    </p:spTree>
    <p:extLst>
      <p:ext uri="{BB962C8B-B14F-4D97-AF65-F5344CB8AC3E}">
        <p14:creationId xmlns:p14="http://schemas.microsoft.com/office/powerpoint/2010/main" val="3804275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A843B3-D42A-4C3E-9AC5-8D9165C367B9}" type="datetimeFigureOut">
              <a:rPr lang="en-US" smtClean="0"/>
              <a:t>2/27/2016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AFDFD4-C2ED-4C66-83C5-8F9D4E768D30}" type="slidenum">
              <a:rPr lang="en-US" smtClean="0"/>
              <a:t>‹#›</a:t>
            </a:fld>
            <a:endParaRPr lang="en-US"/>
          </a:p>
        </p:txBody>
      </p:sp>
    </p:spTree>
    <p:extLst>
      <p:ext uri="{BB962C8B-B14F-4D97-AF65-F5344CB8AC3E}">
        <p14:creationId xmlns:p14="http://schemas.microsoft.com/office/powerpoint/2010/main" val="38124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A843B3-D42A-4C3E-9AC5-8D9165C367B9}" type="datetimeFigureOut">
              <a:rPr lang="en-US" smtClean="0"/>
              <a:t>2/27/2016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AFDFD4-C2ED-4C66-83C5-8F9D4E768D30}" type="slidenum">
              <a:rPr lang="en-US" smtClean="0"/>
              <a:t>‹#›</a:t>
            </a:fld>
            <a:endParaRPr lang="en-US"/>
          </a:p>
        </p:txBody>
      </p:sp>
    </p:spTree>
    <p:extLst>
      <p:ext uri="{BB962C8B-B14F-4D97-AF65-F5344CB8AC3E}">
        <p14:creationId xmlns:p14="http://schemas.microsoft.com/office/powerpoint/2010/main" val="1239996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A843B3-D42A-4C3E-9AC5-8D9165C367B9}" type="datetimeFigureOut">
              <a:rPr lang="en-US" smtClean="0"/>
              <a:t>2/27/2016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AFDFD4-C2ED-4C66-83C5-8F9D4E768D30}" type="slidenum">
              <a:rPr lang="en-US" smtClean="0"/>
              <a:t>‹#›</a:t>
            </a:fld>
            <a:endParaRPr lang="en-US"/>
          </a:p>
        </p:txBody>
      </p:sp>
    </p:spTree>
    <p:extLst>
      <p:ext uri="{BB962C8B-B14F-4D97-AF65-F5344CB8AC3E}">
        <p14:creationId xmlns:p14="http://schemas.microsoft.com/office/powerpoint/2010/main" val="18204928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David and Joab</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805936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Joab?</a:t>
            </a:r>
            <a:endParaRPr lang="en-US" dirty="0"/>
          </a:p>
        </p:txBody>
      </p:sp>
      <p:sp>
        <p:nvSpPr>
          <p:cNvPr id="3" name="Content Placeholder 2"/>
          <p:cNvSpPr>
            <a:spLocks noGrp="1"/>
          </p:cNvSpPr>
          <p:nvPr>
            <p:ph idx="1"/>
          </p:nvPr>
        </p:nvSpPr>
        <p:spPr/>
        <p:txBody>
          <a:bodyPr/>
          <a:lstStyle/>
          <a:p>
            <a:r>
              <a:rPr lang="en-US" dirty="0" smtClean="0"/>
              <a:t>David’s nephew by his sister </a:t>
            </a:r>
            <a:r>
              <a:rPr lang="en-US" dirty="0" err="1" smtClean="0"/>
              <a:t>Zeruiah</a:t>
            </a:r>
            <a:r>
              <a:rPr lang="en-US" dirty="0" smtClean="0"/>
              <a:t> (1 Chronicles 2:12-15)</a:t>
            </a:r>
          </a:p>
          <a:p>
            <a:r>
              <a:rPr lang="en-US" dirty="0" smtClean="0"/>
              <a:t>He had two brothers, </a:t>
            </a:r>
            <a:r>
              <a:rPr lang="en-US" dirty="0" err="1" smtClean="0"/>
              <a:t>Abishai</a:t>
            </a:r>
            <a:r>
              <a:rPr lang="en-US" dirty="0" smtClean="0"/>
              <a:t> and Asahel</a:t>
            </a:r>
          </a:p>
          <a:p>
            <a:r>
              <a:rPr lang="en-US" dirty="0" smtClean="0"/>
              <a:t>He became commander of David’s army during the siege of Jerusalem</a:t>
            </a:r>
          </a:p>
          <a:p>
            <a:r>
              <a:rPr lang="en-US" dirty="0" smtClean="0"/>
              <a:t>He remains loyal to David throughout David’s reign</a:t>
            </a:r>
          </a:p>
          <a:p>
            <a:r>
              <a:rPr lang="en-US" dirty="0" smtClean="0"/>
              <a:t>Sides with the wrong heir and is killed in the tabernacle</a:t>
            </a:r>
          </a:p>
          <a:p>
            <a:endParaRPr lang="en-US" dirty="0"/>
          </a:p>
          <a:p>
            <a:pPr marL="0" indent="0">
              <a:buNone/>
            </a:pPr>
            <a:r>
              <a:rPr lang="en-US" dirty="0" smtClean="0"/>
              <a:t>He had more influence over David than any other man</a:t>
            </a:r>
            <a:endParaRPr lang="en-US" dirty="0"/>
          </a:p>
        </p:txBody>
      </p:sp>
    </p:spTree>
    <p:extLst>
      <p:ext uri="{BB962C8B-B14F-4D97-AF65-F5344CB8AC3E}">
        <p14:creationId xmlns:p14="http://schemas.microsoft.com/office/powerpoint/2010/main" val="147937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 Active and Involved</a:t>
            </a:r>
            <a:endParaRPr lang="en-US" dirty="0"/>
          </a:p>
        </p:txBody>
      </p:sp>
      <p:sp>
        <p:nvSpPr>
          <p:cNvPr id="3" name="Content Placeholder 2"/>
          <p:cNvSpPr>
            <a:spLocks noGrp="1"/>
          </p:cNvSpPr>
          <p:nvPr>
            <p:ph idx="1"/>
          </p:nvPr>
        </p:nvSpPr>
        <p:spPr/>
        <p:txBody>
          <a:bodyPr/>
          <a:lstStyle/>
          <a:p>
            <a:pPr marL="0" indent="0">
              <a:buNone/>
            </a:pPr>
            <a:r>
              <a:rPr lang="en-US" dirty="0" smtClean="0"/>
              <a:t>The Siege of Jerusalem</a:t>
            </a:r>
          </a:p>
          <a:p>
            <a:pPr marL="0" indent="0">
              <a:buNone/>
            </a:pPr>
            <a:r>
              <a:rPr lang="en-US" dirty="0" smtClean="0"/>
              <a:t>	1 Chronicles 11:6 – Joab was the first to step up.</a:t>
            </a:r>
          </a:p>
          <a:p>
            <a:r>
              <a:rPr lang="en-US" dirty="0" smtClean="0"/>
              <a:t>This moment directly affected the rest of Joab’s and David’s life  </a:t>
            </a:r>
          </a:p>
          <a:p>
            <a:pPr marL="0" indent="0">
              <a:buNone/>
            </a:pPr>
            <a:endParaRPr lang="en-US" dirty="0"/>
          </a:p>
          <a:p>
            <a:pPr marL="0" indent="0">
              <a:buNone/>
            </a:pPr>
            <a:r>
              <a:rPr lang="en-US" dirty="0" smtClean="0"/>
              <a:t>The pursuit of Sheba</a:t>
            </a:r>
          </a:p>
          <a:p>
            <a:pPr marL="0" indent="0">
              <a:buNone/>
            </a:pPr>
            <a:r>
              <a:rPr lang="en-US" dirty="0"/>
              <a:t>	</a:t>
            </a:r>
            <a:r>
              <a:rPr lang="en-US" dirty="0" smtClean="0"/>
              <a:t>2 Samuel 20:4-8</a:t>
            </a:r>
          </a:p>
          <a:p>
            <a:r>
              <a:rPr lang="en-US" dirty="0" smtClean="0"/>
              <a:t>Don’t let your position hinder you from doing what’s right. </a:t>
            </a:r>
            <a:endParaRPr lang="en-US" dirty="0"/>
          </a:p>
        </p:txBody>
      </p:sp>
    </p:spTree>
    <p:extLst>
      <p:ext uri="{BB962C8B-B14F-4D97-AF65-F5344CB8AC3E}">
        <p14:creationId xmlns:p14="http://schemas.microsoft.com/office/powerpoint/2010/main" val="650537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wipe(down)">
                                      <p:cBhvr>
                                        <p:cTn id="20" dur="500"/>
                                        <p:tgtEl>
                                          <p:spTgt spid="3">
                                            <p:txEl>
                                              <p:pRg st="4" end="4"/>
                                            </p:txEl>
                                          </p:spTgt>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wipe(down)">
                                      <p:cBhvr>
                                        <p:cTn id="23" dur="500"/>
                                        <p:tgtEl>
                                          <p:spTgt spid="3">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wipe(down)">
                                      <p:cBhvr>
                                        <p:cTn id="28"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 abuse loyalty</a:t>
            </a:r>
            <a:endParaRPr lang="en-US" dirty="0"/>
          </a:p>
        </p:txBody>
      </p:sp>
      <p:sp>
        <p:nvSpPr>
          <p:cNvPr id="3" name="Content Placeholder 2"/>
          <p:cNvSpPr>
            <a:spLocks noGrp="1"/>
          </p:cNvSpPr>
          <p:nvPr>
            <p:ph idx="1"/>
          </p:nvPr>
        </p:nvSpPr>
        <p:spPr/>
        <p:txBody>
          <a:bodyPr/>
          <a:lstStyle/>
          <a:p>
            <a:pPr marL="0" indent="0">
              <a:buNone/>
            </a:pPr>
            <a:r>
              <a:rPr lang="en-US" dirty="0" smtClean="0"/>
              <a:t>Absalom’s rebellion       Sheba’s rebellion            Joab </a:t>
            </a:r>
            <a:r>
              <a:rPr lang="en-US" dirty="0"/>
              <a:t>murders </a:t>
            </a:r>
            <a:r>
              <a:rPr lang="en-US" dirty="0" smtClean="0"/>
              <a:t>Uriah</a:t>
            </a:r>
            <a:endParaRPr lang="en-US" dirty="0"/>
          </a:p>
          <a:p>
            <a:pPr marL="0" indent="0">
              <a:buNone/>
            </a:pPr>
            <a:r>
              <a:rPr lang="en-US" dirty="0" smtClean="0"/>
              <a:t>  2 Samuel 18:2                  2 </a:t>
            </a:r>
            <a:r>
              <a:rPr lang="en-US" dirty="0"/>
              <a:t>Samuel </a:t>
            </a:r>
            <a:r>
              <a:rPr lang="en-US" dirty="0" smtClean="0"/>
              <a:t>20</a:t>
            </a:r>
            <a:r>
              <a:rPr lang="en-US" dirty="0"/>
              <a:t> </a:t>
            </a:r>
            <a:r>
              <a:rPr lang="en-US" dirty="0" smtClean="0"/>
              <a:t>                  2 Samuel 11:6-25</a:t>
            </a:r>
          </a:p>
          <a:p>
            <a:pPr marL="0" indent="0">
              <a:buNone/>
            </a:pPr>
            <a:endParaRPr lang="en-US" dirty="0"/>
          </a:p>
          <a:p>
            <a:pPr marL="0" indent="0">
              <a:buNone/>
            </a:pPr>
            <a:r>
              <a:rPr lang="en-US" dirty="0" smtClean="0"/>
              <a:t>Husbands and wives</a:t>
            </a:r>
          </a:p>
          <a:p>
            <a:pPr marL="0" indent="0">
              <a:buNone/>
            </a:pPr>
            <a:r>
              <a:rPr lang="en-US" dirty="0" smtClean="0"/>
              <a:t>Parents and children</a:t>
            </a:r>
          </a:p>
          <a:p>
            <a:pPr marL="0" indent="0">
              <a:buNone/>
            </a:pPr>
            <a:r>
              <a:rPr lang="en-US" dirty="0" smtClean="0"/>
              <a:t>Members of the Church</a:t>
            </a:r>
          </a:p>
        </p:txBody>
      </p:sp>
    </p:spTree>
    <p:extLst>
      <p:ext uri="{BB962C8B-B14F-4D97-AF65-F5344CB8AC3E}">
        <p14:creationId xmlns:p14="http://schemas.microsoft.com/office/powerpoint/2010/main" val="959519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down)">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wipe(down)">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wipe(down)">
                                      <p:cBhvr>
                                        <p:cTn id="2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Forgive</a:t>
            </a:r>
            <a:endParaRPr lang="en-US" dirty="0"/>
          </a:p>
        </p:txBody>
      </p:sp>
      <p:sp>
        <p:nvSpPr>
          <p:cNvPr id="3" name="Content Placeholder 2"/>
          <p:cNvSpPr>
            <a:spLocks noGrp="1"/>
          </p:cNvSpPr>
          <p:nvPr>
            <p:ph idx="1"/>
          </p:nvPr>
        </p:nvSpPr>
        <p:spPr>
          <a:xfrm>
            <a:off x="838200" y="1917065"/>
            <a:ext cx="10515600" cy="4351338"/>
          </a:xfrm>
        </p:spPr>
        <p:txBody>
          <a:bodyPr/>
          <a:lstStyle/>
          <a:p>
            <a:pPr marL="0" indent="0">
              <a:buNone/>
            </a:pPr>
            <a:r>
              <a:rPr lang="en-US" dirty="0" smtClean="0"/>
              <a:t>Joab murders Abner</a:t>
            </a:r>
          </a:p>
          <a:p>
            <a:pPr marL="0" indent="0">
              <a:buNone/>
            </a:pPr>
            <a:r>
              <a:rPr lang="en-US" dirty="0" smtClean="0"/>
              <a:t>	2 Samuel 3:26-30</a:t>
            </a:r>
            <a:endParaRPr lang="en-US" dirty="0"/>
          </a:p>
          <a:p>
            <a:pPr marL="0" indent="0">
              <a:buNone/>
            </a:pPr>
            <a:r>
              <a:rPr lang="en-US" dirty="0" smtClean="0"/>
              <a:t>Joab kills Absalom</a:t>
            </a:r>
          </a:p>
          <a:p>
            <a:pPr marL="0" indent="0">
              <a:buNone/>
            </a:pPr>
            <a:r>
              <a:rPr lang="en-US" dirty="0" smtClean="0"/>
              <a:t>	2 Samuel 18:14-15</a:t>
            </a:r>
            <a:endParaRPr lang="en-US" dirty="0"/>
          </a:p>
          <a:p>
            <a:pPr marL="0" indent="0">
              <a:buNone/>
            </a:pPr>
            <a:r>
              <a:rPr lang="en-US" dirty="0" smtClean="0"/>
              <a:t>Joab murders </a:t>
            </a:r>
            <a:r>
              <a:rPr lang="en-US" dirty="0" err="1" smtClean="0"/>
              <a:t>Amasa</a:t>
            </a:r>
            <a:endParaRPr lang="en-US" dirty="0" smtClean="0"/>
          </a:p>
          <a:p>
            <a:pPr marL="0" indent="0">
              <a:buNone/>
            </a:pPr>
            <a:r>
              <a:rPr lang="en-US" dirty="0"/>
              <a:t>	</a:t>
            </a:r>
            <a:r>
              <a:rPr lang="en-US" dirty="0" smtClean="0"/>
              <a:t>2 Samuel 20:9-10</a:t>
            </a:r>
          </a:p>
          <a:p>
            <a:pPr marL="0" indent="0">
              <a:buNone/>
            </a:pPr>
            <a:r>
              <a:rPr lang="en-US" dirty="0"/>
              <a:t>	</a:t>
            </a:r>
          </a:p>
        </p:txBody>
      </p:sp>
    </p:spTree>
    <p:extLst>
      <p:ext uri="{BB962C8B-B14F-4D97-AF65-F5344CB8AC3E}">
        <p14:creationId xmlns:p14="http://schemas.microsoft.com/office/powerpoint/2010/main" val="3202168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down)">
                                      <p:cBhvr>
                                        <p:cTn id="23" dur="500"/>
                                        <p:tgtEl>
                                          <p:spTgt spid="3">
                                            <p:txEl>
                                              <p:pRg st="4" end="4"/>
                                            </p:txEl>
                                          </p:spTgt>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down)">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Listen to wise counsel </a:t>
            </a:r>
            <a:endParaRPr lang="en-US" dirty="0"/>
          </a:p>
        </p:txBody>
      </p:sp>
      <p:sp>
        <p:nvSpPr>
          <p:cNvPr id="3" name="Content Placeholder 2"/>
          <p:cNvSpPr>
            <a:spLocks noGrp="1"/>
          </p:cNvSpPr>
          <p:nvPr>
            <p:ph idx="1"/>
          </p:nvPr>
        </p:nvSpPr>
        <p:spPr/>
        <p:txBody>
          <a:bodyPr/>
          <a:lstStyle/>
          <a:p>
            <a:pPr marL="0" indent="0">
              <a:buNone/>
            </a:pPr>
            <a:r>
              <a:rPr lang="en-US" dirty="0" smtClean="0"/>
              <a:t>Absalom’s reconciliation</a:t>
            </a:r>
          </a:p>
          <a:p>
            <a:pPr marL="0" indent="0">
              <a:buNone/>
            </a:pPr>
            <a:r>
              <a:rPr lang="en-US" dirty="0"/>
              <a:t>	</a:t>
            </a:r>
            <a:r>
              <a:rPr lang="en-US" dirty="0" smtClean="0"/>
              <a:t>2 Samuel 14</a:t>
            </a:r>
          </a:p>
          <a:p>
            <a:pPr marL="0" indent="0">
              <a:buNone/>
            </a:pPr>
            <a:r>
              <a:rPr lang="en-US" dirty="0" smtClean="0"/>
              <a:t>Absalom’s Death</a:t>
            </a:r>
          </a:p>
          <a:p>
            <a:pPr marL="0" indent="0">
              <a:buNone/>
            </a:pPr>
            <a:r>
              <a:rPr lang="en-US" dirty="0"/>
              <a:t>	</a:t>
            </a:r>
            <a:r>
              <a:rPr lang="en-US" dirty="0" smtClean="0"/>
              <a:t>2 Samuel 19</a:t>
            </a:r>
          </a:p>
          <a:p>
            <a:pPr marL="0" indent="0">
              <a:buNone/>
            </a:pPr>
            <a:r>
              <a:rPr lang="en-US" dirty="0" smtClean="0"/>
              <a:t>The Census</a:t>
            </a:r>
          </a:p>
          <a:p>
            <a:pPr marL="0" indent="0">
              <a:buNone/>
            </a:pPr>
            <a:r>
              <a:rPr lang="en-US" dirty="0"/>
              <a:t>	</a:t>
            </a:r>
            <a:r>
              <a:rPr lang="en-US" dirty="0" smtClean="0"/>
              <a:t>2 Samuel 24</a:t>
            </a:r>
          </a:p>
          <a:p>
            <a:pPr marL="0" indent="0">
              <a:buNone/>
            </a:pPr>
            <a:endParaRPr lang="en-US" dirty="0"/>
          </a:p>
          <a:p>
            <a:pPr marL="0" indent="0">
              <a:buNone/>
            </a:pPr>
            <a:r>
              <a:rPr lang="en-US" dirty="0" smtClean="0"/>
              <a:t>Good counsel from bad men is still good counsel</a:t>
            </a:r>
            <a:endParaRPr lang="en-US" dirty="0"/>
          </a:p>
        </p:txBody>
      </p:sp>
    </p:spTree>
    <p:extLst>
      <p:ext uri="{BB962C8B-B14F-4D97-AF65-F5344CB8AC3E}">
        <p14:creationId xmlns:p14="http://schemas.microsoft.com/office/powerpoint/2010/main" val="2185575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down)">
                                      <p:cBhvr>
                                        <p:cTn id="23" dur="500"/>
                                        <p:tgtEl>
                                          <p:spTgt spid="3">
                                            <p:txEl>
                                              <p:pRg st="4" end="4"/>
                                            </p:txEl>
                                          </p:spTgt>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down)">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wipe(down)">
                                      <p:cBhvr>
                                        <p:cTn id="3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1207</TotalTime>
  <Words>1256</Words>
  <Application>Microsoft Office PowerPoint</Application>
  <PresentationFormat>Widescreen</PresentationFormat>
  <Paragraphs>81</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David and Joab</vt:lpstr>
      <vt:lpstr>Who is Joab?</vt:lpstr>
      <vt:lpstr>Be Active and Involved</vt:lpstr>
      <vt:lpstr>Don’t abuse loyalty</vt:lpstr>
      <vt:lpstr>Forgive</vt:lpstr>
      <vt:lpstr>Listen to wise counsel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Joab</dc:title>
  <dc:creator>Andrew and Jessica</dc:creator>
  <cp:lastModifiedBy>Andrew and Jessica</cp:lastModifiedBy>
  <cp:revision>25</cp:revision>
  <dcterms:created xsi:type="dcterms:W3CDTF">2016-02-25T02:24:17Z</dcterms:created>
  <dcterms:modified xsi:type="dcterms:W3CDTF">2016-02-28T01:26:42Z</dcterms:modified>
</cp:coreProperties>
</file>