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4" r:id="rId8"/>
    <p:sldId id="265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028B-124C-4CA4-A3C1-E537EDC134C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FD92-BA8C-429D-AC1A-4B3F93F6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b="1" dirty="0" smtClean="0"/>
              <a:t>Higher Ground</a:t>
            </a:r>
            <a:endParaRPr lang="en-US" b="1" dirty="0"/>
          </a:p>
        </p:txBody>
      </p:sp>
      <p:pic>
        <p:nvPicPr>
          <p:cNvPr id="4" name="Picture 3" descr="Denali Mount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143000"/>
            <a:ext cx="7162800" cy="537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Achieving Great Feats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Mountain climbing is tough—no one reaches the top without hard work.</a:t>
            </a:r>
          </a:p>
          <a:p>
            <a:r>
              <a:rPr lang="en-US" dirty="0" smtClean="0"/>
              <a:t>Preservation of the Constitution and our nation has come through blood and sweat.</a:t>
            </a:r>
          </a:p>
          <a:p>
            <a:r>
              <a:rPr lang="en-US" dirty="0" smtClean="0"/>
              <a:t>Similarly, if heaven is our goal, we must actively work toward getting there every day.</a:t>
            </a:r>
          </a:p>
          <a:p>
            <a:r>
              <a:rPr lang="en-US" dirty="0" smtClean="0"/>
              <a:t>God has provided the map—we must use </a:t>
            </a:r>
            <a:r>
              <a:rPr lang="en-US" dirty="0" smtClean="0"/>
              <a:t>it and let Jesus be our guide.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Are you actively climbing to “higher ground”?</a:t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r>
              <a:rPr lang="en-US" b="1" dirty="0" smtClean="0"/>
              <a:t>Are you asking the Lord to lift you up so you can get there?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4000" b="1" dirty="0" smtClean="0"/>
              <a:t>	If you’re failing to climb and disregarding the guide, you have no hope of reaching the top!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Does “Higher Ground” Mean?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Is this a song about being a better Christian and becoming more spiritual?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3581400"/>
            <a:ext cx="4495800" cy="2544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Or, is this song about going to heaven?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i="1" dirty="0" smtClean="0"/>
              <a:t>And wanting to go now.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Strict Construction v. Judicial Activism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noFill/>
          <a:ln>
            <a:noFill/>
          </a:ln>
        </p:spPr>
        <p:txBody>
          <a:bodyPr wrap="square"/>
          <a:lstStyle/>
          <a:p>
            <a:r>
              <a:rPr lang="en-US" dirty="0" smtClean="0"/>
              <a:t>Do we interpret the Bible to mean exactly what it says?</a:t>
            </a:r>
          </a:p>
          <a:p>
            <a:r>
              <a:rPr lang="en-US" dirty="0" smtClean="0"/>
              <a:t>Or do we allow our personal views to shape our understanding?</a:t>
            </a:r>
          </a:p>
          <a:p>
            <a:r>
              <a:rPr lang="en-US" i="1" dirty="0" smtClean="0"/>
              <a:t>And why do some denominational folks seem to esteem the Constitution higher than the  Bible?</a:t>
            </a:r>
          </a:p>
        </p:txBody>
      </p:sp>
      <p:pic>
        <p:nvPicPr>
          <p:cNvPr id="4" name="Picture 3" descr="constit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000"/>
            <a:ext cx="7391400" cy="4892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Strict Construction v. Judicial Activism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method of interpreting the Bible will get us to heaven?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4400" b="1" i="1" dirty="0" smtClean="0"/>
              <a:t>Our attitudes matter!</a:t>
            </a:r>
            <a:endParaRPr lang="en-US" sz="4400" b="1" i="1" dirty="0"/>
          </a:p>
        </p:txBody>
      </p:sp>
      <p:pic>
        <p:nvPicPr>
          <p:cNvPr id="5" name="Picture 4" descr="constit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657600"/>
            <a:ext cx="7391400" cy="4892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stitution.jpg"/>
          <p:cNvPicPr>
            <a:picLocks noChangeAspect="1"/>
          </p:cNvPicPr>
          <p:nvPr/>
        </p:nvPicPr>
        <p:blipFill>
          <a:blip r:embed="rId2" cstate="print">
            <a:lum bright="18000" contrast="-83000"/>
          </a:blip>
          <a:stretch>
            <a:fillRect/>
          </a:stretch>
        </p:blipFill>
        <p:spPr>
          <a:xfrm>
            <a:off x="0" y="0"/>
            <a:ext cx="1035996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Constitution v.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Just like the Constitution outlines the powers of government and the rights of the people…</a:t>
            </a:r>
          </a:p>
          <a:p>
            <a:r>
              <a:rPr lang="en-US" b="1" dirty="0" smtClean="0"/>
              <a:t>The Bible details the purpose and function of the church as well as how we should conduct ourselves individually.</a:t>
            </a:r>
          </a:p>
          <a:p>
            <a:r>
              <a:rPr lang="en-US" b="1" dirty="0" smtClean="0"/>
              <a:t>Following God’s will demands obedience in all things, e.g. work of the church, worship, personal conduct, etc.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 reach “heaven’s table land,” we must do it God’s way.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4958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 the beginning, God has demanded that His word be interpreted to mean exactly what He says:</a:t>
            </a:r>
          </a:p>
          <a:p>
            <a:r>
              <a:rPr lang="en-US" dirty="0" smtClean="0"/>
              <a:t>Gen. 3:17</a:t>
            </a:r>
          </a:p>
          <a:p>
            <a:r>
              <a:rPr lang="en-US" dirty="0" smtClean="0"/>
              <a:t>Deut. 4:2</a:t>
            </a:r>
          </a:p>
          <a:p>
            <a:r>
              <a:rPr lang="en-US" dirty="0" smtClean="0"/>
              <a:t>Prov. 30:5-6</a:t>
            </a:r>
          </a:p>
          <a:p>
            <a:r>
              <a:rPr lang="en-US" dirty="0" smtClean="0"/>
              <a:t>Rev. 22:18-19</a:t>
            </a:r>
            <a:endParaRPr lang="en-US" dirty="0"/>
          </a:p>
        </p:txBody>
      </p:sp>
      <p:pic>
        <p:nvPicPr>
          <p:cNvPr id="5" name="Picture Placeholder 4" descr="mountain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38750" y="1724819"/>
            <a:ext cx="3067050" cy="45903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Bible Speaks Clearly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What is most important. Mt. 22:36-39</a:t>
            </a:r>
          </a:p>
          <a:p>
            <a:r>
              <a:rPr lang="en-US" dirty="0" smtClean="0"/>
              <a:t>How to be saved. Ax. 2:37-38</a:t>
            </a:r>
          </a:p>
          <a:p>
            <a:r>
              <a:rPr lang="en-US" dirty="0" smtClean="0"/>
              <a:t>How to worship. Jn. 4:24</a:t>
            </a:r>
          </a:p>
          <a:p>
            <a:r>
              <a:rPr lang="en-US" dirty="0" smtClean="0"/>
              <a:t>How to reach our goal. </a:t>
            </a:r>
            <a:r>
              <a:rPr lang="en-US" b="1" dirty="0" smtClean="0"/>
              <a:t>Phil. </a:t>
            </a:r>
            <a:r>
              <a:rPr lang="en-US" b="1" dirty="0" smtClean="0"/>
              <a:t>3:10-16</a:t>
            </a:r>
          </a:p>
          <a:p>
            <a:pPr>
              <a:buNone/>
            </a:pPr>
            <a:endParaRPr lang="en-US" sz="1200" b="1" i="1" dirty="0" smtClean="0"/>
          </a:p>
          <a:p>
            <a:pPr>
              <a:buNone/>
            </a:pPr>
            <a:r>
              <a:rPr lang="en-US" b="1" i="1" dirty="0" smtClean="0"/>
              <a:t>If reaching heaven is via grace alone, why does Paul need to “press on”?</a:t>
            </a:r>
          </a:p>
          <a:p>
            <a:pPr>
              <a:buNone/>
            </a:pPr>
            <a:r>
              <a:rPr lang="en-US" b="1" i="1" dirty="0" smtClean="0"/>
              <a:t>If “once saved, always saved,” why hadn’t Paul “already attained” it?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ll\AppData\Local\Microsoft\Windows\Temporary Internet Files\Content.IE5\UZRXYQLH\MC900110898[1].wmf"/>
          <p:cNvPicPr>
            <a:picLocks noChangeAspect="1" noChangeArrowheads="1"/>
          </p:cNvPicPr>
          <p:nvPr/>
        </p:nvPicPr>
        <p:blipFill>
          <a:blip r:embed="rId2" cstate="print">
            <a:lum bright="49000" contrast="-78000"/>
          </a:blip>
          <a:srcRect/>
          <a:stretch>
            <a:fillRect/>
          </a:stretch>
        </p:blipFill>
        <p:spPr bwMode="auto">
          <a:xfrm rot="5400000">
            <a:off x="1676400" y="533400"/>
            <a:ext cx="57150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Positive v. </a:t>
            </a:r>
            <a:r>
              <a:rPr lang="en-US" b="1" dirty="0" smtClean="0"/>
              <a:t>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Many scriptures contrast bad/good behaviors.</a:t>
            </a:r>
          </a:p>
          <a:p>
            <a:r>
              <a:rPr lang="en-US" dirty="0" smtClean="0"/>
              <a:t>Works of Flesh v. Fruit of Spirit</a:t>
            </a:r>
            <a:br>
              <a:rPr lang="en-US" dirty="0" smtClean="0"/>
            </a:br>
            <a:r>
              <a:rPr lang="en-US" dirty="0" smtClean="0"/>
              <a:t>	Gal. 5:19-23</a:t>
            </a:r>
          </a:p>
          <a:p>
            <a:r>
              <a:rPr lang="en-US" dirty="0" smtClean="0"/>
              <a:t>Earthly v. Holy</a:t>
            </a:r>
            <a:br>
              <a:rPr lang="en-US" dirty="0" smtClean="0"/>
            </a:br>
            <a:r>
              <a:rPr lang="en-US" dirty="0" smtClean="0"/>
              <a:t>	Col. 3:5-10,12-17</a:t>
            </a:r>
          </a:p>
          <a:p>
            <a:r>
              <a:rPr lang="en-US" dirty="0" smtClean="0"/>
              <a:t>Abstain from... v. Exhort to...</a:t>
            </a:r>
            <a:br>
              <a:rPr lang="en-US" dirty="0" smtClean="0"/>
            </a:br>
            <a:r>
              <a:rPr lang="en-US" dirty="0" smtClean="0"/>
              <a:t>	1 </a:t>
            </a:r>
            <a:r>
              <a:rPr lang="en-US" dirty="0" err="1" smtClean="0"/>
              <a:t>Ths</a:t>
            </a:r>
            <a:r>
              <a:rPr lang="en-US" dirty="0" smtClean="0"/>
              <a:t>. 4:3-6; 5:12-22</a:t>
            </a:r>
          </a:p>
          <a:p>
            <a:r>
              <a:rPr lang="en-US" dirty="0" smtClean="0"/>
              <a:t>No longer walk… v. Walk in…</a:t>
            </a:r>
            <a:br>
              <a:rPr lang="en-US" dirty="0" smtClean="0"/>
            </a:br>
            <a:r>
              <a:rPr lang="en-US" dirty="0" smtClean="0"/>
              <a:t>	Eph. 4:17—5:21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ll\AppData\Local\Microsoft\Windows\Temporary Internet Files\Content.IE5\UZRXYQLH\MC900110898[1].wmf"/>
          <p:cNvPicPr>
            <a:picLocks noChangeAspect="1" noChangeArrowheads="1"/>
          </p:cNvPicPr>
          <p:nvPr/>
        </p:nvPicPr>
        <p:blipFill>
          <a:blip r:embed="rId2" cstate="print">
            <a:lum bright="67000" contrast="-78000"/>
          </a:blip>
          <a:srcRect/>
          <a:stretch>
            <a:fillRect/>
          </a:stretch>
        </p:blipFill>
        <p:spPr bwMode="auto">
          <a:xfrm rot="5400000">
            <a:off x="1600200" y="609600"/>
            <a:ext cx="57150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Works of Flesh v. Fruit of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990600"/>
            <a:ext cx="3886200" cy="5638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Love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Joy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Self-control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Peaceful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Faithfulness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Righteousness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Humility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Giving/Generous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Thankfulness</a:t>
            </a:r>
            <a:endParaRPr lang="en-US" sz="2500" b="1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Patience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Truth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Kindness/</a:t>
            </a:r>
            <a:r>
              <a:rPr lang="en-US" sz="2500" b="1" dirty="0" smtClean="0">
                <a:solidFill>
                  <a:srgbClr val="0070C0"/>
                </a:solidFill>
              </a:rPr>
              <a:t>Goodness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Gentleness</a:t>
            </a:r>
          </a:p>
          <a:p>
            <a:pPr>
              <a:lnSpc>
                <a:spcPct val="80000"/>
              </a:lnSpc>
            </a:pPr>
            <a:r>
              <a:rPr lang="en-US" sz="2500" b="1" dirty="0" smtClean="0">
                <a:solidFill>
                  <a:srgbClr val="0070C0"/>
                </a:solidFill>
              </a:rPr>
              <a:t>Forgiveness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990600"/>
            <a:ext cx="38862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Hatred/Bitterness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Wrath/Anger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Sexual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immorality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Contentions/Quarreling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Uncleanness/Lewdness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Idolatry/Sorcery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Jealousy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Selfishness/Greed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Covetousness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Drunkenness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Lying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Filthy language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Blasphemy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Stealing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407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Higher Ground</vt:lpstr>
      <vt:lpstr>What Does “Higher Ground” Mean?</vt:lpstr>
      <vt:lpstr>Strict Construction v. Judicial Activism</vt:lpstr>
      <vt:lpstr>Strict Construction v. Judicial Activism</vt:lpstr>
      <vt:lpstr>Constitution v. Bible</vt:lpstr>
      <vt:lpstr>To reach “heaven’s table land,” we must do it God’s way. </vt:lpstr>
      <vt:lpstr>The Bible Speaks Clearly</vt:lpstr>
      <vt:lpstr>Positive v. Negative</vt:lpstr>
      <vt:lpstr>Works of Flesh v. Fruit of Spirit</vt:lpstr>
      <vt:lpstr>Achieving Great Feats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</dc:creator>
  <cp:lastModifiedBy>Bill</cp:lastModifiedBy>
  <cp:revision>59</cp:revision>
  <dcterms:created xsi:type="dcterms:W3CDTF">2010-07-08T21:57:45Z</dcterms:created>
  <dcterms:modified xsi:type="dcterms:W3CDTF">2016-02-21T11:13:36Z</dcterms:modified>
</cp:coreProperties>
</file>