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14"/>
  </p:notesMasterIdLst>
  <p:sldIdLst>
    <p:sldId id="256" r:id="rId2"/>
    <p:sldId id="257" r:id="rId3"/>
    <p:sldId id="258" r:id="rId4"/>
    <p:sldId id="259" r:id="rId5"/>
    <p:sldId id="267" r:id="rId6"/>
    <p:sldId id="269" r:id="rId7"/>
    <p:sldId id="262" r:id="rId8"/>
    <p:sldId id="260" r:id="rId9"/>
    <p:sldId id="261" r:id="rId10"/>
    <p:sldId id="265" r:id="rId11"/>
    <p:sldId id="266" r:id="rId12"/>
    <p:sldId id="263"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727" autoAdjust="0"/>
  </p:normalViewPr>
  <p:slideViewPr>
    <p:cSldViewPr snapToGrid="0" snapToObjects="1">
      <p:cViewPr varScale="1">
        <p:scale>
          <a:sx n="69" d="100"/>
          <a:sy n="69" d="100"/>
        </p:scale>
        <p:origin x="-13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7FE19ED-45D9-4C09-9E32-E750C411578E}" type="datetimeFigureOut">
              <a:rPr lang="en-US"/>
              <a:pPr>
                <a:defRPr/>
              </a:pPr>
              <a:t>9/26/15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0F2BDD8-2555-41E3-8111-E13D67CD11B3}" type="slidenum">
              <a:rPr lang="en-US" altLang="en-US"/>
              <a:pPr/>
              <a:t>‹#›</a:t>
            </a:fld>
            <a:endParaRPr lang="en-US" altLang="en-US"/>
          </a:p>
        </p:txBody>
      </p:sp>
    </p:spTree>
    <p:extLst>
      <p:ext uri="{BB962C8B-B14F-4D97-AF65-F5344CB8AC3E}">
        <p14:creationId xmlns:p14="http://schemas.microsoft.com/office/powerpoint/2010/main" val="377172923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Manasseh was 12 when he became king. Which as we all know isn’t the youngest but it is one of the youngest. Joash is the famous 7 yr old king and there were two 8 yr old kings (manasseh’s grandson and a puppet king  at the very end of Judah’s existence. </a:t>
            </a:r>
          </a:p>
          <a:p>
            <a:pPr>
              <a:spcBef>
                <a:spcPct val="0"/>
              </a:spcBef>
            </a:pPr>
            <a:endParaRPr lang="en-US" altLang="en-US" smtClean="0"/>
          </a:p>
          <a:p>
            <a:pPr>
              <a:spcBef>
                <a:spcPct val="0"/>
              </a:spcBef>
            </a:pPr>
            <a:r>
              <a:rPr lang="en-US" altLang="en-US" smtClean="0"/>
              <a:t>Manasseh reigned 55 yrs as king of judah. That’s the longest of any king of either kingdom by quite a bit. There are a few 40 year reigned but none of the others approached 50 yrs. If you do the math that means he lived to be 67 yrs old. Which for the kings of either nation is on the older end. </a:t>
            </a:r>
          </a:p>
          <a:p>
            <a:pPr>
              <a:spcBef>
                <a:spcPct val="0"/>
              </a:spcBef>
            </a:pPr>
            <a:endParaRPr lang="en-US" altLang="en-US" smtClean="0"/>
          </a:p>
          <a:p>
            <a:pPr>
              <a:spcBef>
                <a:spcPct val="0"/>
              </a:spcBef>
            </a:pPr>
            <a:r>
              <a:rPr lang="en-US" altLang="en-US" smtClean="0"/>
              <a:t>Major world events during his reign included Assyria being the world power and Israel had been wiped out during his daddy’s reign. So Manasseh begins his kingship knowing that God’s people aren’t invincible. </a:t>
            </a:r>
          </a:p>
          <a:p>
            <a:pPr>
              <a:spcBef>
                <a:spcPct val="0"/>
              </a:spcBef>
            </a:pPr>
            <a:endParaRPr lang="en-US" altLang="en-US" smtClean="0"/>
          </a:p>
          <a:p>
            <a:pPr>
              <a:spcBef>
                <a:spcPct val="0"/>
              </a:spcBef>
            </a:pPr>
            <a:r>
              <a:rPr lang="en-US" altLang="en-US" smtClean="0"/>
              <a:t>This one is just conjecture but it’s commonly believed he is the King that Isaiah died under and that he was the prophet that was sawn in half in Heb. 11:37. Isaiah probably did die while Manasseh we in power but there is no evidence Manasseh ever spoke to or had anything to do with Isaiah. </a:t>
            </a:r>
          </a:p>
          <a:p>
            <a:pPr>
              <a:spcBef>
                <a:spcPct val="0"/>
              </a:spcBef>
            </a:pPr>
            <a:endParaRPr lang="en-US" altLang="en-US" smtClean="0"/>
          </a:p>
          <a:p>
            <a:pPr>
              <a:spcBef>
                <a:spcPct val="0"/>
              </a:spcBef>
            </a:pPr>
            <a:r>
              <a:rPr lang="en-US" altLang="en-US" smtClean="0"/>
              <a:t>Name means “causing to forget”</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A42EAEA-F7A9-4A83-A315-951FFF45FB19}" type="slidenum">
              <a:rPr lang="en-US" altLang="en-US"/>
              <a:pPr/>
              <a:t>2</a:t>
            </a:fld>
            <a:endParaRPr lang="en-US" altLang="en-US"/>
          </a:p>
        </p:txBody>
      </p:sp>
    </p:spTree>
    <p:extLst>
      <p:ext uri="{BB962C8B-B14F-4D97-AF65-F5344CB8AC3E}">
        <p14:creationId xmlns:p14="http://schemas.microsoft.com/office/powerpoint/2010/main" val="214153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FA0EFAA-6662-4528-BDCB-BD987956458B}" type="slidenum">
              <a:rPr lang="en-US" altLang="en-US"/>
              <a:pPr/>
              <a:t>3</a:t>
            </a:fld>
            <a:endParaRPr lang="en-US" altLang="en-US"/>
          </a:p>
        </p:txBody>
      </p:sp>
    </p:spTree>
    <p:extLst>
      <p:ext uri="{BB962C8B-B14F-4D97-AF65-F5344CB8AC3E}">
        <p14:creationId xmlns:p14="http://schemas.microsoft.com/office/powerpoint/2010/main" val="195834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Hezekiah is generally regarded as one of the best kings of the united or divided kingdom. He had his flaws but overall he was extremely faithful. With this kind of upbringing you would have thought Manasseh would have started better off. </a:t>
            </a:r>
          </a:p>
          <a:p>
            <a:pPr>
              <a:spcBef>
                <a:spcPct val="0"/>
              </a:spcBef>
            </a:pPr>
            <a:endParaRPr lang="en-US" altLang="en-US" smtClean="0"/>
          </a:p>
          <a:p>
            <a:pPr>
              <a:spcBef>
                <a:spcPct val="0"/>
              </a:spcBef>
            </a:pPr>
            <a:r>
              <a:rPr lang="en-US" altLang="en-US" smtClean="0"/>
              <a:t>Unfortunately, the bible is full of examples of sons who didn’t follow in their daddy’s footsteps. </a:t>
            </a:r>
          </a:p>
          <a:p>
            <a:pPr>
              <a:spcBef>
                <a:spcPct val="0"/>
              </a:spcBef>
            </a:pPr>
            <a:endParaRPr lang="en-US" altLang="en-US" smtClean="0"/>
          </a:p>
          <a:p>
            <a:pPr>
              <a:spcBef>
                <a:spcPct val="0"/>
              </a:spcBef>
            </a:pPr>
            <a:r>
              <a:rPr lang="en-US" altLang="en-US" smtClean="0"/>
              <a:t>Aaron’s sons were burned up because they brought the false fire to the sacrifice. </a:t>
            </a:r>
          </a:p>
          <a:p>
            <a:pPr>
              <a:spcBef>
                <a:spcPct val="0"/>
              </a:spcBef>
            </a:pPr>
            <a:endParaRPr lang="en-US" altLang="en-US" smtClean="0"/>
          </a:p>
          <a:p>
            <a:pPr>
              <a:spcBef>
                <a:spcPct val="0"/>
              </a:spcBef>
            </a:pPr>
            <a:r>
              <a:rPr lang="en-US" altLang="en-US" smtClean="0"/>
              <a:t>Samuel’s sons were so bad that the entire system of judges that Israel had been governed under for generations was thrown aside for a king</a:t>
            </a:r>
          </a:p>
          <a:p>
            <a:pPr>
              <a:spcBef>
                <a:spcPct val="0"/>
              </a:spcBef>
            </a:pPr>
            <a:endParaRPr lang="en-US" altLang="en-US" smtClean="0"/>
          </a:p>
          <a:p>
            <a:pPr>
              <a:spcBef>
                <a:spcPct val="0"/>
              </a:spcBef>
            </a:pPr>
            <a:r>
              <a:rPr lang="en-US" altLang="en-US" smtClean="0"/>
              <a:t>David’s family life was full of strife. One son raped his sister, another son murdered the first son then tried to take his dad’s kingdom by force. </a:t>
            </a: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200A595-7163-48E6-B5AC-DB8B2427A04D}" type="slidenum">
              <a:rPr lang="en-US" altLang="en-US"/>
              <a:pPr/>
              <a:t>8</a:t>
            </a:fld>
            <a:endParaRPr lang="en-US" altLang="en-US"/>
          </a:p>
        </p:txBody>
      </p:sp>
    </p:spTree>
    <p:extLst>
      <p:ext uri="{BB962C8B-B14F-4D97-AF65-F5344CB8AC3E}">
        <p14:creationId xmlns:p14="http://schemas.microsoft.com/office/powerpoint/2010/main" val="2334681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D2D69D5-D854-450C-A0DF-4BD5553D5EE5}" type="slidenum">
              <a:rPr lang="en-US" altLang="en-US"/>
              <a:pPr/>
              <a:t>10</a:t>
            </a:fld>
            <a:endParaRPr lang="en-US" altLang="en-US"/>
          </a:p>
        </p:txBody>
      </p:sp>
    </p:spTree>
    <p:extLst>
      <p:ext uri="{BB962C8B-B14F-4D97-AF65-F5344CB8AC3E}">
        <p14:creationId xmlns:p14="http://schemas.microsoft.com/office/powerpoint/2010/main" val="3911833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 captivity by</a:t>
            </a:r>
            <a:r>
              <a:rPr lang="en-US" baseline="0" dirty="0" smtClean="0"/>
              <a:t> the Assyrians would have happened after Jonah preached in </a:t>
            </a:r>
            <a:r>
              <a:rPr lang="en-US" baseline="0" dirty="0" err="1" smtClean="0"/>
              <a:t>Ninevah</a:t>
            </a:r>
            <a:r>
              <a:rPr lang="en-US" baseline="0" dirty="0" smtClean="0"/>
              <a:t> and the Assyrians staved off their own destruction. </a:t>
            </a:r>
            <a:endParaRPr lang="en-US" dirty="0"/>
          </a:p>
        </p:txBody>
      </p:sp>
      <p:sp>
        <p:nvSpPr>
          <p:cNvPr id="4" name="Slide Number Placeholder 3"/>
          <p:cNvSpPr>
            <a:spLocks noGrp="1"/>
          </p:cNvSpPr>
          <p:nvPr>
            <p:ph type="sldNum" sz="quarter" idx="10"/>
          </p:nvPr>
        </p:nvSpPr>
        <p:spPr/>
        <p:txBody>
          <a:bodyPr/>
          <a:lstStyle/>
          <a:p>
            <a:fld id="{D0F2BDD8-2555-41E3-8111-E13D67CD11B3}" type="slidenum">
              <a:rPr lang="en-US" altLang="en-US" smtClean="0"/>
              <a:pPr/>
              <a:t>11</a:t>
            </a:fld>
            <a:endParaRPr lang="en-US" altLang="en-US"/>
          </a:p>
        </p:txBody>
      </p:sp>
    </p:spTree>
    <p:extLst>
      <p:ext uri="{BB962C8B-B14F-4D97-AF65-F5344CB8AC3E}">
        <p14:creationId xmlns:p14="http://schemas.microsoft.com/office/powerpoint/2010/main" val="1282482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fld id="{4C2B31A6-42C8-4615-A409-3FDDB32B5CF5}" type="datetimeFigureOut">
              <a:rPr lang="en-US" smtClean="0"/>
              <a:pPr>
                <a:defRPr/>
              </a:pPr>
              <a:t>9/26/15</a:t>
            </a:fld>
            <a:endParaRPr lang="en-US"/>
          </a:p>
        </p:txBody>
      </p:sp>
      <p:sp>
        <p:nvSpPr>
          <p:cNvPr id="8" name="Slide Number Placeholder 7"/>
          <p:cNvSpPr>
            <a:spLocks noGrp="1"/>
          </p:cNvSpPr>
          <p:nvPr>
            <p:ph type="sldNum" sz="quarter" idx="11"/>
          </p:nvPr>
        </p:nvSpPr>
        <p:spPr/>
        <p:txBody>
          <a:bodyPr/>
          <a:lstStyle/>
          <a:p>
            <a:fld id="{9D7E8AC3-261C-4D63-99C7-4A04923AC9D6}" type="slidenum">
              <a:rPr lang="en-US" altLang="en-US" smtClean="0"/>
              <a:pPr/>
              <a:t>‹#›</a:t>
            </a:fld>
            <a:endParaRPr lang="en-US" alt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BEFAC53-FC95-454B-93A8-2DCC17BE475A}" type="datetimeFigureOut">
              <a:rPr lang="en-US" smtClean="0"/>
              <a:pPr>
                <a:defRPr/>
              </a:pPr>
              <a:t>9/26/15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ADBC56E-1ACB-49A9-97E4-7AC0976950BB}"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E6FDFC0-B9C5-4B7B-AE70-9B98ECE7C117}" type="datetimeFigureOut">
              <a:rPr lang="en-US" smtClean="0"/>
              <a:pPr>
                <a:defRPr/>
              </a:pPr>
              <a:t>9/26/15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82B5339-3E7A-49EB-AA8A-D4ACD127BF9B}"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pPr>
              <a:defRPr/>
            </a:pPr>
            <a:fld id="{32EFBFC7-2AB6-4CC0-8CAB-755D6416E9D6}" type="datetimeFigureOut">
              <a:rPr lang="en-US" smtClean="0"/>
              <a:pPr>
                <a:defRPr/>
              </a:pPr>
              <a:t>9/26/15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4130B2C-5BED-481D-81A5-7FCB1028707D}"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F6558175-5381-4E31-A69B-3D1CA2090B06}" type="datetimeFigureOut">
              <a:rPr lang="en-US" smtClean="0"/>
              <a:pPr>
                <a:defRPr/>
              </a:pPr>
              <a:t>9/26/15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EBFAB8B-697E-46C0-AFCB-8C2B34EBA1FF}" type="slidenum">
              <a:rPr lang="en-US" altLang="en-US" smtClean="0"/>
              <a:pPr/>
              <a:t>‹#›</a:t>
            </a:fld>
            <a:endParaRPr lang="en-US" alt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a:defRPr/>
            </a:pPr>
            <a:fld id="{D9965381-55BD-4D17-BF1C-392B92ADF41F}" type="datetimeFigureOut">
              <a:rPr lang="en-US" smtClean="0"/>
              <a:pPr>
                <a:defRPr/>
              </a:pPr>
              <a:t>9/26/15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AB72931-F456-4A44-89D7-748156755B09}" type="slidenum">
              <a:rPr lang="en-US" altLang="en-US" smtClean="0"/>
              <a:pPr/>
              <a:t>‹#›</a:t>
            </a:fld>
            <a:endParaRPr lang="en-US" alt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fld id="{395CC8E1-0349-46E1-92D2-3D213EAF890A}" type="datetimeFigureOut">
              <a:rPr lang="en-US" smtClean="0"/>
              <a:pPr>
                <a:defRPr/>
              </a:pPr>
              <a:t>9/26/15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9BBE3EEF-18B4-488E-8620-F67730E6F616}" type="slidenum">
              <a:rPr lang="en-US" altLang="en-US" smtClean="0"/>
              <a:pPr/>
              <a:t>‹#›</a:t>
            </a:fld>
            <a:endParaRPr lang="en-US" alt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419288AB-6C05-46C9-A942-507B6C1C3296}" type="datetimeFigureOut">
              <a:rPr lang="en-US" smtClean="0"/>
              <a:pPr>
                <a:defRPr/>
              </a:pPr>
              <a:t>9/26/15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A5DC27FB-AEAF-4ADA-BF9A-F52206A22E3F}"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D4D9627-E811-4491-BE99-04FDE5F994B0}" type="datetimeFigureOut">
              <a:rPr lang="en-US" smtClean="0"/>
              <a:pPr>
                <a:defRPr/>
              </a:pPr>
              <a:t>9/26/15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7CA5360A-48AC-486B-AE71-F451790B53D3}"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C9F063D-7731-4635-B7C9-79B3D7AB43D9}" type="datetimeFigureOut">
              <a:rPr lang="en-US" smtClean="0"/>
              <a:pPr>
                <a:defRPr/>
              </a:pPr>
              <a:t>9/26/15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6B19562-1C58-41A7-9021-D41FA90462B7}"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8F1D196-4B92-496F-94D6-20349BA99649}" type="datetimeFigureOut">
              <a:rPr lang="en-US" smtClean="0"/>
              <a:pPr>
                <a:defRPr/>
              </a:pPr>
              <a:t>9/26/15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5977B39-9BDD-4423-BF7C-094DD89047FF}"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fld id="{1876BC44-4F96-499A-8212-EFFC4AEB4DCB}" type="datetimeFigureOut">
              <a:rPr lang="en-US" smtClean="0"/>
              <a:pPr>
                <a:defRPr/>
              </a:pPr>
              <a:t>9/26/15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9373B33-23B2-4E29-98A8-C95442832E46}" type="slidenum">
              <a:rPr lang="en-US" altLang="en-US" smtClean="0"/>
              <a:pPr/>
              <a:t>‹#›</a:t>
            </a:fld>
            <a:endParaRPr lang="en-US" alt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altLang="en-US" smtClean="0"/>
              <a:t>King Mannaseh</a:t>
            </a:r>
          </a:p>
        </p:txBody>
      </p:sp>
      <p:sp>
        <p:nvSpPr>
          <p:cNvPr id="3" name="Subtitle 2"/>
          <p:cNvSpPr>
            <a:spLocks noGrp="1"/>
          </p:cNvSpPr>
          <p:nvPr>
            <p:ph type="subTitle" idx="1"/>
          </p:nvPr>
        </p:nvSpPr>
        <p:spPr/>
        <p:txBody>
          <a:bodyPr rtlCol="0">
            <a:normAutofit/>
          </a:bodyPr>
          <a:lstStyle/>
          <a:p>
            <a:pPr fontAlgn="auto">
              <a:spcAft>
                <a:spcPts val="0"/>
              </a:spcAft>
              <a:buFont typeface="Arial"/>
              <a:buNone/>
              <a:defRPr/>
            </a:pPr>
            <a:r>
              <a:rPr lang="en-US" dirty="0" smtClean="0"/>
              <a:t>2 Kings 21</a:t>
            </a:r>
          </a:p>
          <a:p>
            <a:pPr fontAlgn="auto">
              <a:spcAft>
                <a:spcPts val="0"/>
              </a:spcAft>
              <a:buFont typeface="Arial"/>
              <a:buNone/>
              <a:defRPr/>
            </a:pPr>
            <a:r>
              <a:rPr lang="en-US" dirty="0" smtClean="0"/>
              <a:t>2 Chronicles 33</a:t>
            </a:r>
          </a:p>
          <a:p>
            <a:pPr fontAlgn="auto">
              <a:spcAft>
                <a:spcPts val="0"/>
              </a:spcAft>
              <a:buFont typeface="Arial"/>
              <a:buNone/>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tLang="en-US" smtClean="0"/>
              <a:t>Manasseh Facts cont. </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a:buNone/>
              <a:defRPr/>
            </a:pPr>
            <a:r>
              <a:rPr lang="en-US" dirty="0" smtClean="0"/>
              <a:t>He was evil 2 Chronicles 33:2</a:t>
            </a:r>
          </a:p>
          <a:p>
            <a:pPr marL="0" indent="0" fontAlgn="auto">
              <a:spcAft>
                <a:spcPts val="0"/>
              </a:spcAft>
              <a:buFont typeface="Arial"/>
              <a:buNone/>
              <a:defRPr/>
            </a:pPr>
            <a:endParaRPr lang="en-US" dirty="0" smtClean="0"/>
          </a:p>
          <a:p>
            <a:pPr marL="0" indent="0" fontAlgn="auto">
              <a:spcAft>
                <a:spcPts val="0"/>
              </a:spcAft>
              <a:buFont typeface="Arial"/>
              <a:buNone/>
              <a:defRPr/>
            </a:pPr>
            <a:r>
              <a:rPr lang="en-US" dirty="0" smtClean="0"/>
              <a:t>Like really really evil</a:t>
            </a:r>
          </a:p>
          <a:p>
            <a:pPr lvl="2" fontAlgn="auto">
              <a:spcAft>
                <a:spcPts val="0"/>
              </a:spcAft>
              <a:buFont typeface="Arial"/>
              <a:buChar char="•"/>
              <a:defRPr/>
            </a:pPr>
            <a:r>
              <a:rPr lang="en-US" dirty="0" smtClean="0"/>
              <a:t>Rebuilt high places</a:t>
            </a:r>
          </a:p>
          <a:p>
            <a:pPr lvl="2" fontAlgn="auto">
              <a:spcAft>
                <a:spcPts val="0"/>
              </a:spcAft>
              <a:buFont typeface="Arial"/>
              <a:buChar char="•"/>
              <a:defRPr/>
            </a:pPr>
            <a:r>
              <a:rPr lang="en-US" dirty="0" smtClean="0"/>
              <a:t>Erected altars to </a:t>
            </a:r>
            <a:r>
              <a:rPr lang="en-US" dirty="0" err="1" smtClean="0"/>
              <a:t>Baals</a:t>
            </a:r>
            <a:endParaRPr lang="en-US" dirty="0" smtClean="0"/>
          </a:p>
          <a:p>
            <a:pPr lvl="2" fontAlgn="auto">
              <a:spcAft>
                <a:spcPts val="0"/>
              </a:spcAft>
              <a:buFont typeface="Arial"/>
              <a:buChar char="•"/>
              <a:defRPr/>
            </a:pPr>
            <a:r>
              <a:rPr lang="en-US" dirty="0" smtClean="0"/>
              <a:t>Built altars in the temple</a:t>
            </a:r>
          </a:p>
          <a:p>
            <a:pPr lvl="2" fontAlgn="auto">
              <a:spcAft>
                <a:spcPts val="0"/>
              </a:spcAft>
              <a:buFont typeface="Arial"/>
              <a:buChar char="•"/>
              <a:defRPr/>
            </a:pPr>
            <a:r>
              <a:rPr lang="en-US" dirty="0" smtClean="0"/>
              <a:t>Built altars to the stars and planets in the courtyard</a:t>
            </a:r>
          </a:p>
          <a:p>
            <a:pPr lvl="2" fontAlgn="auto">
              <a:spcAft>
                <a:spcPts val="0"/>
              </a:spcAft>
              <a:buFont typeface="Arial"/>
              <a:buChar char="•"/>
              <a:defRPr/>
            </a:pPr>
            <a:r>
              <a:rPr lang="en-US" dirty="0" smtClean="0"/>
              <a:t>Sacrificed children</a:t>
            </a:r>
          </a:p>
          <a:p>
            <a:pPr lvl="2" fontAlgn="auto">
              <a:spcAft>
                <a:spcPts val="0"/>
              </a:spcAft>
              <a:buFont typeface="Arial"/>
              <a:buChar char="•"/>
              <a:defRPr/>
            </a:pPr>
            <a:r>
              <a:rPr lang="en-US" dirty="0" smtClean="0"/>
              <a:t>Shed so much innocent blood it filled Jerusalem</a:t>
            </a:r>
          </a:p>
          <a:p>
            <a:pPr lvl="2" fontAlgn="auto">
              <a:spcAft>
                <a:spcPts val="0"/>
              </a:spcAft>
              <a:buFont typeface="Arial"/>
              <a:buChar char="•"/>
              <a:defRPr/>
            </a:pPr>
            <a:r>
              <a:rPr lang="en-US" dirty="0" smtClean="0"/>
              <a:t>Omens, sorcery, </a:t>
            </a:r>
            <a:r>
              <a:rPr lang="en-US" dirty="0" err="1" smtClean="0"/>
              <a:t>necromancery</a:t>
            </a:r>
            <a:r>
              <a:rPr lang="en-US" dirty="0" smtClean="0"/>
              <a:t>, and fortune-telling</a:t>
            </a:r>
          </a:p>
          <a:p>
            <a:pPr lvl="2" fontAlgn="auto">
              <a:spcAft>
                <a:spcPts val="0"/>
              </a:spcAft>
              <a:buFont typeface="Arial"/>
              <a:buChar char="•"/>
              <a:defRPr/>
            </a:pPr>
            <a:r>
              <a:rPr lang="en-US" dirty="0" smtClean="0"/>
              <a:t>Led people to do MORE evil than the nations they destroyed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tLang="en-US" smtClean="0"/>
              <a:t>No one is too evil to turn to God</a:t>
            </a:r>
          </a:p>
        </p:txBody>
      </p:sp>
      <p:sp>
        <p:nvSpPr>
          <p:cNvPr id="27650" name="Content Placeholder 2"/>
          <p:cNvSpPr>
            <a:spLocks noGrp="1"/>
          </p:cNvSpPr>
          <p:nvPr>
            <p:ph idx="1"/>
          </p:nvPr>
        </p:nvSpPr>
        <p:spPr/>
        <p:txBody>
          <a:bodyPr/>
          <a:lstStyle/>
          <a:p>
            <a:pPr marL="0" indent="0">
              <a:buFont typeface="Arial" panose="020B0604020202020204" pitchFamily="34" charset="0"/>
              <a:buNone/>
            </a:pPr>
            <a:r>
              <a:rPr lang="en-US" altLang="en-US" dirty="0" smtClean="0"/>
              <a:t>Manasseh facts continued cont. </a:t>
            </a:r>
          </a:p>
          <a:p>
            <a:pPr marL="0" indent="0">
              <a:buFont typeface="Arial" panose="020B0604020202020204" pitchFamily="34" charset="0"/>
              <a:buNone/>
            </a:pPr>
            <a:endParaRPr lang="en-US" altLang="en-US" dirty="0" smtClean="0"/>
          </a:p>
          <a:p>
            <a:pPr marL="0" indent="0">
              <a:buFont typeface="Arial" panose="020B0604020202020204" pitchFamily="34" charset="0"/>
              <a:buNone/>
            </a:pPr>
            <a:r>
              <a:rPr lang="en-US" altLang="en-US" dirty="0" smtClean="0"/>
              <a:t>He was taken into captivity and turned to God</a:t>
            </a:r>
          </a:p>
          <a:p>
            <a:pPr lvl="1"/>
            <a:r>
              <a:rPr lang="en-US" altLang="en-US" dirty="0" smtClean="0"/>
              <a:t>Was taken to Assyria with hooks and chains </a:t>
            </a:r>
          </a:p>
          <a:p>
            <a:pPr lvl="1"/>
            <a:r>
              <a:rPr lang="en-US" altLang="en-US" dirty="0" smtClean="0"/>
              <a:t>He humbled himself greatly before the Lord (Ps. 51:17, 149:4)</a:t>
            </a:r>
          </a:p>
          <a:p>
            <a:pPr lvl="1"/>
            <a:r>
              <a:rPr lang="en-US" altLang="en-US" dirty="0" smtClean="0"/>
              <a:t>God restored him</a:t>
            </a:r>
          </a:p>
          <a:p>
            <a:endParaRPr lang="en-US" altLang="en-US" dirty="0" smtClean="0"/>
          </a:p>
          <a:p>
            <a:r>
              <a:rPr lang="en-US" altLang="en-US" dirty="0" smtClean="0"/>
              <a:t>David (adulterer, liar, conspirator, murderer), </a:t>
            </a:r>
            <a:r>
              <a:rPr lang="en-US" altLang="en-US" dirty="0" err="1" smtClean="0"/>
              <a:t>Ninevah</a:t>
            </a:r>
            <a:r>
              <a:rPr lang="en-US" altLang="en-US" dirty="0" smtClean="0"/>
              <a:t> (Anything imaginable), Paul (persecutor)</a:t>
            </a:r>
          </a:p>
          <a:p>
            <a:pPr marL="0" indent="0">
              <a:buNone/>
            </a:pPr>
            <a:endParaRPr lang="en-US" alt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fade">
                                      <p:cBhvr>
                                        <p:cTn id="7" dur="500"/>
                                        <p:tgtEl>
                                          <p:spTgt spid="276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0">
                                            <p:txEl>
                                              <p:pRg st="2" end="2"/>
                                            </p:txEl>
                                          </p:spTgt>
                                        </p:tgtEl>
                                        <p:attrNameLst>
                                          <p:attrName>style.visibility</p:attrName>
                                        </p:attrNameLst>
                                      </p:cBhvr>
                                      <p:to>
                                        <p:strVal val="visible"/>
                                      </p:to>
                                    </p:set>
                                    <p:animEffect transition="in" filter="fade">
                                      <p:cBhvr>
                                        <p:cTn id="12" dur="500"/>
                                        <p:tgtEl>
                                          <p:spTgt spid="27650">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7650">
                                            <p:txEl>
                                              <p:pRg st="3" end="3"/>
                                            </p:txEl>
                                          </p:spTgt>
                                        </p:tgtEl>
                                        <p:attrNameLst>
                                          <p:attrName>style.visibility</p:attrName>
                                        </p:attrNameLst>
                                      </p:cBhvr>
                                      <p:to>
                                        <p:strVal val="visible"/>
                                      </p:to>
                                    </p:set>
                                    <p:animEffect transition="in" filter="fade">
                                      <p:cBhvr>
                                        <p:cTn id="15" dur="500"/>
                                        <p:tgtEl>
                                          <p:spTgt spid="27650">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7650">
                                            <p:txEl>
                                              <p:pRg st="4" end="4"/>
                                            </p:txEl>
                                          </p:spTgt>
                                        </p:tgtEl>
                                        <p:attrNameLst>
                                          <p:attrName>style.visibility</p:attrName>
                                        </p:attrNameLst>
                                      </p:cBhvr>
                                      <p:to>
                                        <p:strVal val="visible"/>
                                      </p:to>
                                    </p:set>
                                    <p:animEffect transition="in" filter="fade">
                                      <p:cBhvr>
                                        <p:cTn id="18" dur="500"/>
                                        <p:tgtEl>
                                          <p:spTgt spid="27650">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7650">
                                            <p:txEl>
                                              <p:pRg st="5" end="5"/>
                                            </p:txEl>
                                          </p:spTgt>
                                        </p:tgtEl>
                                        <p:attrNameLst>
                                          <p:attrName>style.visibility</p:attrName>
                                        </p:attrNameLst>
                                      </p:cBhvr>
                                      <p:to>
                                        <p:strVal val="visible"/>
                                      </p:to>
                                    </p:set>
                                    <p:animEffect transition="in" filter="fade">
                                      <p:cBhvr>
                                        <p:cTn id="21" dur="500"/>
                                        <p:tgtEl>
                                          <p:spTgt spid="27650">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7650">
                                            <p:txEl>
                                              <p:pRg st="7" end="7"/>
                                            </p:txEl>
                                          </p:spTgt>
                                        </p:tgtEl>
                                        <p:attrNameLst>
                                          <p:attrName>style.visibility</p:attrName>
                                        </p:attrNameLst>
                                      </p:cBhvr>
                                      <p:to>
                                        <p:strVal val="visible"/>
                                      </p:to>
                                    </p:set>
                                    <p:animEffect transition="in" filter="fade">
                                      <p:cBhvr>
                                        <p:cTn id="26" dur="500"/>
                                        <p:tgtEl>
                                          <p:spTgt spid="2765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en-US" smtClean="0"/>
              <a:t>Your influence can last generations</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a:buNone/>
              <a:defRPr/>
            </a:pPr>
            <a:r>
              <a:rPr lang="en-US" dirty="0" smtClean="0"/>
              <a:t>Hezekiah was Manasseh’s father</a:t>
            </a:r>
          </a:p>
          <a:p>
            <a:pPr lvl="1" fontAlgn="auto">
              <a:spcAft>
                <a:spcPts val="0"/>
              </a:spcAft>
              <a:buFont typeface="Arial"/>
              <a:buChar char="–"/>
              <a:defRPr/>
            </a:pPr>
            <a:r>
              <a:rPr lang="en-US" dirty="0" smtClean="0"/>
              <a:t>Manasseh ultimately turned to God. Why would he do that?</a:t>
            </a:r>
          </a:p>
          <a:p>
            <a:pPr marL="0" indent="0" fontAlgn="auto">
              <a:spcAft>
                <a:spcPts val="0"/>
              </a:spcAft>
              <a:buFont typeface="Arial"/>
              <a:buNone/>
              <a:defRPr/>
            </a:pPr>
            <a:endParaRPr lang="en-US" dirty="0" smtClean="0"/>
          </a:p>
          <a:p>
            <a:pPr marL="0" indent="0" fontAlgn="auto">
              <a:spcAft>
                <a:spcPts val="0"/>
              </a:spcAft>
              <a:buFont typeface="Arial"/>
              <a:buNone/>
              <a:defRPr/>
            </a:pPr>
            <a:r>
              <a:rPr lang="en-US" dirty="0" smtClean="0"/>
              <a:t>Manasseh was Josiah’s grandfather</a:t>
            </a:r>
          </a:p>
          <a:p>
            <a:pPr lvl="1" fontAlgn="auto">
              <a:spcAft>
                <a:spcPts val="0"/>
              </a:spcAft>
              <a:buFont typeface="Arial"/>
              <a:buChar char="–"/>
              <a:defRPr/>
            </a:pPr>
            <a:r>
              <a:rPr lang="en-US" dirty="0" smtClean="0"/>
              <a:t>Amon reigned 2 years</a:t>
            </a:r>
          </a:p>
          <a:p>
            <a:pPr lvl="1" fontAlgn="auto">
              <a:spcAft>
                <a:spcPts val="0"/>
              </a:spcAft>
              <a:buFont typeface="Arial"/>
              <a:buChar char="–"/>
              <a:defRPr/>
            </a:pPr>
            <a:r>
              <a:rPr lang="en-US" dirty="0" smtClean="0"/>
              <a:t>Josiah was 8 when his father died</a:t>
            </a:r>
          </a:p>
          <a:p>
            <a:pPr lvl="1" fontAlgn="auto">
              <a:spcAft>
                <a:spcPts val="0"/>
              </a:spcAft>
              <a:buFont typeface="Arial"/>
              <a:buChar char="–"/>
              <a:defRPr/>
            </a:pPr>
            <a:r>
              <a:rPr lang="en-US" dirty="0" smtClean="0"/>
              <a:t>Josiah grew up knowing his grandfather turned to God</a:t>
            </a:r>
          </a:p>
          <a:p>
            <a:pPr marL="0" indent="0" fontAlgn="auto">
              <a:spcAft>
                <a:spcPts val="0"/>
              </a:spcAft>
              <a:buFont typeface="Arial"/>
              <a:buNone/>
              <a:defRPr/>
            </a:pPr>
            <a:endParaRPr lang="en-US" dirty="0" smtClean="0"/>
          </a:p>
          <a:p>
            <a:pPr marL="0" indent="0" fontAlgn="auto">
              <a:spcAft>
                <a:spcPts val="0"/>
              </a:spcAft>
              <a:buFont typeface="Arial"/>
              <a:buNone/>
              <a:defRPr/>
            </a:pPr>
            <a:r>
              <a:rPr lang="en-US" dirty="0" smtClean="0"/>
              <a:t>2 Timothy 1:5</a:t>
            </a:r>
          </a:p>
          <a:p>
            <a:pPr lvl="1" fontAlgn="auto">
              <a:spcAft>
                <a:spcPts val="0"/>
              </a:spcAft>
              <a:buFont typeface="Arial"/>
              <a:buChar char="–"/>
              <a:defRPr/>
            </a:pPr>
            <a:r>
              <a:rPr lang="en-US" dirty="0" smtClean="0"/>
              <a:t>Timothy’s faith was greatly </a:t>
            </a:r>
            <a:r>
              <a:rPr lang="en-US" dirty="0"/>
              <a:t>i</a:t>
            </a:r>
            <a:r>
              <a:rPr lang="en-US" dirty="0" smtClean="0"/>
              <a:t>nfluenced by his </a:t>
            </a:r>
            <a:r>
              <a:rPr lang="en-US" dirty="0" smtClean="0"/>
              <a:t>grandmother’s</a:t>
            </a:r>
          </a:p>
          <a:p>
            <a:pPr marL="0" indent="0">
              <a:buNone/>
              <a:defRPr/>
            </a:pPr>
            <a:r>
              <a:rPr lang="en-US" dirty="0" smtClean="0"/>
              <a:t>Psalm 92:14-15</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altLang="en-US" smtClean="0"/>
              <a:t>Manasseh Facts</a:t>
            </a: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dirty="0" smtClean="0"/>
              <a:t>12 </a:t>
            </a:r>
            <a:r>
              <a:rPr lang="en-US" dirty="0" err="1" smtClean="0"/>
              <a:t>yrs</a:t>
            </a:r>
            <a:r>
              <a:rPr lang="en-US" dirty="0" smtClean="0"/>
              <a:t> old when he became king</a:t>
            </a:r>
          </a:p>
          <a:p>
            <a:pPr fontAlgn="auto">
              <a:spcAft>
                <a:spcPts val="0"/>
              </a:spcAft>
              <a:buFont typeface="Arial"/>
              <a:buChar char="•"/>
              <a:defRPr/>
            </a:pPr>
            <a:r>
              <a:rPr lang="en-US" dirty="0" smtClean="0"/>
              <a:t>Reigned 55 years</a:t>
            </a:r>
          </a:p>
          <a:p>
            <a:pPr lvl="1" fontAlgn="auto">
              <a:spcAft>
                <a:spcPts val="0"/>
              </a:spcAft>
              <a:buFont typeface="Arial"/>
              <a:buChar char="–"/>
              <a:defRPr/>
            </a:pPr>
            <a:r>
              <a:rPr lang="en-US" dirty="0" smtClean="0"/>
              <a:t>Lived to be 67 </a:t>
            </a:r>
            <a:r>
              <a:rPr lang="en-US" dirty="0" err="1" smtClean="0"/>
              <a:t>yrs</a:t>
            </a:r>
            <a:r>
              <a:rPr lang="en-US" dirty="0" smtClean="0"/>
              <a:t> old. </a:t>
            </a:r>
          </a:p>
          <a:p>
            <a:pPr fontAlgn="auto">
              <a:spcAft>
                <a:spcPts val="0"/>
              </a:spcAft>
              <a:buFont typeface="Arial"/>
              <a:buChar char="•"/>
              <a:defRPr/>
            </a:pPr>
            <a:r>
              <a:rPr lang="en-US" dirty="0" smtClean="0"/>
              <a:t>Son of Hezekiah</a:t>
            </a:r>
          </a:p>
          <a:p>
            <a:pPr lvl="1" fontAlgn="auto">
              <a:spcAft>
                <a:spcPts val="0"/>
              </a:spcAft>
              <a:buFont typeface="Arial"/>
              <a:buChar char="–"/>
              <a:defRPr/>
            </a:pPr>
            <a:r>
              <a:rPr lang="en-US" dirty="0" smtClean="0"/>
              <a:t>Father of </a:t>
            </a:r>
            <a:r>
              <a:rPr lang="en-US" dirty="0" err="1" smtClean="0"/>
              <a:t>Amon</a:t>
            </a:r>
            <a:endParaRPr lang="en-US" dirty="0" smtClean="0"/>
          </a:p>
          <a:p>
            <a:pPr lvl="2" fontAlgn="auto">
              <a:spcAft>
                <a:spcPts val="0"/>
              </a:spcAft>
              <a:buFont typeface="Arial"/>
              <a:buChar char="•"/>
              <a:defRPr/>
            </a:pPr>
            <a:r>
              <a:rPr lang="en-US" dirty="0" smtClean="0"/>
              <a:t>Grandfather of Josiah</a:t>
            </a:r>
          </a:p>
          <a:p>
            <a:pPr fontAlgn="auto">
              <a:spcAft>
                <a:spcPts val="0"/>
              </a:spcAft>
              <a:buFont typeface="Arial"/>
              <a:buChar char="•"/>
              <a:defRPr/>
            </a:pPr>
            <a:r>
              <a:rPr lang="en-US" dirty="0" smtClean="0"/>
              <a:t>1</a:t>
            </a:r>
            <a:r>
              <a:rPr lang="en-US" baseline="30000" dirty="0" smtClean="0"/>
              <a:t>st</a:t>
            </a:r>
            <a:r>
              <a:rPr lang="en-US" dirty="0" smtClean="0"/>
              <a:t> king to rule completely w/out Israel in existence</a:t>
            </a:r>
          </a:p>
          <a:p>
            <a:pPr fontAlgn="auto">
              <a:spcAft>
                <a:spcPts val="0"/>
              </a:spcAft>
              <a:buFont typeface="Arial"/>
              <a:buChar char="•"/>
              <a:defRPr/>
            </a:pPr>
            <a:r>
              <a:rPr lang="en-US" dirty="0" smtClean="0"/>
              <a:t>Believed to have killed Isaiah</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altLang="en-US" smtClean="0"/>
              <a:t>Manasseh Facts cont. </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a:buNone/>
              <a:defRPr/>
            </a:pPr>
            <a:r>
              <a:rPr lang="en-US" dirty="0" smtClean="0"/>
              <a:t>He was evil 2 Chronicles 33:2</a:t>
            </a:r>
          </a:p>
          <a:p>
            <a:pPr marL="0" indent="0" fontAlgn="auto">
              <a:spcAft>
                <a:spcPts val="0"/>
              </a:spcAft>
              <a:buFont typeface="Arial"/>
              <a:buNone/>
              <a:defRPr/>
            </a:pPr>
            <a:endParaRPr lang="en-US" dirty="0" smtClean="0"/>
          </a:p>
          <a:p>
            <a:pPr marL="0" indent="0" fontAlgn="auto">
              <a:spcAft>
                <a:spcPts val="0"/>
              </a:spcAft>
              <a:buFont typeface="Arial"/>
              <a:buNone/>
              <a:defRPr/>
            </a:pPr>
            <a:r>
              <a:rPr lang="en-US" dirty="0" smtClean="0"/>
              <a:t>Like really really evil</a:t>
            </a:r>
          </a:p>
          <a:p>
            <a:pPr lvl="2" fontAlgn="auto">
              <a:spcAft>
                <a:spcPts val="0"/>
              </a:spcAft>
              <a:buFont typeface="Arial"/>
              <a:buChar char="•"/>
              <a:defRPr/>
            </a:pPr>
            <a:r>
              <a:rPr lang="en-US" dirty="0" smtClean="0"/>
              <a:t>Rebuilt high places</a:t>
            </a:r>
          </a:p>
          <a:p>
            <a:pPr lvl="2" fontAlgn="auto">
              <a:spcAft>
                <a:spcPts val="0"/>
              </a:spcAft>
              <a:buFont typeface="Arial"/>
              <a:buChar char="•"/>
              <a:defRPr/>
            </a:pPr>
            <a:r>
              <a:rPr lang="en-US" dirty="0" smtClean="0"/>
              <a:t>Erected altars to </a:t>
            </a:r>
            <a:r>
              <a:rPr lang="en-US" dirty="0" err="1" smtClean="0"/>
              <a:t>Baals</a:t>
            </a:r>
            <a:endParaRPr lang="en-US" dirty="0" smtClean="0"/>
          </a:p>
          <a:p>
            <a:pPr lvl="2" fontAlgn="auto">
              <a:spcAft>
                <a:spcPts val="0"/>
              </a:spcAft>
              <a:buFont typeface="Arial"/>
              <a:buChar char="•"/>
              <a:defRPr/>
            </a:pPr>
            <a:r>
              <a:rPr lang="en-US" dirty="0" smtClean="0"/>
              <a:t>Built altars in the temple</a:t>
            </a:r>
          </a:p>
          <a:p>
            <a:pPr lvl="2" fontAlgn="auto">
              <a:spcAft>
                <a:spcPts val="0"/>
              </a:spcAft>
              <a:buFont typeface="Arial"/>
              <a:buChar char="•"/>
              <a:defRPr/>
            </a:pPr>
            <a:r>
              <a:rPr lang="en-US" dirty="0" smtClean="0"/>
              <a:t>Built altars to the stars and planets in the courtyard</a:t>
            </a:r>
          </a:p>
          <a:p>
            <a:pPr lvl="2" fontAlgn="auto">
              <a:spcAft>
                <a:spcPts val="0"/>
              </a:spcAft>
              <a:buFont typeface="Arial"/>
              <a:buChar char="•"/>
              <a:defRPr/>
            </a:pPr>
            <a:r>
              <a:rPr lang="en-US" dirty="0" smtClean="0"/>
              <a:t>Sacrificed children</a:t>
            </a:r>
          </a:p>
          <a:p>
            <a:pPr lvl="2" fontAlgn="auto">
              <a:spcAft>
                <a:spcPts val="0"/>
              </a:spcAft>
              <a:buFont typeface="Arial"/>
              <a:buChar char="•"/>
              <a:defRPr/>
            </a:pPr>
            <a:r>
              <a:rPr lang="en-US" dirty="0" smtClean="0"/>
              <a:t>Shed so much innocent blood it filled Jerusalem</a:t>
            </a:r>
          </a:p>
          <a:p>
            <a:pPr lvl="2" fontAlgn="auto">
              <a:spcAft>
                <a:spcPts val="0"/>
              </a:spcAft>
              <a:buFont typeface="Arial"/>
              <a:buChar char="•"/>
              <a:defRPr/>
            </a:pPr>
            <a:r>
              <a:rPr lang="en-US" dirty="0" smtClean="0"/>
              <a:t>Omens, sorcery, </a:t>
            </a:r>
            <a:r>
              <a:rPr lang="en-US" dirty="0" err="1" smtClean="0"/>
              <a:t>necromancery</a:t>
            </a:r>
            <a:r>
              <a:rPr lang="en-US" dirty="0" smtClean="0"/>
              <a:t>, and fortune-telling</a:t>
            </a:r>
          </a:p>
          <a:p>
            <a:pPr lvl="2" fontAlgn="auto">
              <a:spcAft>
                <a:spcPts val="0"/>
              </a:spcAft>
              <a:buFont typeface="Arial"/>
              <a:buChar char="•"/>
              <a:defRPr/>
            </a:pPr>
            <a:r>
              <a:rPr lang="en-US" dirty="0" smtClean="0"/>
              <a:t>Led people to do MORE evil than the nations they destroyed</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endParaRPr lang="en-US" altLang="en-US" dirty="0" smtClean="0"/>
          </a:p>
        </p:txBody>
      </p:sp>
      <p:pic>
        <p:nvPicPr>
          <p:cNvPr id="2" name="Content Placeholder 1"/>
          <p:cNvPicPr>
            <a:picLocks noGrp="1" noChangeAspect="1"/>
          </p:cNvPicPr>
          <p:nvPr>
            <p:ph idx="1"/>
          </p:nvPr>
        </p:nvPicPr>
        <p:blipFill>
          <a:blip r:embed="rId2"/>
          <a:stretch>
            <a:fillRect/>
          </a:stretch>
        </p:blipFill>
        <p:spPr>
          <a:xfrm>
            <a:off x="457200" y="1600200"/>
            <a:ext cx="3704911" cy="4525963"/>
          </a:xfrm>
          <a:prstGeom prst="rect">
            <a:avLst/>
          </a:prstGeom>
        </p:spPr>
      </p:pic>
      <p:pic>
        <p:nvPicPr>
          <p:cNvPr id="4" name="Picture 3"/>
          <p:cNvPicPr>
            <a:picLocks noChangeAspect="1"/>
          </p:cNvPicPr>
          <p:nvPr/>
        </p:nvPicPr>
        <p:blipFill>
          <a:blip r:embed="rId3"/>
          <a:stretch>
            <a:fillRect/>
          </a:stretch>
        </p:blipFill>
        <p:spPr>
          <a:xfrm>
            <a:off x="4371975" y="1458118"/>
            <a:ext cx="4314825" cy="481012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Screen Shot 2015-09-26 at 12.34.26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27707" t="-7457" r="-25191" b="-14367"/>
          <a:stretch/>
        </p:blipFill>
        <p:spPr>
          <a:xfrm>
            <a:off x="-2264141" y="1600200"/>
            <a:ext cx="13658476" cy="4525963"/>
          </a:xfrm>
        </p:spPr>
      </p:pic>
    </p:spTree>
    <p:extLst>
      <p:ext uri="{BB962C8B-B14F-4D97-AF65-F5344CB8AC3E}">
        <p14:creationId xmlns:p14="http://schemas.microsoft.com/office/powerpoint/2010/main" val="10415448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757646" y="1216322"/>
            <a:ext cx="3814354" cy="4713139"/>
          </a:xfrm>
          <a:prstGeom prst="rect">
            <a:avLst/>
          </a:prstGeom>
        </p:spPr>
      </p:pic>
      <p:pic>
        <p:nvPicPr>
          <p:cNvPr id="5" name="Picture 4"/>
          <p:cNvPicPr>
            <a:picLocks noChangeAspect="1"/>
          </p:cNvPicPr>
          <p:nvPr/>
        </p:nvPicPr>
        <p:blipFill>
          <a:blip r:embed="rId3"/>
          <a:stretch>
            <a:fillRect/>
          </a:stretch>
        </p:blipFill>
        <p:spPr>
          <a:xfrm>
            <a:off x="4783613" y="1197917"/>
            <a:ext cx="3815399" cy="4713139"/>
          </a:xfrm>
          <a:prstGeom prst="rect">
            <a:avLst/>
          </a:prstGeom>
        </p:spPr>
      </p:pic>
    </p:spTree>
    <p:extLst>
      <p:ext uri="{BB962C8B-B14F-4D97-AF65-F5344CB8AC3E}">
        <p14:creationId xmlns:p14="http://schemas.microsoft.com/office/powerpoint/2010/main" val="11110366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p:txBody>
          <a:bodyPr/>
          <a:lstStyle/>
          <a:p>
            <a:r>
              <a:rPr lang="en-US" altLang="en-US" smtClean="0"/>
              <a:t>What can we learn from Manasseh?</a:t>
            </a:r>
          </a:p>
        </p:txBody>
      </p:sp>
      <p:sp>
        <p:nvSpPr>
          <p:cNvPr id="3" name="Subtitle 2"/>
          <p:cNvSpPr>
            <a:spLocks noGrp="1"/>
          </p:cNvSpPr>
          <p:nvPr>
            <p:ph type="subTitle" idx="1"/>
          </p:nvPr>
        </p:nvSpPr>
        <p:spPr/>
        <p:txBody>
          <a:bodyPr rtlCol="0">
            <a:normAutofit/>
          </a:bodyPr>
          <a:lstStyle/>
          <a:p>
            <a:pPr fontAlgn="auto">
              <a:spcAft>
                <a:spcPts val="0"/>
              </a:spcAft>
              <a:buFont typeface="Arial"/>
              <a:buNone/>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t>It doesn’t matter who your daddy was</a:t>
            </a:r>
            <a:r>
              <a:rPr lang="en-US" dirty="0" smtClean="0"/>
              <a:t>.</a:t>
            </a:r>
            <a:endParaRPr lang="en-US" dirty="0"/>
          </a:p>
        </p:txBody>
      </p:sp>
      <p:sp>
        <p:nvSpPr>
          <p:cNvPr id="3" name="Content Placeholder 2"/>
          <p:cNvSpPr>
            <a:spLocks noGrp="1"/>
          </p:cNvSpPr>
          <p:nvPr>
            <p:ph idx="1"/>
          </p:nvPr>
        </p:nvSpPr>
        <p:spPr/>
        <p:txBody>
          <a:bodyPr rtlCol="0">
            <a:normAutofit/>
          </a:bodyPr>
          <a:lstStyle/>
          <a:p>
            <a:pPr marL="0" indent="0" fontAlgn="auto">
              <a:spcAft>
                <a:spcPts val="0"/>
              </a:spcAft>
              <a:buFont typeface="Arial"/>
              <a:buNone/>
              <a:defRPr/>
            </a:pPr>
            <a:r>
              <a:rPr lang="en-US" dirty="0" smtClean="0"/>
              <a:t>Not all good kings had good sons, not all bad kings had bad sons</a:t>
            </a:r>
          </a:p>
          <a:p>
            <a:pPr marL="0" indent="0" fontAlgn="auto">
              <a:spcAft>
                <a:spcPts val="0"/>
              </a:spcAft>
              <a:buFont typeface="Arial"/>
              <a:buNone/>
              <a:defRPr/>
            </a:pPr>
            <a:endParaRPr lang="en-US" dirty="0" smtClean="0"/>
          </a:p>
          <a:p>
            <a:pPr marL="0" indent="0" fontAlgn="auto">
              <a:spcAft>
                <a:spcPts val="0"/>
              </a:spcAft>
              <a:buFont typeface="Arial"/>
              <a:buNone/>
              <a:defRPr/>
            </a:pPr>
            <a:r>
              <a:rPr lang="en-US" dirty="0" smtClean="0"/>
              <a:t>Manasseh was the son of Hezekiah</a:t>
            </a:r>
          </a:p>
          <a:p>
            <a:pPr lvl="1" fontAlgn="auto">
              <a:spcAft>
                <a:spcPts val="0"/>
              </a:spcAft>
              <a:buFont typeface="Arial"/>
              <a:buChar char="–"/>
              <a:defRPr/>
            </a:pPr>
            <a:r>
              <a:rPr lang="en-US" dirty="0" smtClean="0"/>
              <a:t>Aaron’s sons (Leviticus 10:1-2)</a:t>
            </a:r>
          </a:p>
          <a:p>
            <a:pPr lvl="1" fontAlgn="auto">
              <a:spcAft>
                <a:spcPts val="0"/>
              </a:spcAft>
              <a:buFont typeface="Arial"/>
              <a:buChar char="–"/>
              <a:defRPr/>
            </a:pPr>
            <a:r>
              <a:rPr lang="en-US" dirty="0" smtClean="0"/>
              <a:t>Samuel’s sons (1 Samuel 8:1-4)</a:t>
            </a:r>
          </a:p>
          <a:p>
            <a:pPr lvl="1" fontAlgn="auto">
              <a:spcAft>
                <a:spcPts val="0"/>
              </a:spcAft>
              <a:buFont typeface="Arial"/>
              <a:buChar char="–"/>
              <a:defRPr/>
            </a:pPr>
            <a:r>
              <a:rPr lang="en-US" dirty="0" smtClean="0"/>
              <a:t>David’s sons</a:t>
            </a:r>
          </a:p>
          <a:p>
            <a:pPr marL="0" indent="0" fontAlgn="auto">
              <a:spcAft>
                <a:spcPts val="0"/>
              </a:spcAft>
              <a:buFont typeface="Arial"/>
              <a:buNone/>
              <a:defRPr/>
            </a:pPr>
            <a:endParaRPr lang="en-US" dirty="0"/>
          </a:p>
          <a:p>
            <a:pPr marL="0" indent="0" fontAlgn="auto">
              <a:spcAft>
                <a:spcPts val="0"/>
              </a:spcAft>
              <a:buFont typeface="Arial"/>
              <a:buNone/>
              <a:defRPr/>
            </a:pPr>
            <a:r>
              <a:rPr lang="en-US" dirty="0" smtClean="0"/>
              <a:t>Ezekiel 18</a:t>
            </a:r>
          </a:p>
          <a:p>
            <a:pPr marL="0" indent="0" fontAlgn="auto">
              <a:spcAft>
                <a:spcPts val="0"/>
              </a:spcAft>
              <a:buFont typeface="Arial"/>
              <a:buNone/>
              <a:defRPr/>
            </a:pPr>
            <a:endParaRPr lang="en-US" dirty="0" smtClean="0"/>
          </a:p>
          <a:p>
            <a:pPr marL="0" indent="0" fontAlgn="auto">
              <a:spcAft>
                <a:spcPts val="0"/>
              </a:spcAft>
              <a:buFont typeface="Arial"/>
              <a:buNone/>
              <a:defRPr/>
            </a:pPr>
            <a:r>
              <a:rPr lang="en-US" dirty="0" smtClean="0"/>
              <a:t>A “church of Christ” heritage means nothing</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The consequences of your sins can outlast you</a:t>
            </a:r>
            <a:endParaRPr lang="en-US" dirty="0"/>
          </a:p>
        </p:txBody>
      </p:sp>
      <p:sp>
        <p:nvSpPr>
          <p:cNvPr id="23554" name="Content Placeholder 2"/>
          <p:cNvSpPr>
            <a:spLocks noGrp="1"/>
          </p:cNvSpPr>
          <p:nvPr>
            <p:ph idx="1"/>
          </p:nvPr>
        </p:nvSpPr>
        <p:spPr/>
        <p:txBody>
          <a:bodyPr/>
          <a:lstStyle/>
          <a:p>
            <a:pPr marL="0" indent="0">
              <a:buFont typeface="Arial" panose="020B0604020202020204" pitchFamily="34" charset="0"/>
              <a:buNone/>
            </a:pPr>
            <a:r>
              <a:rPr lang="en-US" altLang="en-US" dirty="0" smtClean="0"/>
              <a:t>2 Kings 23:26, 24:3</a:t>
            </a:r>
          </a:p>
          <a:p>
            <a:pPr lvl="1"/>
            <a:r>
              <a:rPr lang="en-US" altLang="en-US" dirty="0" smtClean="0"/>
              <a:t>Manasseh was the final straw, Judah was going to fall</a:t>
            </a:r>
          </a:p>
          <a:p>
            <a:pPr marL="0" indent="0">
              <a:buFont typeface="Arial" panose="020B0604020202020204" pitchFamily="34" charset="0"/>
              <a:buNone/>
            </a:pPr>
            <a:endParaRPr lang="en-US" altLang="en-US" dirty="0" smtClean="0"/>
          </a:p>
          <a:p>
            <a:pPr marL="0" indent="0">
              <a:buFont typeface="Arial" panose="020B0604020202020204" pitchFamily="34" charset="0"/>
              <a:buNone/>
            </a:pPr>
            <a:r>
              <a:rPr lang="en-US" altLang="en-US" dirty="0" smtClean="0"/>
              <a:t>Manasseh’s evil didn’t mean God was punishing those who came after</a:t>
            </a:r>
          </a:p>
          <a:p>
            <a:pPr lvl="1"/>
            <a:r>
              <a:rPr lang="en-US" altLang="en-US" dirty="0" smtClean="0"/>
              <a:t>Josiah reigned 31 </a:t>
            </a:r>
            <a:r>
              <a:rPr lang="en-US" altLang="en-US" dirty="0" err="1" smtClean="0"/>
              <a:t>yrs</a:t>
            </a:r>
            <a:r>
              <a:rPr lang="en-US" altLang="en-US" dirty="0" smtClean="0"/>
              <a:t> and did what was right</a:t>
            </a:r>
          </a:p>
          <a:p>
            <a:pPr marL="0" indent="0">
              <a:buNone/>
            </a:pPr>
            <a:endParaRPr lang="en-US" altLang="en-US" dirty="0" smtClean="0"/>
          </a:p>
          <a:p>
            <a:pPr marL="0" indent="0">
              <a:buNone/>
            </a:pPr>
            <a:r>
              <a:rPr lang="en-US" altLang="en-US" dirty="0" smtClean="0"/>
              <a:t>Men sinned and now salvation is free to all</a:t>
            </a:r>
          </a:p>
          <a:p>
            <a:pPr lvl="1"/>
            <a:r>
              <a:rPr lang="en-US" altLang="en-US" dirty="0" smtClean="0"/>
              <a:t>Matthew 27:24-26</a:t>
            </a:r>
          </a:p>
          <a:p>
            <a:pPr marL="0" indent="0">
              <a:buFont typeface="Arial" panose="020B0604020202020204" pitchFamily="34" charset="0"/>
              <a:buNone/>
            </a:pPr>
            <a:endParaRPr lang="en-US" alt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500"/>
                                        <p:tgtEl>
                                          <p:spTgt spid="2355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554">
                                            <p:txEl>
                                              <p:pRg st="1" end="1"/>
                                            </p:txEl>
                                          </p:spTgt>
                                        </p:tgtEl>
                                        <p:attrNameLst>
                                          <p:attrName>style.visibility</p:attrName>
                                        </p:attrNameLst>
                                      </p:cBhvr>
                                      <p:to>
                                        <p:strVal val="visible"/>
                                      </p:to>
                                    </p:set>
                                    <p:animEffect transition="in" filter="fade">
                                      <p:cBhvr>
                                        <p:cTn id="10" dur="500"/>
                                        <p:tgtEl>
                                          <p:spTgt spid="2355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554">
                                            <p:txEl>
                                              <p:pRg st="3" end="3"/>
                                            </p:txEl>
                                          </p:spTgt>
                                        </p:tgtEl>
                                        <p:attrNameLst>
                                          <p:attrName>style.visibility</p:attrName>
                                        </p:attrNameLst>
                                      </p:cBhvr>
                                      <p:to>
                                        <p:strVal val="visible"/>
                                      </p:to>
                                    </p:set>
                                    <p:animEffect transition="in" filter="fade">
                                      <p:cBhvr>
                                        <p:cTn id="15" dur="500"/>
                                        <p:tgtEl>
                                          <p:spTgt spid="23554">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554">
                                            <p:txEl>
                                              <p:pRg st="4" end="4"/>
                                            </p:txEl>
                                          </p:spTgt>
                                        </p:tgtEl>
                                        <p:attrNameLst>
                                          <p:attrName>style.visibility</p:attrName>
                                        </p:attrNameLst>
                                      </p:cBhvr>
                                      <p:to>
                                        <p:strVal val="visible"/>
                                      </p:to>
                                    </p:set>
                                    <p:animEffect transition="in" filter="fade">
                                      <p:cBhvr>
                                        <p:cTn id="18" dur="500"/>
                                        <p:tgtEl>
                                          <p:spTgt spid="2355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3554">
                                            <p:txEl>
                                              <p:pRg st="6" end="6"/>
                                            </p:txEl>
                                          </p:spTgt>
                                        </p:tgtEl>
                                        <p:attrNameLst>
                                          <p:attrName>style.visibility</p:attrName>
                                        </p:attrNameLst>
                                      </p:cBhvr>
                                      <p:to>
                                        <p:strVal val="visible"/>
                                      </p:to>
                                    </p:set>
                                    <p:animEffect transition="in" filter="fade">
                                      <p:cBhvr>
                                        <p:cTn id="23" dur="500"/>
                                        <p:tgtEl>
                                          <p:spTgt spid="23554">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554">
                                            <p:txEl>
                                              <p:pRg st="7" end="7"/>
                                            </p:txEl>
                                          </p:spTgt>
                                        </p:tgtEl>
                                        <p:attrNameLst>
                                          <p:attrName>style.visibility</p:attrName>
                                        </p:attrNameLst>
                                      </p:cBhvr>
                                      <p:to>
                                        <p:strVal val="visible"/>
                                      </p:to>
                                    </p:set>
                                    <p:animEffect transition="in" filter="fade">
                                      <p:cBhvr>
                                        <p:cTn id="26" dur="500"/>
                                        <p:tgtEl>
                                          <p:spTgt spid="2355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220</TotalTime>
  <Words>844</Words>
  <Application>Microsoft Macintosh PowerPoint</Application>
  <PresentationFormat>On-screen Show (4:3)</PresentationFormat>
  <Paragraphs>102</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King Mannaseh</vt:lpstr>
      <vt:lpstr>Manasseh Facts</vt:lpstr>
      <vt:lpstr>Manasseh Facts cont. </vt:lpstr>
      <vt:lpstr>PowerPoint Presentation</vt:lpstr>
      <vt:lpstr>PowerPoint Presentation</vt:lpstr>
      <vt:lpstr>PowerPoint Presentation</vt:lpstr>
      <vt:lpstr>What can we learn from Manasseh?</vt:lpstr>
      <vt:lpstr>It doesn’t matter who your daddy was.</vt:lpstr>
      <vt:lpstr>The consequences of your sins can outlast you</vt:lpstr>
      <vt:lpstr>Manasseh Facts cont. </vt:lpstr>
      <vt:lpstr>No one is too evil to turn to God</vt:lpstr>
      <vt:lpstr>Your influence can last generations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Mannaseh</dc:title>
  <dc:creator>BCMB Mobile</dc:creator>
  <cp:lastModifiedBy>BCMB Mobile</cp:lastModifiedBy>
  <cp:revision>19</cp:revision>
  <dcterms:created xsi:type="dcterms:W3CDTF">2015-09-18T01:17:49Z</dcterms:created>
  <dcterms:modified xsi:type="dcterms:W3CDTF">2015-09-27T01:46:19Z</dcterms:modified>
</cp:coreProperties>
</file>