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E13A-A948-453C-BEDA-536BB086431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FD564-2547-4CCC-96B2-0CED7FD84FA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E13A-A948-453C-BEDA-536BB086431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D564-2547-4CCC-96B2-0CED7FD84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E13A-A948-453C-BEDA-536BB086431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D564-2547-4CCC-96B2-0CED7FD84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AFE13A-A948-453C-BEDA-536BB086431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9FD564-2547-4CCC-96B2-0CED7FD84FA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E13A-A948-453C-BEDA-536BB086431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D564-2547-4CCC-96B2-0CED7FD84F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E13A-A948-453C-BEDA-536BB086431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D564-2547-4CCC-96B2-0CED7FD84F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D564-2547-4CCC-96B2-0CED7FD84F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E13A-A948-453C-BEDA-536BB086431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E13A-A948-453C-BEDA-536BB086431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D564-2547-4CCC-96B2-0CED7FD84F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E13A-A948-453C-BEDA-536BB086431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D564-2547-4CCC-96B2-0CED7FD84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AFE13A-A948-453C-BEDA-536BB086431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9FD564-2547-4CCC-96B2-0CED7FD84F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E13A-A948-453C-BEDA-536BB086431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FD564-2547-4CCC-96B2-0CED7FD84F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AFE13A-A948-453C-BEDA-536BB086431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9FD564-2547-4CCC-96B2-0CED7FD84FA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77F00"/>
                </a:solidFill>
              </a:rPr>
              <a:t>Our State Book, or a Book for the State We’re In…</a:t>
            </a:r>
            <a:endParaRPr lang="en-US" sz="2800" dirty="0">
              <a:solidFill>
                <a:srgbClr val="F77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305800" cy="1128932"/>
          </a:xfrm>
        </p:spPr>
        <p:txBody>
          <a:bodyPr/>
          <a:lstStyle/>
          <a:p>
            <a:r>
              <a:rPr lang="en-US" dirty="0" smtClean="0"/>
              <a:t>The Bible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Proposed language:</a:t>
            </a:r>
            <a:br>
              <a:rPr lang="en-US" dirty="0" smtClean="0"/>
            </a:br>
            <a:r>
              <a:rPr lang="en-US" dirty="0" smtClean="0"/>
              <a:t>Tennessee Code Annotated</a:t>
            </a:r>
            <a:r>
              <a:rPr lang="en-US" dirty="0" smtClean="0"/>
              <a:t>, Title </a:t>
            </a:r>
            <a:r>
              <a:rPr lang="en-US" dirty="0" smtClean="0"/>
              <a:t>4 , </a:t>
            </a:r>
            <a:r>
              <a:rPr lang="en-US" dirty="0" smtClean="0"/>
              <a:t>Chapter </a:t>
            </a:r>
            <a:r>
              <a:rPr lang="en-US" dirty="0" smtClean="0"/>
              <a:t>1, </a:t>
            </a:r>
            <a:r>
              <a:rPr lang="en-US" dirty="0" smtClean="0"/>
              <a:t>Part </a:t>
            </a:r>
            <a:r>
              <a:rPr lang="en-US" dirty="0" smtClean="0"/>
              <a:t>3, is </a:t>
            </a:r>
            <a:r>
              <a:rPr lang="en-US" dirty="0" smtClean="0"/>
              <a:t>amended by </a:t>
            </a:r>
            <a:r>
              <a:rPr lang="en-US" dirty="0" smtClean="0"/>
              <a:t>adding </a:t>
            </a:r>
            <a:r>
              <a:rPr lang="en-US" dirty="0" smtClean="0"/>
              <a:t>the following language as a new </a:t>
            </a:r>
            <a:r>
              <a:rPr lang="en-US" dirty="0" smtClean="0"/>
              <a:t>section:  </a:t>
            </a:r>
            <a:r>
              <a:rPr lang="en-US" dirty="0" smtClean="0">
                <a:solidFill>
                  <a:srgbClr val="F77F00"/>
                </a:solidFill>
              </a:rPr>
              <a:t>The </a:t>
            </a:r>
            <a:r>
              <a:rPr lang="en-US" dirty="0" smtClean="0">
                <a:solidFill>
                  <a:srgbClr val="F77F00"/>
                </a:solidFill>
              </a:rPr>
              <a:t>Holy Bible is hereby designated as </a:t>
            </a:r>
            <a:r>
              <a:rPr lang="en-US" dirty="0" smtClean="0">
                <a:solidFill>
                  <a:srgbClr val="F77F00"/>
                </a:solidFill>
              </a:rPr>
              <a:t>the </a:t>
            </a:r>
            <a:r>
              <a:rPr lang="en-US" dirty="0" smtClean="0">
                <a:solidFill>
                  <a:srgbClr val="F77F00"/>
                </a:solidFill>
              </a:rPr>
              <a:t>official state </a:t>
            </a:r>
            <a:r>
              <a:rPr lang="en-US" dirty="0" smtClean="0">
                <a:solidFill>
                  <a:srgbClr val="F77F00"/>
                </a:solidFill>
              </a:rPr>
              <a:t>book.</a:t>
            </a:r>
            <a:endParaRPr lang="en-US" dirty="0" smtClean="0"/>
          </a:p>
          <a:p>
            <a:r>
              <a:rPr lang="en-US" dirty="0" smtClean="0"/>
              <a:t>4-15-2015:  Passed House 55-38-3.</a:t>
            </a:r>
          </a:p>
          <a:p>
            <a:r>
              <a:rPr lang="en-US" dirty="0" smtClean="0"/>
              <a:t>4-4-2016:  Passed Senate 19-8-3.</a:t>
            </a:r>
          </a:p>
          <a:p>
            <a:r>
              <a:rPr lang="en-US" dirty="0" smtClean="0"/>
              <a:t>4-14-2016:  Vetoed by Governor.</a:t>
            </a:r>
          </a:p>
          <a:p>
            <a:pPr lvl="1"/>
            <a:r>
              <a:rPr lang="en-US" dirty="0" smtClean="0"/>
              <a:t>“This bill trivializes the Bible, </a:t>
            </a:r>
            <a:br>
              <a:rPr lang="en-US" dirty="0" smtClean="0"/>
            </a:br>
            <a:r>
              <a:rPr lang="en-US" dirty="0" smtClean="0"/>
              <a:t>which I believe is a sacred text.”</a:t>
            </a:r>
          </a:p>
          <a:p>
            <a:pPr lvl="1"/>
            <a:r>
              <a:rPr lang="en-US" dirty="0" smtClean="0"/>
              <a:t>Also questions about its </a:t>
            </a:r>
            <a:br>
              <a:rPr lang="en-US" dirty="0" smtClean="0"/>
            </a:br>
            <a:r>
              <a:rPr lang="en-US" dirty="0" smtClean="0"/>
              <a:t>constitutionality…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4400" dirty="0" smtClean="0">
                <a:solidFill>
                  <a:srgbClr val="F77F00"/>
                </a:solidFill>
              </a:rPr>
              <a:t>Tennessee HB 615</a:t>
            </a:r>
            <a:endParaRPr lang="en-US" dirty="0"/>
          </a:p>
        </p:txBody>
      </p:sp>
      <p:pic>
        <p:nvPicPr>
          <p:cNvPr id="4" name="Picture 3" descr="Tennessee_state_fl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4038600"/>
            <a:ext cx="35560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State Flag…</a:t>
            </a:r>
          </a:p>
          <a:p>
            <a:r>
              <a:rPr lang="en-US" dirty="0" smtClean="0"/>
              <a:t>State Songs – 9 different songs</a:t>
            </a:r>
          </a:p>
          <a:p>
            <a:r>
              <a:rPr lang="en-US" dirty="0" smtClean="0"/>
              <a:t>State tree – Tulip </a:t>
            </a:r>
            <a:r>
              <a:rPr lang="en-US" dirty="0" smtClean="0"/>
              <a:t>Poplar</a:t>
            </a:r>
          </a:p>
          <a:p>
            <a:r>
              <a:rPr lang="en-US" dirty="0" smtClean="0"/>
              <a:t>State rock – Limestone</a:t>
            </a:r>
          </a:p>
          <a:p>
            <a:r>
              <a:rPr lang="en-US" dirty="0" smtClean="0"/>
              <a:t>State poem – “Oh Tennessee, My Tennessee”</a:t>
            </a:r>
          </a:p>
          <a:p>
            <a:r>
              <a:rPr lang="en-US" dirty="0" smtClean="0"/>
              <a:t>State slogan – “Tennessee—America at Its Best”</a:t>
            </a:r>
          </a:p>
          <a:p>
            <a:r>
              <a:rPr lang="en-US" dirty="0" smtClean="0"/>
              <a:t>State wild flowers – Passion flower and TN Echinacea</a:t>
            </a:r>
          </a:p>
          <a:p>
            <a:r>
              <a:rPr lang="en-US" dirty="0" smtClean="0"/>
              <a:t>State cultivated flower – Iris</a:t>
            </a:r>
          </a:p>
          <a:p>
            <a:r>
              <a:rPr lang="en-US" dirty="0" smtClean="0"/>
              <a:t>State insects – Firefly, Ladybug, and Honeybee</a:t>
            </a:r>
          </a:p>
          <a:p>
            <a:r>
              <a:rPr lang="en-US" dirty="0" smtClean="0"/>
              <a:t>State gem – Tennessee Pearl</a:t>
            </a:r>
          </a:p>
          <a:p>
            <a:r>
              <a:rPr lang="en-US" dirty="0" smtClean="0"/>
              <a:t>State folk dance – Square </a:t>
            </a:r>
            <a:r>
              <a:rPr lang="en-US" dirty="0" smtClean="0"/>
              <a:t>dance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4400" dirty="0" smtClean="0">
                <a:solidFill>
                  <a:srgbClr val="F77F00"/>
                </a:solidFill>
              </a:rPr>
              <a:t>Current Tennessee State Symbols</a:t>
            </a:r>
            <a:endParaRPr lang="en-US" dirty="0"/>
          </a:p>
        </p:txBody>
      </p:sp>
      <p:pic>
        <p:nvPicPr>
          <p:cNvPr id="4" name="Picture 3" descr="Tennessee_state_fl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914400"/>
            <a:ext cx="3149600" cy="1889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State </a:t>
            </a:r>
            <a:r>
              <a:rPr lang="en-US" dirty="0" smtClean="0"/>
              <a:t>seal…</a:t>
            </a:r>
            <a:endParaRPr lang="en-US" dirty="0" smtClean="0"/>
          </a:p>
          <a:p>
            <a:r>
              <a:rPr lang="en-US" dirty="0" smtClean="0"/>
              <a:t>State theatre – Tennessee Theatre</a:t>
            </a:r>
          </a:p>
          <a:p>
            <a:r>
              <a:rPr lang="en-US" dirty="0" smtClean="0"/>
              <a:t>State </a:t>
            </a:r>
            <a:r>
              <a:rPr lang="en-US" dirty="0" smtClean="0"/>
              <a:t>game bird – Bobwhite Quail</a:t>
            </a:r>
          </a:p>
          <a:p>
            <a:r>
              <a:rPr lang="en-US" dirty="0" smtClean="0"/>
              <a:t>State butterfly – Zebra </a:t>
            </a:r>
            <a:r>
              <a:rPr lang="en-US" dirty="0" smtClean="0"/>
              <a:t>Swallowtail</a:t>
            </a:r>
          </a:p>
          <a:p>
            <a:r>
              <a:rPr lang="en-US" dirty="0" smtClean="0"/>
              <a:t>State reptile – Eastern Box Turtle</a:t>
            </a:r>
          </a:p>
          <a:p>
            <a:r>
              <a:rPr lang="en-US" dirty="0" smtClean="0"/>
              <a:t>State </a:t>
            </a:r>
            <a:r>
              <a:rPr lang="en-US" dirty="0" smtClean="0"/>
              <a:t>sport fish – Small-Mouth Bass</a:t>
            </a:r>
          </a:p>
          <a:p>
            <a:r>
              <a:rPr lang="en-US" dirty="0" smtClean="0"/>
              <a:t>State commercial fish – Channel Catfish</a:t>
            </a:r>
          </a:p>
          <a:p>
            <a:r>
              <a:rPr lang="en-US" dirty="0" smtClean="0"/>
              <a:t>State motto – “Agriculture and Commerce”</a:t>
            </a:r>
          </a:p>
          <a:p>
            <a:r>
              <a:rPr lang="en-US" dirty="0" smtClean="0"/>
              <a:t>State amphibian – Tennessee Cave Salamander</a:t>
            </a:r>
          </a:p>
          <a:p>
            <a:r>
              <a:rPr lang="en-US" dirty="0" smtClean="0"/>
              <a:t>State horse – Tennessee Walking Horse</a:t>
            </a:r>
          </a:p>
          <a:p>
            <a:r>
              <a:rPr lang="en-US" dirty="0" smtClean="0"/>
              <a:t>State beverage - Milk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US" sz="4600" dirty="0" smtClean="0">
                <a:solidFill>
                  <a:srgbClr val="F77F00"/>
                </a:solidFill>
              </a:rPr>
              <a:t>Current Tennessee State Symbols</a:t>
            </a:r>
            <a:endParaRPr lang="en-US" sz="4600" dirty="0">
              <a:solidFill>
                <a:srgbClr val="F77F00"/>
              </a:solidFill>
            </a:endParaRPr>
          </a:p>
        </p:txBody>
      </p:sp>
      <p:pic>
        <p:nvPicPr>
          <p:cNvPr id="4" name="Picture 3" descr="Tennessee-StateSe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990600"/>
            <a:ext cx="2808167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State </a:t>
            </a:r>
            <a:r>
              <a:rPr lang="en-US" dirty="0" smtClean="0"/>
              <a:t>fruit </a:t>
            </a:r>
            <a:r>
              <a:rPr lang="en-US" dirty="0" smtClean="0"/>
              <a:t>– Tomato</a:t>
            </a:r>
          </a:p>
          <a:p>
            <a:r>
              <a:rPr lang="en-US" dirty="0" smtClean="0"/>
              <a:t>State bird – Mockingbird</a:t>
            </a:r>
          </a:p>
          <a:p>
            <a:r>
              <a:rPr lang="en-US" dirty="0" smtClean="0"/>
              <a:t>State wild animal - Raccoon</a:t>
            </a:r>
            <a:endParaRPr lang="en-US" dirty="0" smtClean="0"/>
          </a:p>
          <a:p>
            <a:r>
              <a:rPr lang="en-US" dirty="0" smtClean="0"/>
              <a:t>State artifact – Sandstone statue “Sandy” </a:t>
            </a:r>
          </a:p>
          <a:p>
            <a:r>
              <a:rPr lang="en-US" dirty="0" smtClean="0"/>
              <a:t>State evergreen tree – Eastern Red Cedar</a:t>
            </a:r>
          </a:p>
          <a:p>
            <a:r>
              <a:rPr lang="en-US" dirty="0" smtClean="0"/>
              <a:t>State rifle – Barrett Model M82/M107</a:t>
            </a:r>
          </a:p>
          <a:p>
            <a:r>
              <a:rPr lang="en-US" dirty="0" smtClean="0"/>
              <a:t>State pets – Dogs &amp; cats adopted from TN</a:t>
            </a:r>
            <a:br>
              <a:rPr lang="en-US" dirty="0" smtClean="0"/>
            </a:br>
            <a:r>
              <a:rPr lang="en-US" dirty="0" smtClean="0"/>
              <a:t>animal shelters…</a:t>
            </a:r>
            <a:endParaRPr lang="en-US" dirty="0" smtClean="0"/>
          </a:p>
          <a:p>
            <a:r>
              <a:rPr lang="en-US" dirty="0" smtClean="0"/>
              <a:t>Porcelain painting is recognized as a fine art.</a:t>
            </a:r>
          </a:p>
          <a:p>
            <a:r>
              <a:rPr lang="en-US" dirty="0" smtClean="0"/>
              <a:t>Others</a:t>
            </a:r>
            <a:r>
              <a:rPr lang="en-US" dirty="0" smtClean="0"/>
              <a:t>: tartan, mineral, aviation hall of fame, railroad museum, railroad </a:t>
            </a:r>
            <a:r>
              <a:rPr lang="en-US" dirty="0" smtClean="0"/>
              <a:t>library, botanical garden, fife &amp; drum corps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US" sz="4600" dirty="0" smtClean="0">
                <a:solidFill>
                  <a:srgbClr val="F77F00"/>
                </a:solidFill>
              </a:rPr>
              <a:t>Current Tennessee State Symbols</a:t>
            </a:r>
            <a:endParaRPr lang="en-US" sz="4600" dirty="0">
              <a:solidFill>
                <a:srgbClr val="F77F00"/>
              </a:solidFill>
            </a:endParaRPr>
          </a:p>
        </p:txBody>
      </p:sp>
      <p:pic>
        <p:nvPicPr>
          <p:cNvPr id="4" name="Picture 3" descr="Tennessee-StateSeal.png"/>
          <p:cNvPicPr>
            <a:picLocks noChangeAspect="1"/>
          </p:cNvPicPr>
          <p:nvPr/>
        </p:nvPicPr>
        <p:blipFill>
          <a:blip r:embed="rId2" cstate="print"/>
          <a:srcRect l="27135" r="26735"/>
          <a:stretch>
            <a:fillRect/>
          </a:stretch>
        </p:blipFill>
        <p:spPr>
          <a:xfrm>
            <a:off x="7228159" y="838200"/>
            <a:ext cx="1687241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2 Tim. </a:t>
            </a:r>
            <a:r>
              <a:rPr lang="en-US" dirty="0" smtClean="0"/>
              <a:t>3:14-16</a:t>
            </a:r>
          </a:p>
          <a:p>
            <a:pPr lvl="1"/>
            <a:r>
              <a:rPr lang="en-US" dirty="0" smtClean="0"/>
              <a:t>Requires study</a:t>
            </a:r>
          </a:p>
          <a:p>
            <a:pPr lvl="1"/>
            <a:r>
              <a:rPr lang="en-US" dirty="0" smtClean="0"/>
              <a:t>Make us wise for salvation through our faith</a:t>
            </a:r>
          </a:p>
          <a:p>
            <a:pPr lvl="1"/>
            <a:r>
              <a:rPr lang="en-US" dirty="0" smtClean="0"/>
              <a:t>Inspired by God</a:t>
            </a:r>
            <a:endParaRPr lang="en-US" dirty="0" smtClean="0"/>
          </a:p>
          <a:p>
            <a:pPr lvl="1"/>
            <a:r>
              <a:rPr lang="en-US" dirty="0" smtClean="0"/>
              <a:t>Profitable (regardless of its “official” status) for doctrine, reproof, correction, instruction in righteousness</a:t>
            </a:r>
          </a:p>
          <a:p>
            <a:pPr lvl="1"/>
            <a:r>
              <a:rPr lang="en-US" dirty="0" smtClean="0"/>
              <a:t>Completes man, thoroughly equipping us for every good work</a:t>
            </a:r>
          </a:p>
          <a:p>
            <a:r>
              <a:rPr lang="en-US" dirty="0" smtClean="0"/>
              <a:t>Jn. 17:14-16 – God’s word yields hate from the world.</a:t>
            </a:r>
          </a:p>
          <a:p>
            <a:r>
              <a:rPr lang="en-US" dirty="0" smtClean="0"/>
              <a:t>Jn. 17:17 – God’s word is Truth.</a:t>
            </a:r>
          </a:p>
          <a:p>
            <a:r>
              <a:rPr lang="en-US" dirty="0" smtClean="0"/>
              <a:t>Rom. 15:4 – Produces hope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US" sz="4600" dirty="0" smtClean="0">
                <a:solidFill>
                  <a:srgbClr val="F77F00"/>
                </a:solidFill>
              </a:rPr>
              <a:t>Basic Points about the Bible</a:t>
            </a:r>
            <a:endParaRPr lang="en-US" sz="4600" dirty="0">
              <a:solidFill>
                <a:srgbClr val="F77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We are subject to governing authorities – Rom. 13:1.; 1 Pet. 2:13-14.</a:t>
            </a:r>
          </a:p>
          <a:p>
            <a:r>
              <a:rPr lang="en-US" dirty="0" smtClean="0"/>
              <a:t>Govt. is a terror to evil because anarchy would allow evil to operate without consequences – Rom. 13:3.</a:t>
            </a:r>
          </a:p>
          <a:p>
            <a:r>
              <a:rPr lang="en-US" dirty="0" smtClean="0"/>
              <a:t>However, if federal/state/local laws ever conflict with God’s laws, we must choose. Acts 4:19-20; 5:28-29.</a:t>
            </a:r>
          </a:p>
          <a:p>
            <a:r>
              <a:rPr lang="en-US" dirty="0" smtClean="0"/>
              <a:t>God does not need a government’s “help” for anything – Acts. 17:25.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US" sz="4600" dirty="0" smtClean="0">
                <a:solidFill>
                  <a:srgbClr val="F77F00"/>
                </a:solidFill>
              </a:rPr>
              <a:t>Bible v. Government</a:t>
            </a:r>
            <a:endParaRPr lang="en-US" sz="4600" dirty="0">
              <a:solidFill>
                <a:srgbClr val="F77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Negligible!</a:t>
            </a:r>
          </a:p>
          <a:p>
            <a:r>
              <a:rPr lang="en-US" dirty="0" smtClean="0"/>
              <a:t>Bible’s </a:t>
            </a:r>
            <a:r>
              <a:rPr lang="en-US" dirty="0" smtClean="0"/>
              <a:t>authority &amp; power is not diminished at all by not being named Tennessee’s state book.</a:t>
            </a:r>
          </a:p>
          <a:p>
            <a:r>
              <a:rPr lang="en-US" dirty="0" smtClean="0"/>
              <a:t>Bible does not need to be Tennessee’s state book in order for us to obey God’s instructions and preach to others.</a:t>
            </a:r>
          </a:p>
          <a:p>
            <a:r>
              <a:rPr lang="en-US" dirty="0" smtClean="0"/>
              <a:t>Bible does not need rubber stamp from any earthly government.  Dan. 2:44, 7:14; Jn. 18:35-37</a:t>
            </a:r>
          </a:p>
          <a:p>
            <a:r>
              <a:rPr lang="en-US" dirty="0" smtClean="0"/>
              <a:t>Don’t be upset – Jn. 14:27-28</a:t>
            </a:r>
          </a:p>
          <a:p>
            <a:r>
              <a:rPr lang="en-US" dirty="0" smtClean="0"/>
              <a:t>We still enjoy the freedom in this country to worship God as He commanded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US" sz="4600" dirty="0" smtClean="0">
                <a:solidFill>
                  <a:srgbClr val="F77F00"/>
                </a:solidFill>
              </a:rPr>
              <a:t>Impact of HB 615’s Defeat</a:t>
            </a:r>
            <a:endParaRPr lang="en-US" sz="4600" dirty="0">
              <a:solidFill>
                <a:srgbClr val="F77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209</TotalTime>
  <Words>451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The Bible</vt:lpstr>
      <vt:lpstr>Tennessee HB 615</vt:lpstr>
      <vt:lpstr>Current Tennessee State Symbols</vt:lpstr>
      <vt:lpstr>Current Tennessee State Symbols</vt:lpstr>
      <vt:lpstr>Current Tennessee State Symbols</vt:lpstr>
      <vt:lpstr>Basic Points about the Bible</vt:lpstr>
      <vt:lpstr>Bible v. Government</vt:lpstr>
      <vt:lpstr>Impact of HB 615’s Defeat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</dc:creator>
  <cp:lastModifiedBy>Bill</cp:lastModifiedBy>
  <cp:revision>21</cp:revision>
  <dcterms:created xsi:type="dcterms:W3CDTF">2016-04-24T07:39:30Z</dcterms:created>
  <dcterms:modified xsi:type="dcterms:W3CDTF">2016-04-24T11:08:40Z</dcterms:modified>
</cp:coreProperties>
</file>