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308" r:id="rId3"/>
    <p:sldId id="261" r:id="rId4"/>
    <p:sldId id="309" r:id="rId5"/>
    <p:sldId id="267" r:id="rId6"/>
    <p:sldId id="310" r:id="rId7"/>
    <p:sldId id="262" r:id="rId8"/>
    <p:sldId id="311" r:id="rId9"/>
    <p:sldId id="277" r:id="rId10"/>
    <p:sldId id="315" r:id="rId11"/>
    <p:sldId id="278" r:id="rId12"/>
    <p:sldId id="281" r:id="rId13"/>
    <p:sldId id="282" r:id="rId14"/>
    <p:sldId id="321" r:id="rId15"/>
    <p:sldId id="284" r:id="rId16"/>
    <p:sldId id="285" r:id="rId17"/>
    <p:sldId id="320" r:id="rId18"/>
    <p:sldId id="322" r:id="rId19"/>
    <p:sldId id="323" r:id="rId20"/>
    <p:sldId id="324" r:id="rId21"/>
    <p:sldId id="317" r:id="rId22"/>
    <p:sldId id="286" r:id="rId23"/>
    <p:sldId id="287" r:id="rId24"/>
    <p:sldId id="300" r:id="rId25"/>
    <p:sldId id="329" r:id="rId26"/>
    <p:sldId id="325" r:id="rId27"/>
    <p:sldId id="333" r:id="rId28"/>
    <p:sldId id="305" r:id="rId29"/>
    <p:sldId id="334" r:id="rId30"/>
    <p:sldId id="335" r:id="rId31"/>
    <p:sldId id="291" r:id="rId32"/>
    <p:sldId id="292" r:id="rId33"/>
    <p:sldId id="326" r:id="rId34"/>
    <p:sldId id="302" r:id="rId35"/>
    <p:sldId id="304" r:id="rId36"/>
    <p:sldId id="307" r:id="rId37"/>
    <p:sldId id="331" r:id="rId38"/>
    <p:sldId id="283" r:id="rId39"/>
    <p:sldId id="327" r:id="rId40"/>
    <p:sldId id="313" r:id="rId41"/>
    <p:sldId id="256" r:id="rId42"/>
    <p:sldId id="330" r:id="rId43"/>
    <p:sldId id="33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3" autoAdjust="0"/>
    <p:restoredTop sz="94660"/>
  </p:normalViewPr>
  <p:slideViewPr>
    <p:cSldViewPr>
      <p:cViewPr varScale="1">
        <p:scale>
          <a:sx n="77" d="100"/>
          <a:sy n="77" d="100"/>
        </p:scale>
        <p:origin x="-2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51604B-77D5-4B53-AC68-1AECD2FE22D2}"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3869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99161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4186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51604B-77D5-4B53-AC68-1AECD2FE22D2}"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9243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51604B-77D5-4B53-AC68-1AECD2FE22D2}"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59048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51604B-77D5-4B53-AC68-1AECD2FE22D2}"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104912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51604B-77D5-4B53-AC68-1AECD2FE22D2}"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5997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51604B-77D5-4B53-AC68-1AECD2FE22D2}"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2529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1604B-77D5-4B53-AC68-1AECD2FE22D2}"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3788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28754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51604B-77D5-4B53-AC68-1AECD2FE22D2}"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6AF88-27D9-4ACA-9570-A213EA0CC81A}" type="slidenum">
              <a:rPr lang="en-US" smtClean="0"/>
              <a:t>‹#›</a:t>
            </a:fld>
            <a:endParaRPr lang="en-US"/>
          </a:p>
        </p:txBody>
      </p:sp>
    </p:spTree>
    <p:extLst>
      <p:ext uri="{BB962C8B-B14F-4D97-AF65-F5344CB8AC3E}">
        <p14:creationId xmlns:p14="http://schemas.microsoft.com/office/powerpoint/2010/main" val="378911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1604B-77D5-4B53-AC68-1AECD2FE22D2}" type="datetimeFigureOut">
              <a:rPr lang="en-US" smtClean="0"/>
              <a:t>5/1/2018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6AF88-27D9-4ACA-9570-A213EA0CC81A}" type="slidenum">
              <a:rPr lang="en-US" smtClean="0"/>
              <a:t>‹#›</a:t>
            </a:fld>
            <a:endParaRPr lang="en-US"/>
          </a:p>
        </p:txBody>
      </p:sp>
    </p:spTree>
    <p:extLst>
      <p:ext uri="{BB962C8B-B14F-4D97-AF65-F5344CB8AC3E}">
        <p14:creationId xmlns:p14="http://schemas.microsoft.com/office/powerpoint/2010/main" val="208970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3" name="TextBox 2"/>
          <p:cNvSpPr txBox="1"/>
          <p:nvPr/>
        </p:nvSpPr>
        <p:spPr>
          <a:xfrm>
            <a:off x="1143000" y="2057400"/>
            <a:ext cx="6781800" cy="1754326"/>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Here are examples of how having the sun at your back helps see things the way they really are.</a:t>
            </a:r>
          </a:p>
        </p:txBody>
      </p:sp>
    </p:spTree>
    <p:extLst>
      <p:ext uri="{BB962C8B-B14F-4D97-AF65-F5344CB8AC3E}">
        <p14:creationId xmlns:p14="http://schemas.microsoft.com/office/powerpoint/2010/main" val="13316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401" b="15172"/>
          <a:stretch/>
        </p:blipFill>
        <p:spPr>
          <a:xfrm>
            <a:off x="601011" y="1334095"/>
            <a:ext cx="4023055" cy="21184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066" y="1334097"/>
            <a:ext cx="3787043" cy="211842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2984"/>
          <a:stretch/>
        </p:blipFill>
        <p:spPr>
          <a:xfrm>
            <a:off x="4634952" y="3452518"/>
            <a:ext cx="3787043" cy="1837016"/>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6758" t="12439"/>
          <a:stretch/>
        </p:blipFill>
        <p:spPr>
          <a:xfrm>
            <a:off x="617212" y="3452518"/>
            <a:ext cx="4023055" cy="1837016"/>
          </a:xfrm>
          <a:prstGeom prst="rect">
            <a:avLst/>
          </a:prstGeom>
        </p:spPr>
      </p:pic>
      <p:sp>
        <p:nvSpPr>
          <p:cNvPr id="7" name="TextBox 6"/>
          <p:cNvSpPr txBox="1"/>
          <p:nvPr/>
        </p:nvSpPr>
        <p:spPr>
          <a:xfrm>
            <a:off x="613875" y="5289534"/>
            <a:ext cx="7797233" cy="1077218"/>
          </a:xfrm>
          <a:prstGeom prst="rect">
            <a:avLst/>
          </a:prstGeom>
          <a:solidFill>
            <a:schemeClr val="tx1"/>
          </a:solid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rPr>
              <a:t>The best glasses are those that are the clearest and show things as they really are.</a:t>
            </a:r>
          </a:p>
        </p:txBody>
      </p:sp>
    </p:spTree>
    <p:extLst>
      <p:ext uri="{BB962C8B-B14F-4D97-AF65-F5344CB8AC3E}">
        <p14:creationId xmlns:p14="http://schemas.microsoft.com/office/powerpoint/2010/main" val="6986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143000" y="2057402"/>
            <a:ext cx="6781800" cy="1200329"/>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Satan tried to get the Lord to see things his way in </a:t>
            </a:r>
            <a:r>
              <a:rPr lang="en-US" sz="3600" b="1" dirty="0">
                <a:solidFill>
                  <a:srgbClr val="FFFF00"/>
                </a:solidFill>
                <a:effectLst>
                  <a:outerShdw blurRad="50800" dist="50800" dir="5400000" algn="ctr" rotWithShape="0">
                    <a:schemeClr val="tx1"/>
                  </a:outerShdw>
                </a:effectLst>
              </a:rPr>
              <a:t>Luke 4:1-13</a:t>
            </a:r>
          </a:p>
        </p:txBody>
      </p:sp>
    </p:spTree>
    <p:extLst>
      <p:ext uri="{BB962C8B-B14F-4D97-AF65-F5344CB8AC3E}">
        <p14:creationId xmlns:p14="http://schemas.microsoft.com/office/powerpoint/2010/main" val="42334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990600"/>
            <a:ext cx="8201025" cy="3785652"/>
          </a:xfrm>
          <a:prstGeom prst="rect">
            <a:avLst/>
          </a:prstGeom>
          <a:solidFill>
            <a:srgbClr val="F2CDA4"/>
          </a:solidFill>
        </p:spPr>
        <p:txBody>
          <a:bodyPr wrap="square" rtlCol="0">
            <a:spAutoFit/>
          </a:bodyPr>
          <a:lstStyle/>
          <a:p>
            <a:r>
              <a:rPr lang="en-US" sz="2400" b="1" dirty="0"/>
              <a:t>Luke 4:1-4</a:t>
            </a:r>
            <a:r>
              <a:rPr lang="en-US" sz="2400" dirty="0"/>
              <a:t> (NKJV): Then Jesus, being filled with the Holy Spirit, returned from the Jordan and was led by the Spirit into the wilderness, being tempted for forty days by the devil. And in those days He ate nothing, and afterward, when they had ended, He was hungry. And the devil said to Him, "If You are the Son of God, command this stone to become bread." But Jesus answered him, saying, "It is written, </a:t>
            </a:r>
            <a:r>
              <a:rPr lang="en-US" sz="2400" i="1" dirty="0"/>
              <a:t>'Man shall not live by bread alone, but by every word of God.' "</a:t>
            </a:r>
            <a:r>
              <a:rPr lang="en-US" sz="2400" dirty="0"/>
              <a:t> Then the devil, taking Him up on a high mountain, showed Him all the kingdoms of the world in a moment of time.</a:t>
            </a:r>
          </a:p>
        </p:txBody>
      </p:sp>
    </p:spTree>
    <p:extLst>
      <p:ext uri="{BB962C8B-B14F-4D97-AF65-F5344CB8AC3E}">
        <p14:creationId xmlns:p14="http://schemas.microsoft.com/office/powerpoint/2010/main" val="243568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04802"/>
            <a:ext cx="8201025" cy="5262979"/>
          </a:xfrm>
          <a:prstGeom prst="rect">
            <a:avLst/>
          </a:prstGeom>
          <a:solidFill>
            <a:srgbClr val="F2CDA4"/>
          </a:solidFill>
        </p:spPr>
        <p:txBody>
          <a:bodyPr wrap="square" rtlCol="0">
            <a:spAutoFit/>
          </a:bodyPr>
          <a:lstStyle/>
          <a:p>
            <a:r>
              <a:rPr lang="en-US" sz="2400" b="1" dirty="0"/>
              <a:t>Luke </a:t>
            </a:r>
            <a:r>
              <a:rPr lang="en-US" sz="2400" b="1" dirty="0" smtClean="0"/>
              <a:t>4:5-13</a:t>
            </a:r>
            <a:r>
              <a:rPr lang="en-US" sz="2400" dirty="0" smtClean="0"/>
              <a:t>: </a:t>
            </a:r>
            <a:r>
              <a:rPr lang="en-US" sz="2400" dirty="0"/>
              <a:t> And the devil said to Him, "All this authority I will give You, and their glory; for </a:t>
            </a:r>
            <a:r>
              <a:rPr lang="en-US" sz="2400" i="1" dirty="0"/>
              <a:t>this</a:t>
            </a:r>
            <a:r>
              <a:rPr lang="en-US" sz="2400" dirty="0"/>
              <a:t> has been delivered to me, and I give it to whomever I wish. Therefore, if You will worship before me, all will be Yours." And Jesus answered and said to him, "</a:t>
            </a:r>
            <a:r>
              <a:rPr lang="en-US" sz="2400" b="1" dirty="0"/>
              <a:t>Get behind Me, Satan!</a:t>
            </a:r>
            <a:r>
              <a:rPr lang="en-US" sz="2400" dirty="0"/>
              <a:t> For it is written, </a:t>
            </a:r>
            <a:r>
              <a:rPr lang="en-US" sz="2400" i="1" dirty="0"/>
              <a:t>'You shall worship the </a:t>
            </a:r>
            <a:r>
              <a:rPr lang="en-US" sz="2400" i="1" cap="small" dirty="0"/>
              <a:t>LORD</a:t>
            </a:r>
            <a:r>
              <a:rPr lang="en-US" sz="2400" i="1" dirty="0"/>
              <a:t> your God, and Him only you shall serve.' "</a:t>
            </a:r>
            <a:r>
              <a:rPr lang="en-US" sz="2400" dirty="0"/>
              <a:t> Then he brought Him to Jerusalem, set Him on the pinnacle of the temple, and said to Him, "If You are the Son of God, throw Yourself down from here.  For it is written: </a:t>
            </a:r>
            <a:r>
              <a:rPr lang="en-US" sz="2400" i="1" dirty="0"/>
              <a:t>'He shall give His angels charge over you,</a:t>
            </a:r>
            <a:r>
              <a:rPr lang="en-US" sz="2400" dirty="0"/>
              <a:t> </a:t>
            </a:r>
            <a:r>
              <a:rPr lang="en-US" sz="2400" i="1" dirty="0"/>
              <a:t>To keep you,'</a:t>
            </a:r>
            <a:r>
              <a:rPr lang="en-US" sz="2400" dirty="0"/>
              <a:t> "and, </a:t>
            </a:r>
            <a:r>
              <a:rPr lang="en-US" sz="2400" i="1" dirty="0"/>
              <a:t>'In their hands they shall bear you up,</a:t>
            </a:r>
            <a:r>
              <a:rPr lang="en-US" sz="2400" dirty="0"/>
              <a:t> </a:t>
            </a:r>
            <a:r>
              <a:rPr lang="en-US" sz="2400" i="1" dirty="0"/>
              <a:t>Lest you dash your foot against a stone.' "</a:t>
            </a:r>
            <a:r>
              <a:rPr lang="en-US" sz="2400" dirty="0"/>
              <a:t> And Jesus answered and said to him, "It has been said, </a:t>
            </a:r>
            <a:r>
              <a:rPr lang="en-US" sz="2400" i="1" dirty="0"/>
              <a:t>'You shall not tempt the </a:t>
            </a:r>
            <a:r>
              <a:rPr lang="en-US" sz="2400" i="1" cap="small" dirty="0"/>
              <a:t>LORD</a:t>
            </a:r>
            <a:r>
              <a:rPr lang="en-US" sz="2400" i="1" dirty="0"/>
              <a:t> your God.' "</a:t>
            </a:r>
            <a:r>
              <a:rPr lang="en-US" sz="2400" dirty="0"/>
              <a:t> Now when the devil had ended every temptation, he departed from Him until an opportune time. </a:t>
            </a:r>
          </a:p>
        </p:txBody>
      </p:sp>
    </p:spTree>
    <p:extLst>
      <p:ext uri="{BB962C8B-B14F-4D97-AF65-F5344CB8AC3E}">
        <p14:creationId xmlns:p14="http://schemas.microsoft.com/office/powerpoint/2010/main" val="3257156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752602"/>
            <a:ext cx="8610600" cy="3170099"/>
          </a:xfrm>
          <a:prstGeom prst="rect">
            <a:avLst/>
          </a:prstGeom>
          <a:solidFill>
            <a:srgbClr val="F2CDA4"/>
          </a:solidFill>
        </p:spPr>
        <p:txBody>
          <a:bodyPr wrap="square" rtlCol="0">
            <a:spAutoFit/>
          </a:bodyPr>
          <a:lstStyle/>
          <a:p>
            <a:pPr algn="ctr"/>
            <a:r>
              <a:rPr lang="en-US" sz="3200" b="1" dirty="0"/>
              <a:t>1 John </a:t>
            </a:r>
            <a:r>
              <a:rPr lang="en-US" sz="3200" b="1" dirty="0" smtClean="0"/>
              <a:t>2:15-17</a:t>
            </a:r>
            <a:r>
              <a:rPr lang="en-US" sz="3200" dirty="0" smtClean="0"/>
              <a:t> </a:t>
            </a:r>
            <a:endParaRPr lang="en-US" sz="3200" dirty="0"/>
          </a:p>
          <a:p>
            <a:pPr algn="ctr"/>
            <a:r>
              <a:rPr lang="en-US" sz="2800" dirty="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a:t>
            </a:r>
            <a:r>
              <a:rPr lang="en-US" sz="2800" dirty="0">
                <a:solidFill>
                  <a:srgbClr val="000000"/>
                </a:solidFill>
              </a:rPr>
              <a:t> </a:t>
            </a:r>
            <a:endParaRPr lang="en-US" sz="2400" b="1" dirty="0">
              <a:solidFill>
                <a:srgbClr val="FFFF00"/>
              </a:solidFill>
            </a:endParaRPr>
          </a:p>
        </p:txBody>
      </p:sp>
    </p:spTree>
    <p:extLst>
      <p:ext uri="{BB962C8B-B14F-4D97-AF65-F5344CB8AC3E}">
        <p14:creationId xmlns:p14="http://schemas.microsoft.com/office/powerpoint/2010/main" val="274153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143000" y="2057400"/>
            <a:ext cx="6781800" cy="1754326"/>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Now let us consider some common situations when we need to get Satan behind us!</a:t>
            </a:r>
          </a:p>
        </p:txBody>
      </p:sp>
    </p:spTree>
    <p:extLst>
      <p:ext uri="{BB962C8B-B14F-4D97-AF65-F5344CB8AC3E}">
        <p14:creationId xmlns:p14="http://schemas.microsoft.com/office/powerpoint/2010/main" val="718157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1500486"/>
            <a:ext cx="9144000" cy="1200329"/>
          </a:xfrm>
          <a:prstGeom prst="rect">
            <a:avLst/>
          </a:prstGeom>
          <a:noFill/>
        </p:spPr>
        <p:txBody>
          <a:bodyPr wrap="square" rtlCol="0">
            <a:spAutoFit/>
          </a:bodyPr>
          <a:lstStyle/>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we are tempted to have a worldly physical focus rather than a spiritual focus</a:t>
            </a:r>
          </a:p>
        </p:txBody>
      </p:sp>
    </p:spTree>
    <p:extLst>
      <p:ext uri="{BB962C8B-B14F-4D97-AF65-F5344CB8AC3E}">
        <p14:creationId xmlns:p14="http://schemas.microsoft.com/office/powerpoint/2010/main" val="16158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4585871"/>
          </a:xfrm>
          <a:prstGeom prst="rect">
            <a:avLst/>
          </a:prstGeom>
          <a:solidFill>
            <a:srgbClr val="F2CDA4"/>
          </a:solidFill>
        </p:spPr>
        <p:txBody>
          <a:bodyPr wrap="square" rtlCol="0">
            <a:spAutoFit/>
          </a:bodyPr>
          <a:lstStyle/>
          <a:p>
            <a:pPr algn="ctr"/>
            <a:r>
              <a:rPr lang="en-US" sz="2800" b="1" dirty="0"/>
              <a:t>Matthew </a:t>
            </a:r>
            <a:r>
              <a:rPr lang="en-US" sz="2800" b="1" dirty="0" smtClean="0"/>
              <a:t>14:26-31</a:t>
            </a:r>
            <a:r>
              <a:rPr lang="en-US" sz="2800" dirty="0" smtClean="0"/>
              <a:t> </a:t>
            </a:r>
            <a:r>
              <a:rPr lang="en-US" sz="3200" dirty="0"/>
              <a:t/>
            </a:r>
            <a:br>
              <a:rPr lang="en-US" sz="3200" dirty="0"/>
            </a:br>
            <a:r>
              <a:rPr lang="en-US" sz="2400" dirty="0"/>
              <a:t>And when the disciples saw Him walking on the sea, they were troubled, saying, "It is a ghost!" And they cried out for fear. But immediately Jesus spoke to them, saying, "Be of good cheer! It is I; do not be afraid." And Peter answered Him and said, "Lord, if it is You, command me to come to You on the water." So He said, "Come." And when Peter had come down out of the boat, he walked on the water to go to Jesus. But when he saw that the wind was boisterous, he was afraid; and beginning to sink he cried out, saying, "Lord, save me!" And immediately Jesus stretched out His hand and caught him, and said to him, "O you of little faith, why did you doubt?"</a:t>
            </a:r>
            <a:endParaRPr lang="en-US" sz="2400" b="1" dirty="0">
              <a:solidFill>
                <a:srgbClr val="FFFF00"/>
              </a:solidFill>
            </a:endParaRPr>
          </a:p>
        </p:txBody>
      </p:sp>
    </p:spTree>
    <p:extLst>
      <p:ext uri="{BB962C8B-B14F-4D97-AF65-F5344CB8AC3E}">
        <p14:creationId xmlns:p14="http://schemas.microsoft.com/office/powerpoint/2010/main" val="411241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3108543"/>
          </a:xfrm>
          <a:prstGeom prst="rect">
            <a:avLst/>
          </a:prstGeom>
          <a:solidFill>
            <a:srgbClr val="F2CDA4"/>
          </a:solidFill>
        </p:spPr>
        <p:txBody>
          <a:bodyPr wrap="square" rtlCol="0">
            <a:spAutoFit/>
          </a:bodyPr>
          <a:lstStyle/>
          <a:p>
            <a:pPr algn="ctr"/>
            <a:r>
              <a:rPr lang="en-US" sz="2800" b="1" dirty="0"/>
              <a:t>Matthew </a:t>
            </a:r>
            <a:r>
              <a:rPr lang="en-US" sz="2800" b="1" dirty="0" smtClean="0"/>
              <a:t>16:21-23</a:t>
            </a:r>
            <a:r>
              <a:rPr lang="en-US" sz="2800" dirty="0" smtClean="0"/>
              <a:t> </a:t>
            </a:r>
            <a:r>
              <a:rPr lang="en-US" sz="3200" dirty="0"/>
              <a:t/>
            </a:r>
            <a:br>
              <a:rPr lang="en-US" sz="3200" dirty="0"/>
            </a:br>
            <a:r>
              <a:rPr lang="en-US" sz="2400" dirty="0"/>
              <a:t>From that time Jesus began to show to His disciples that He must go to Jerusalem, and suffer many things from the elders and chief priests and scribes, and be killed, and be raised the third day.  Then Peter took Him aside and began to rebuke Him, saying, "Far be it from You, Lord; this shall not happen to You!" But He turned and said to Peter, "</a:t>
            </a:r>
            <a:r>
              <a:rPr lang="en-US" sz="2400" b="1" dirty="0"/>
              <a:t>Get behind Me, Satan! </a:t>
            </a:r>
            <a:r>
              <a:rPr lang="en-US" sz="2400" dirty="0"/>
              <a:t>You are an offense to Me, for you are not mindful of the things of God, but the things of men."</a:t>
            </a:r>
            <a:endParaRPr lang="en-US" sz="2400" b="1" dirty="0">
              <a:solidFill>
                <a:srgbClr val="FFFF00"/>
              </a:solidFill>
            </a:endParaRPr>
          </a:p>
        </p:txBody>
      </p:sp>
    </p:spTree>
    <p:extLst>
      <p:ext uri="{BB962C8B-B14F-4D97-AF65-F5344CB8AC3E}">
        <p14:creationId xmlns:p14="http://schemas.microsoft.com/office/powerpoint/2010/main" val="412899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3170099"/>
          </a:xfrm>
          <a:prstGeom prst="rect">
            <a:avLst/>
          </a:prstGeom>
          <a:solidFill>
            <a:srgbClr val="F2CDA4"/>
          </a:solidFill>
        </p:spPr>
        <p:txBody>
          <a:bodyPr wrap="square" rtlCol="0">
            <a:spAutoFit/>
          </a:bodyPr>
          <a:lstStyle/>
          <a:p>
            <a:pPr algn="ctr"/>
            <a:r>
              <a:rPr lang="en-US" sz="3200" b="1" dirty="0"/>
              <a:t>Mark </a:t>
            </a:r>
            <a:r>
              <a:rPr lang="en-US" sz="3200" b="1" dirty="0" smtClean="0"/>
              <a:t>10:21-22</a:t>
            </a:r>
            <a:r>
              <a:rPr lang="en-US" sz="3600" dirty="0"/>
              <a:t/>
            </a:r>
            <a:br>
              <a:rPr lang="en-US" sz="3600" dirty="0"/>
            </a:br>
            <a:r>
              <a:rPr lang="en-US" sz="2800" dirty="0"/>
              <a:t>Then Jesus, looking at him, loved him, and said to him, "One thing you lack: Go your way, sell whatever you have and give to the poor, and you will have treasure in heaven; and come, take up the cross, and follow Me." But he was sad at this word, and went away sorrowful, </a:t>
            </a:r>
            <a:r>
              <a:rPr lang="en-US" sz="2800" u="sng" dirty="0"/>
              <a:t>for he had great possessions. </a:t>
            </a:r>
            <a:endParaRPr lang="en-US" sz="2800" b="1" u="sng" dirty="0">
              <a:solidFill>
                <a:srgbClr val="FFFF00"/>
              </a:solidFill>
            </a:endParaRPr>
          </a:p>
        </p:txBody>
      </p:sp>
    </p:spTree>
    <p:extLst>
      <p:ext uri="{BB962C8B-B14F-4D97-AF65-F5344CB8AC3E}">
        <p14:creationId xmlns:p14="http://schemas.microsoft.com/office/powerpoint/2010/main" val="1787724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289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88" y="1733817"/>
            <a:ext cx="3886199" cy="291283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6694"/>
          <a:stretch/>
        </p:blipFill>
        <p:spPr>
          <a:xfrm>
            <a:off x="4199586" y="1334097"/>
            <a:ext cx="4623034" cy="3712279"/>
          </a:xfrm>
          <a:prstGeom prst="rect">
            <a:avLst/>
          </a:prstGeom>
        </p:spPr>
      </p:pic>
      <p:sp>
        <p:nvSpPr>
          <p:cNvPr id="7" name="TextBox 6"/>
          <p:cNvSpPr txBox="1"/>
          <p:nvPr/>
        </p:nvSpPr>
        <p:spPr>
          <a:xfrm>
            <a:off x="685800" y="5103676"/>
            <a:ext cx="7772400" cy="1200329"/>
          </a:xfrm>
          <a:prstGeom prst="rect">
            <a:avLst/>
          </a:prstGeom>
          <a:solidFill>
            <a:schemeClr val="tx1"/>
          </a:solid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We need to keep the Lord’s blinders on our eyes and our hearts!</a:t>
            </a:r>
          </a:p>
        </p:txBody>
      </p:sp>
    </p:spTree>
    <p:extLst>
      <p:ext uri="{BB962C8B-B14F-4D97-AF65-F5344CB8AC3E}">
        <p14:creationId xmlns:p14="http://schemas.microsoft.com/office/powerpoint/2010/main" val="36801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1500486"/>
            <a:ext cx="9144000" cy="1200329"/>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we are tempted to have a worldly physical focus rather than a spiritual focus</a:t>
            </a:r>
          </a:p>
        </p:txBody>
      </p:sp>
      <p:sp>
        <p:nvSpPr>
          <p:cNvPr id="5" name="TextBox 4"/>
          <p:cNvSpPr txBox="1"/>
          <p:nvPr/>
        </p:nvSpPr>
        <p:spPr>
          <a:xfrm>
            <a:off x="20595" y="2703733"/>
            <a:ext cx="9144000" cy="646331"/>
          </a:xfrm>
          <a:prstGeom prst="rect">
            <a:avLst/>
          </a:prstGeom>
          <a:noFill/>
        </p:spPr>
        <p:txBody>
          <a:bodyPr wrap="square" rtlCol="0">
            <a:spAutoFit/>
          </a:bodyPr>
          <a:lstStyle/>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folks do not want to study</a:t>
            </a:r>
          </a:p>
        </p:txBody>
      </p:sp>
    </p:spTree>
    <p:extLst>
      <p:ext uri="{BB962C8B-B14F-4D97-AF65-F5344CB8AC3E}">
        <p14:creationId xmlns:p14="http://schemas.microsoft.com/office/powerpoint/2010/main" val="2656128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752602"/>
            <a:ext cx="8610600" cy="3108543"/>
          </a:xfrm>
          <a:prstGeom prst="rect">
            <a:avLst/>
          </a:prstGeom>
          <a:solidFill>
            <a:srgbClr val="F2CDA4"/>
          </a:solidFill>
        </p:spPr>
        <p:txBody>
          <a:bodyPr wrap="square" rtlCol="0">
            <a:spAutoFit/>
          </a:bodyPr>
          <a:lstStyle/>
          <a:p>
            <a:pPr algn="ctr"/>
            <a:r>
              <a:rPr lang="en-US" sz="3600" b="1" dirty="0"/>
              <a:t>Hebrews </a:t>
            </a:r>
            <a:r>
              <a:rPr lang="en-US" sz="3600" b="1" dirty="0" smtClean="0"/>
              <a:t>10:24-25</a:t>
            </a:r>
            <a:r>
              <a:rPr lang="en-US" sz="3600" dirty="0" smtClean="0"/>
              <a:t> </a:t>
            </a:r>
            <a:r>
              <a:rPr lang="en-US" sz="3600" dirty="0"/>
              <a:t/>
            </a:r>
            <a:br>
              <a:rPr lang="en-US" sz="3600" dirty="0"/>
            </a:br>
            <a:r>
              <a:rPr lang="en-US" sz="3200" u="sng" dirty="0"/>
              <a:t>And let us consider one another in order to stir up love and good works</a:t>
            </a:r>
            <a:r>
              <a:rPr lang="en-US" sz="3200" dirty="0"/>
              <a:t>, not forsaking the assembling of ourselves together, as </a:t>
            </a:r>
            <a:r>
              <a:rPr lang="en-US" sz="3200" i="1" dirty="0"/>
              <a:t>is</a:t>
            </a:r>
            <a:r>
              <a:rPr lang="en-US" sz="3200" dirty="0"/>
              <a:t> the manner of some, </a:t>
            </a:r>
            <a:r>
              <a:rPr lang="en-US" sz="3200" u="sng" dirty="0"/>
              <a:t>but exhorting (encouraging-ESV) </a:t>
            </a:r>
            <a:r>
              <a:rPr lang="en-US" sz="3200" i="1" u="sng" dirty="0"/>
              <a:t>one another</a:t>
            </a:r>
            <a:r>
              <a:rPr lang="en-US" sz="3200" i="1" dirty="0"/>
              <a:t>,</a:t>
            </a:r>
            <a:r>
              <a:rPr lang="en-US" sz="3200" dirty="0"/>
              <a:t> and so much the more as you see the Day approaching.</a:t>
            </a:r>
            <a:endParaRPr lang="en-US" sz="3200" b="1" dirty="0">
              <a:solidFill>
                <a:srgbClr val="FFFF00"/>
              </a:solidFill>
            </a:endParaRPr>
          </a:p>
        </p:txBody>
      </p:sp>
    </p:spTree>
    <p:extLst>
      <p:ext uri="{BB962C8B-B14F-4D97-AF65-F5344CB8AC3E}">
        <p14:creationId xmlns:p14="http://schemas.microsoft.com/office/powerpoint/2010/main" val="391300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34095"/>
            <a:ext cx="8610600" cy="4093428"/>
          </a:xfrm>
          <a:prstGeom prst="rect">
            <a:avLst/>
          </a:prstGeom>
          <a:solidFill>
            <a:srgbClr val="F2CDA4"/>
          </a:solidFill>
        </p:spPr>
        <p:txBody>
          <a:bodyPr wrap="square" rtlCol="0">
            <a:spAutoFit/>
          </a:bodyPr>
          <a:lstStyle/>
          <a:p>
            <a:pPr algn="ctr"/>
            <a:r>
              <a:rPr lang="en-US" sz="3600" b="1" dirty="0"/>
              <a:t>2 Peter </a:t>
            </a:r>
            <a:r>
              <a:rPr lang="en-US" sz="3600" b="1" dirty="0" smtClean="0"/>
              <a:t>3:17-18</a:t>
            </a:r>
            <a:r>
              <a:rPr lang="en-US" sz="3600" dirty="0" smtClean="0"/>
              <a:t> </a:t>
            </a:r>
            <a:r>
              <a:rPr lang="en-US" sz="3600" dirty="0"/>
              <a:t/>
            </a:r>
            <a:br>
              <a:rPr lang="en-US" sz="3600" dirty="0"/>
            </a:br>
            <a:r>
              <a:rPr lang="en-US" sz="3200" dirty="0"/>
              <a:t>You therefore, beloved, since you know </a:t>
            </a:r>
            <a:r>
              <a:rPr lang="en-US" sz="3200" i="1" dirty="0"/>
              <a:t>this</a:t>
            </a:r>
            <a:r>
              <a:rPr lang="en-US" sz="3200" dirty="0"/>
              <a:t> beforehand, beware lest you also fall from your own steadfastness (lose your own stability-ESV), being led away with the error of the wicked; </a:t>
            </a:r>
            <a:r>
              <a:rPr lang="en-US" sz="3200" u="sng" dirty="0"/>
              <a:t>but grow in the grace and knowledge of our Lord and Savior Jesus Christ</a:t>
            </a:r>
            <a:r>
              <a:rPr lang="en-US" sz="3200" dirty="0"/>
              <a:t>. To Him </a:t>
            </a:r>
            <a:r>
              <a:rPr lang="en-US" sz="3200" i="1" dirty="0"/>
              <a:t>be</a:t>
            </a:r>
            <a:r>
              <a:rPr lang="en-US" sz="3200" dirty="0"/>
              <a:t> the glory both now and forever. Amen.</a:t>
            </a:r>
            <a:endParaRPr lang="en-US" sz="3200" b="1" dirty="0">
              <a:solidFill>
                <a:srgbClr val="FFFF00"/>
              </a:solidFill>
            </a:endParaRPr>
          </a:p>
        </p:txBody>
      </p:sp>
    </p:spTree>
    <p:extLst>
      <p:ext uri="{BB962C8B-B14F-4D97-AF65-F5344CB8AC3E}">
        <p14:creationId xmlns:p14="http://schemas.microsoft.com/office/powerpoint/2010/main" val="4033857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457200" y="2057400"/>
            <a:ext cx="8229600" cy="1754326"/>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The early disciples experienced the same trials and found comfort in assembling with one another </a:t>
            </a:r>
          </a:p>
        </p:txBody>
      </p:sp>
    </p:spTree>
    <p:extLst>
      <p:ext uri="{BB962C8B-B14F-4D97-AF65-F5344CB8AC3E}">
        <p14:creationId xmlns:p14="http://schemas.microsoft.com/office/powerpoint/2010/main" val="2612434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5" name="TextBox 4"/>
          <p:cNvSpPr txBox="1"/>
          <p:nvPr/>
        </p:nvSpPr>
        <p:spPr>
          <a:xfrm>
            <a:off x="385762" y="1524002"/>
            <a:ext cx="8382000" cy="4585871"/>
          </a:xfrm>
          <a:prstGeom prst="rect">
            <a:avLst/>
          </a:prstGeom>
          <a:solidFill>
            <a:srgbClr val="F2CDA4"/>
          </a:solidFill>
        </p:spPr>
        <p:txBody>
          <a:bodyPr wrap="square" rtlCol="0">
            <a:spAutoFit/>
          </a:bodyPr>
          <a:lstStyle/>
          <a:p>
            <a:pPr algn="ctr"/>
            <a:r>
              <a:rPr lang="en-US" sz="2800" b="1" u="sng" dirty="0"/>
              <a:t>Early Disciples found comfort in assembling</a:t>
            </a:r>
          </a:p>
          <a:p>
            <a:r>
              <a:rPr lang="en-US" sz="2400" b="1" dirty="0"/>
              <a:t>Acts </a:t>
            </a:r>
            <a:r>
              <a:rPr lang="en-US" sz="2400" b="1" dirty="0" smtClean="0"/>
              <a:t>2:41-42 </a:t>
            </a:r>
            <a:r>
              <a:rPr lang="en-US" sz="2400" dirty="0" smtClean="0"/>
              <a:t>Then </a:t>
            </a:r>
            <a:r>
              <a:rPr lang="en-US" sz="2400" dirty="0"/>
              <a:t>those who gladly received his word were baptized; and that day about three thousand souls were added to them. And they continued steadfastly in the apostles' doctrine and fellowship, in the breaking of bread, and in prayers.</a:t>
            </a:r>
          </a:p>
          <a:p>
            <a:r>
              <a:rPr lang="en-US" sz="2400" b="1" dirty="0"/>
              <a:t>Acts </a:t>
            </a:r>
            <a:r>
              <a:rPr lang="en-US" sz="2400" b="1" dirty="0" smtClean="0"/>
              <a:t>5:41-42</a:t>
            </a:r>
            <a:r>
              <a:rPr lang="en-US" sz="2400" b="1" dirty="0" smtClean="0"/>
              <a:t> </a:t>
            </a:r>
            <a:r>
              <a:rPr lang="en-US" sz="2400" dirty="0" smtClean="0"/>
              <a:t>So </a:t>
            </a:r>
            <a:r>
              <a:rPr lang="en-US" sz="2400" dirty="0"/>
              <a:t>they departed from the presence of the council, rejoicing that they were counted worthy to suffer shame for His name. And daily in the temple, and in every house, they did not cease teaching and preaching Jesus as the Christ. </a:t>
            </a:r>
          </a:p>
          <a:p>
            <a:r>
              <a:rPr lang="en-US" sz="2400" b="1" dirty="0"/>
              <a:t>Acts </a:t>
            </a:r>
            <a:r>
              <a:rPr lang="en-US" sz="2400" b="1" dirty="0" smtClean="0"/>
              <a:t>16:40</a:t>
            </a:r>
            <a:r>
              <a:rPr lang="en-US" sz="2400" b="1" dirty="0" smtClean="0"/>
              <a:t> </a:t>
            </a:r>
            <a:r>
              <a:rPr lang="en-US" sz="2400" dirty="0" smtClean="0"/>
              <a:t>So </a:t>
            </a:r>
            <a:r>
              <a:rPr lang="en-US" sz="2400" dirty="0"/>
              <a:t>they went out of the prison and entered the house of Lydia; and when they had seen the brethren, they encouraged them and departed. </a:t>
            </a:r>
          </a:p>
        </p:txBody>
      </p:sp>
    </p:spTree>
    <p:extLst>
      <p:ext uri="{BB962C8B-B14F-4D97-AF65-F5344CB8AC3E}">
        <p14:creationId xmlns:p14="http://schemas.microsoft.com/office/powerpoint/2010/main" val="209716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1500486"/>
            <a:ext cx="9144000" cy="1200329"/>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we are tempted to have a worldly physical focus rather than a spiritual focus</a:t>
            </a:r>
          </a:p>
        </p:txBody>
      </p:sp>
      <p:sp>
        <p:nvSpPr>
          <p:cNvPr id="5" name="TextBox 4"/>
          <p:cNvSpPr txBox="1"/>
          <p:nvPr/>
        </p:nvSpPr>
        <p:spPr>
          <a:xfrm>
            <a:off x="20595" y="2703731"/>
            <a:ext cx="9144000" cy="1754326"/>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folks do not want to study</a:t>
            </a:r>
          </a:p>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our jobs are not going well</a:t>
            </a:r>
          </a:p>
          <a:p>
            <a:pPr marL="571500" indent="-571500" algn="ctr">
              <a:buFont typeface="Arial" panose="020B0604020202020204" pitchFamily="34" charset="0"/>
              <a:buChar char="•"/>
            </a:pPr>
            <a:endParaRPr lang="en-US" sz="3600" b="1" dirty="0">
              <a:solidFill>
                <a:srgbClr val="FFFF00"/>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3102203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4524315"/>
          </a:xfrm>
          <a:prstGeom prst="rect">
            <a:avLst/>
          </a:prstGeom>
          <a:solidFill>
            <a:srgbClr val="F2CDA4"/>
          </a:solidFill>
        </p:spPr>
        <p:txBody>
          <a:bodyPr wrap="square" rtlCol="0">
            <a:spAutoFit/>
          </a:bodyPr>
          <a:lstStyle/>
          <a:p>
            <a:pPr algn="ctr"/>
            <a:r>
              <a:rPr lang="en-US" sz="3600" b="1" u="sng" dirty="0"/>
              <a:t>Be thankful we have a job</a:t>
            </a:r>
          </a:p>
          <a:p>
            <a:r>
              <a:rPr lang="en-US" sz="2800" b="1" dirty="0"/>
              <a:t>Psalm </a:t>
            </a:r>
            <a:r>
              <a:rPr lang="en-US" sz="2800" b="1" dirty="0" smtClean="0"/>
              <a:t>128:2</a:t>
            </a:r>
            <a:r>
              <a:rPr lang="en-US" sz="2800" b="1" dirty="0" smtClean="0"/>
              <a:t> </a:t>
            </a:r>
            <a:r>
              <a:rPr lang="en-US" sz="2800" dirty="0" smtClean="0"/>
              <a:t>When </a:t>
            </a:r>
            <a:r>
              <a:rPr lang="en-US" sz="2800" dirty="0"/>
              <a:t>you eat the labor of your hands, You </a:t>
            </a:r>
            <a:r>
              <a:rPr lang="en-US" sz="2800" i="1" dirty="0"/>
              <a:t>shall be</a:t>
            </a:r>
            <a:r>
              <a:rPr lang="en-US" sz="2800" dirty="0"/>
              <a:t> happy, and </a:t>
            </a:r>
            <a:r>
              <a:rPr lang="en-US" sz="2800" i="1" dirty="0"/>
              <a:t>it shall be</a:t>
            </a:r>
            <a:r>
              <a:rPr lang="en-US" sz="2800" dirty="0"/>
              <a:t> well with you. </a:t>
            </a:r>
          </a:p>
          <a:p>
            <a:r>
              <a:rPr lang="en-US" sz="2800" b="1" dirty="0"/>
              <a:t>Proverbs </a:t>
            </a:r>
            <a:r>
              <a:rPr lang="en-US" sz="2800" b="1" dirty="0" smtClean="0"/>
              <a:t>13:11</a:t>
            </a:r>
            <a:r>
              <a:rPr lang="en-US" sz="2800" b="1" dirty="0" smtClean="0"/>
              <a:t> </a:t>
            </a:r>
            <a:r>
              <a:rPr lang="en-US" sz="2800" dirty="0" smtClean="0"/>
              <a:t>Wealth </a:t>
            </a:r>
            <a:r>
              <a:rPr lang="en-US" sz="2800" i="1" dirty="0"/>
              <a:t>gained by</a:t>
            </a:r>
            <a:r>
              <a:rPr lang="en-US" sz="2800" dirty="0"/>
              <a:t> dishonesty [hastily (by fraud)-ESV] will be diminished, But he who gathers by labor (little by little-ESV) will increase. </a:t>
            </a:r>
            <a:br>
              <a:rPr lang="en-US" sz="2800" dirty="0"/>
            </a:br>
            <a:r>
              <a:rPr lang="en-US" sz="2800" b="1" dirty="0"/>
              <a:t>Proverbs </a:t>
            </a:r>
            <a:r>
              <a:rPr lang="en-US" sz="2800" b="1" dirty="0" smtClean="0"/>
              <a:t>14:23</a:t>
            </a:r>
            <a:r>
              <a:rPr lang="en-US" sz="2800" b="1" dirty="0" smtClean="0"/>
              <a:t> </a:t>
            </a:r>
            <a:r>
              <a:rPr lang="en-US" sz="2800" dirty="0" smtClean="0"/>
              <a:t>In </a:t>
            </a:r>
            <a:r>
              <a:rPr lang="en-US" sz="2800" dirty="0"/>
              <a:t>all labor there is profit, But idle chatter </a:t>
            </a:r>
            <a:r>
              <a:rPr lang="en-US" sz="2800" i="1" dirty="0"/>
              <a:t>leads</a:t>
            </a:r>
            <a:r>
              <a:rPr lang="en-US" sz="2800" dirty="0"/>
              <a:t> only to poverty. </a:t>
            </a:r>
            <a:br>
              <a:rPr lang="en-US" sz="2800" dirty="0"/>
            </a:br>
            <a:r>
              <a:rPr lang="en-US" sz="2800" b="1" dirty="0"/>
              <a:t>Matthew </a:t>
            </a:r>
            <a:r>
              <a:rPr lang="en-US" sz="2800" b="1" dirty="0" smtClean="0"/>
              <a:t>6:33</a:t>
            </a:r>
            <a:r>
              <a:rPr lang="en-US" sz="2800" b="1" dirty="0" smtClean="0"/>
              <a:t> </a:t>
            </a:r>
            <a:r>
              <a:rPr lang="en-US" sz="2800" dirty="0" smtClean="0"/>
              <a:t>But </a:t>
            </a:r>
            <a:r>
              <a:rPr lang="en-US" sz="2800" dirty="0"/>
              <a:t>seek first the kingdom of God and His righteousness, and all these things shall be added to you. </a:t>
            </a:r>
            <a:endParaRPr lang="en-US" sz="2800" b="1" dirty="0">
              <a:solidFill>
                <a:srgbClr val="FFFF00"/>
              </a:solidFill>
            </a:endParaRPr>
          </a:p>
        </p:txBody>
      </p:sp>
    </p:spTree>
    <p:extLst>
      <p:ext uri="{BB962C8B-B14F-4D97-AF65-F5344CB8AC3E}">
        <p14:creationId xmlns:p14="http://schemas.microsoft.com/office/powerpoint/2010/main" val="2859666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419100" y="1348382"/>
            <a:ext cx="8229600" cy="2862322"/>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Instead of spending time fretting about our job, we can use that time to shine the light of Jesus more. Remember Joseph in prison </a:t>
            </a:r>
            <a:r>
              <a:rPr lang="en-US" sz="3600" b="1" dirty="0">
                <a:solidFill>
                  <a:srgbClr val="FFFF00"/>
                </a:solidFill>
                <a:effectLst>
                  <a:outerShdw blurRad="38100" dist="38100" dir="2700000" algn="tl" rotWithShape="0">
                    <a:srgbClr val="000000">
                      <a:alpha val="43137"/>
                    </a:srgbClr>
                  </a:outerShdw>
                </a:effectLst>
              </a:rPr>
              <a:t>(Genesis 39:21-23) </a:t>
            </a:r>
            <a:r>
              <a:rPr lang="en-US" sz="3600" b="1" dirty="0">
                <a:solidFill>
                  <a:srgbClr val="FFFF00"/>
                </a:solidFill>
                <a:effectLst>
                  <a:outerShdw blurRad="38100" dist="38100" dir="2700000" algn="tl">
                    <a:srgbClr val="000000">
                      <a:alpha val="43137"/>
                    </a:srgbClr>
                  </a:outerShdw>
                </a:effectLst>
              </a:rPr>
              <a:t>and Paul and Silas singing while in chains </a:t>
            </a:r>
            <a:r>
              <a:rPr lang="en-US" sz="3600" b="1" dirty="0">
                <a:solidFill>
                  <a:srgbClr val="FFFF00"/>
                </a:solidFill>
                <a:effectLst>
                  <a:outerShdw blurRad="38100" dist="38100" dir="2700000" algn="tl" rotWithShape="0">
                    <a:srgbClr val="000000">
                      <a:alpha val="43137"/>
                    </a:srgbClr>
                  </a:outerShdw>
                </a:effectLst>
              </a:rPr>
              <a:t>(Acts 16:25)</a:t>
            </a:r>
            <a:r>
              <a:rPr lang="en-US" sz="3600" b="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72413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4832092"/>
          </a:xfrm>
          <a:prstGeom prst="rect">
            <a:avLst/>
          </a:prstGeom>
          <a:solidFill>
            <a:srgbClr val="F2CDA4"/>
          </a:solidFill>
        </p:spPr>
        <p:txBody>
          <a:bodyPr wrap="square" rtlCol="0">
            <a:spAutoFit/>
          </a:bodyPr>
          <a:lstStyle/>
          <a:p>
            <a:r>
              <a:rPr lang="en-US" sz="2800" b="1" dirty="0"/>
              <a:t>Genesis 39:21-23 </a:t>
            </a:r>
            <a:r>
              <a:rPr lang="en-US" sz="2800" dirty="0"/>
              <a:t>But the LORD was with Joseph and showed him mercy, and He gave him favor in the sight of the keeper of the prison. And the keeper of the prison committed to Joseph's hand all the prisoners who were in the prison; whatever they did there, it was his doing. </a:t>
            </a:r>
          </a:p>
          <a:p>
            <a:r>
              <a:rPr lang="en-US" sz="2800" dirty="0"/>
              <a:t>The keeper of the prison did not look into anything that was under Joseph's authority, because the LORD was with him; and whatever he did, the LORD made it prosper. </a:t>
            </a:r>
          </a:p>
          <a:p>
            <a:r>
              <a:rPr lang="en-US" sz="2800" b="1" dirty="0"/>
              <a:t>Acts 16:25 </a:t>
            </a:r>
            <a:r>
              <a:rPr lang="en-US" sz="2800" dirty="0"/>
              <a:t>But at midnight Paul and Silas were praying and singing hymns to God, and the prisoners were listening to them. </a:t>
            </a:r>
            <a:endParaRPr lang="en-US" sz="2800" dirty="0">
              <a:solidFill>
                <a:srgbClr val="FFFF00"/>
              </a:solidFill>
            </a:endParaRPr>
          </a:p>
        </p:txBody>
      </p:sp>
    </p:spTree>
    <p:extLst>
      <p:ext uri="{BB962C8B-B14F-4D97-AF65-F5344CB8AC3E}">
        <p14:creationId xmlns:p14="http://schemas.microsoft.com/office/powerpoint/2010/main" val="18968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55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419100" y="1348384"/>
            <a:ext cx="8229600" cy="646331"/>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Now let us notice what Paul says:</a:t>
            </a:r>
          </a:p>
        </p:txBody>
      </p:sp>
    </p:spTree>
    <p:extLst>
      <p:ext uri="{BB962C8B-B14F-4D97-AF65-F5344CB8AC3E}">
        <p14:creationId xmlns:p14="http://schemas.microsoft.com/office/powerpoint/2010/main" val="2497086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3600986"/>
          </a:xfrm>
          <a:prstGeom prst="rect">
            <a:avLst/>
          </a:prstGeom>
          <a:solidFill>
            <a:srgbClr val="F2CDA4"/>
          </a:solidFill>
        </p:spPr>
        <p:txBody>
          <a:bodyPr wrap="square" rtlCol="0">
            <a:spAutoFit/>
          </a:bodyPr>
          <a:lstStyle/>
          <a:p>
            <a:pPr algn="ctr"/>
            <a:r>
              <a:rPr lang="en-US" sz="3200" b="1" dirty="0"/>
              <a:t>Philippians </a:t>
            </a:r>
            <a:r>
              <a:rPr lang="en-US" sz="3200" b="1" dirty="0" smtClean="0"/>
              <a:t>2:14-16 </a:t>
            </a:r>
            <a:r>
              <a:rPr lang="en-US" sz="3200" dirty="0"/>
              <a:t/>
            </a:r>
            <a:br>
              <a:rPr lang="en-US" sz="3200" dirty="0"/>
            </a:br>
            <a:r>
              <a:rPr lang="en-US" sz="2800" u="sng" dirty="0"/>
              <a:t>Do all things without complaining and disputing (grumbling or arguing)</a:t>
            </a:r>
            <a:r>
              <a:rPr lang="en-US" sz="2800" dirty="0"/>
              <a:t>, that you may become blameless and harmless, children of God without fault in the midst of a crooked and perverse generation, </a:t>
            </a:r>
            <a:r>
              <a:rPr lang="en-US" sz="2800" u="sng" dirty="0"/>
              <a:t>among whom you shine as lights in the world</a:t>
            </a:r>
            <a:r>
              <a:rPr lang="en-US" sz="2800" dirty="0"/>
              <a:t>, holding fast the word of life, so that I may rejoice in the day of Christ that I have not run in vain or labored in vain. </a:t>
            </a:r>
            <a:endParaRPr lang="en-US" sz="2800" b="1" dirty="0">
              <a:solidFill>
                <a:srgbClr val="FFFF00"/>
              </a:solidFill>
            </a:endParaRPr>
          </a:p>
        </p:txBody>
      </p:sp>
    </p:spTree>
    <p:extLst>
      <p:ext uri="{BB962C8B-B14F-4D97-AF65-F5344CB8AC3E}">
        <p14:creationId xmlns:p14="http://schemas.microsoft.com/office/powerpoint/2010/main" val="578621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4031873"/>
          </a:xfrm>
          <a:prstGeom prst="rect">
            <a:avLst/>
          </a:prstGeom>
          <a:solidFill>
            <a:srgbClr val="F2CDA4"/>
          </a:solidFill>
        </p:spPr>
        <p:txBody>
          <a:bodyPr wrap="square" rtlCol="0">
            <a:spAutoFit/>
          </a:bodyPr>
          <a:lstStyle/>
          <a:p>
            <a:pPr algn="ctr"/>
            <a:r>
              <a:rPr lang="en-US" sz="3200" b="1" dirty="0"/>
              <a:t>Colossians </a:t>
            </a:r>
            <a:r>
              <a:rPr lang="en-US" sz="3200" b="1" dirty="0" smtClean="0"/>
              <a:t>3:22-25 </a:t>
            </a:r>
            <a:r>
              <a:rPr lang="en-US" sz="3200" dirty="0"/>
              <a:t/>
            </a:r>
            <a:br>
              <a:rPr lang="en-US" sz="3200" dirty="0"/>
            </a:br>
            <a:r>
              <a:rPr lang="en-US" sz="2800" dirty="0"/>
              <a:t>Bondservants, obey in all things your masters according to the flesh, not with </a:t>
            </a:r>
            <a:r>
              <a:rPr lang="en-US" sz="2800" dirty="0" err="1"/>
              <a:t>eyeservice</a:t>
            </a:r>
            <a:r>
              <a:rPr lang="en-US" sz="2800" dirty="0"/>
              <a:t>, as men-pleasers, but in sincerity of heart, fearing God. </a:t>
            </a:r>
            <a:r>
              <a:rPr lang="en-US" sz="2800" u="sng" dirty="0"/>
              <a:t>And whatever you do, do it heartily (work heartily-ESV), as to the Lord and not to men</a:t>
            </a:r>
            <a:r>
              <a:rPr lang="en-US" sz="2800" dirty="0"/>
              <a:t>, knowing that from the Lord you will receive the reward of the inheritance; </a:t>
            </a:r>
            <a:r>
              <a:rPr lang="en-US" sz="2800" u="sng" dirty="0"/>
              <a:t>for you serve the Lord Christ</a:t>
            </a:r>
            <a:r>
              <a:rPr lang="en-US" sz="2800" dirty="0"/>
              <a:t>. But he who does wrong will be repaid for what he has done, and there is no partiality. </a:t>
            </a:r>
            <a:endParaRPr lang="en-US" sz="2800" b="1" dirty="0">
              <a:solidFill>
                <a:srgbClr val="FFFF00"/>
              </a:solidFill>
            </a:endParaRPr>
          </a:p>
        </p:txBody>
      </p:sp>
    </p:spTree>
    <p:extLst>
      <p:ext uri="{BB962C8B-B14F-4D97-AF65-F5344CB8AC3E}">
        <p14:creationId xmlns:p14="http://schemas.microsoft.com/office/powerpoint/2010/main" val="3430955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0" y="1500484"/>
            <a:ext cx="9144000" cy="3416320"/>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we are tempted to have a worldly physical focus rather than a spiritual focus</a:t>
            </a:r>
          </a:p>
          <a:p>
            <a:pPr marL="571500" indent="-571500" algn="ctr">
              <a:buFont typeface="Arial" panose="020B0604020202020204" pitchFamily="34" charset="0"/>
              <a:buChar char="•"/>
            </a:pPr>
            <a:endParaRPr lang="en-US" sz="3600" dirty="0">
              <a:solidFill>
                <a:srgbClr val="FFFF00"/>
              </a:solidFill>
            </a:endParaRPr>
          </a:p>
          <a:p>
            <a:pPr marL="571500" indent="-571500" algn="ctr">
              <a:buFont typeface="Arial" panose="020B0604020202020204" pitchFamily="34" charset="0"/>
              <a:buChar char="•"/>
            </a:pPr>
            <a:endParaRPr lang="en-US" sz="3600" dirty="0">
              <a:solidFill>
                <a:srgbClr val="FFFF00"/>
              </a:solidFill>
            </a:endParaRPr>
          </a:p>
          <a:p>
            <a:pPr marL="571500" indent="-571500" algn="ctr">
              <a:buFont typeface="Arial" panose="020B0604020202020204" pitchFamily="34" charset="0"/>
              <a:buChar char="•"/>
            </a:pPr>
            <a:endParaRPr lang="en-US" sz="3600" dirty="0">
              <a:solidFill>
                <a:srgbClr val="FFFF00"/>
              </a:solidFill>
            </a:endParaRPr>
          </a:p>
          <a:p>
            <a:pPr marL="571500" indent="-571500" algn="ctr">
              <a:buFont typeface="Arial" panose="020B0604020202020204" pitchFamily="34" charset="0"/>
              <a:buChar char="•"/>
            </a:pPr>
            <a:endParaRPr lang="en-US" sz="3600" dirty="0">
              <a:solidFill>
                <a:srgbClr val="FFFF00"/>
              </a:solidFill>
            </a:endParaRPr>
          </a:p>
        </p:txBody>
      </p:sp>
      <p:sp>
        <p:nvSpPr>
          <p:cNvPr id="5" name="TextBox 4"/>
          <p:cNvSpPr txBox="1"/>
          <p:nvPr/>
        </p:nvSpPr>
        <p:spPr>
          <a:xfrm>
            <a:off x="50510" y="2715537"/>
            <a:ext cx="9144000" cy="1754326"/>
          </a:xfrm>
          <a:prstGeom prst="rect">
            <a:avLst/>
          </a:prstGeom>
          <a:noFill/>
        </p:spPr>
        <p:txBody>
          <a:bodyPr wrap="square" rtlCol="0">
            <a:spAutoFit/>
          </a:bodyPr>
          <a:lstStyle/>
          <a:p>
            <a:pPr marL="571500" indent="-571500" algn="ctr">
              <a:buFont typeface="Arial" panose="020B0604020202020204" pitchFamily="34" charset="0"/>
              <a:buChar char="•"/>
            </a:pPr>
            <a:r>
              <a:rPr lang="en-US" sz="3600" dirty="0">
                <a:solidFill>
                  <a:srgbClr val="FFFF00"/>
                </a:solidFill>
              </a:rPr>
              <a:t>When folks do not want to study</a:t>
            </a:r>
          </a:p>
          <a:p>
            <a:pPr marL="571500" indent="-571500" algn="ctr">
              <a:buFont typeface="Arial" panose="020B0604020202020204" pitchFamily="34" charset="0"/>
              <a:buChar char="•"/>
            </a:pPr>
            <a:r>
              <a:rPr lang="en-US" sz="3600" dirty="0">
                <a:solidFill>
                  <a:srgbClr val="FFFF00"/>
                </a:solidFill>
              </a:rPr>
              <a:t>When our jobs are not going well</a:t>
            </a:r>
          </a:p>
          <a:p>
            <a:pPr marL="571500" indent="-571500" algn="ctr">
              <a:buFont typeface="Arial" panose="020B0604020202020204" pitchFamily="34" charset="0"/>
              <a:buChar char="•"/>
            </a:pPr>
            <a:r>
              <a:rPr lang="en-US" sz="3600" b="1" dirty="0">
                <a:solidFill>
                  <a:srgbClr val="FFFF00"/>
                </a:solidFill>
                <a:effectLst>
                  <a:outerShdw blurRad="50800" dist="50800" dir="5400000" algn="ctr" rotWithShape="0">
                    <a:schemeClr val="tx1"/>
                  </a:outerShdw>
                </a:effectLst>
              </a:rPr>
              <a:t>When loved ones are far away</a:t>
            </a:r>
          </a:p>
        </p:txBody>
      </p:sp>
    </p:spTree>
    <p:extLst>
      <p:ext uri="{BB962C8B-B14F-4D97-AF65-F5344CB8AC3E}">
        <p14:creationId xmlns:p14="http://schemas.microsoft.com/office/powerpoint/2010/main" val="823845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2739211"/>
          </a:xfrm>
          <a:prstGeom prst="rect">
            <a:avLst/>
          </a:prstGeom>
          <a:solidFill>
            <a:srgbClr val="F2CDA4"/>
          </a:solidFill>
        </p:spPr>
        <p:txBody>
          <a:bodyPr wrap="square" rtlCol="0">
            <a:spAutoFit/>
          </a:bodyPr>
          <a:lstStyle/>
          <a:p>
            <a:pPr algn="ctr"/>
            <a:r>
              <a:rPr lang="en-US" sz="3200" b="1" dirty="0"/>
              <a:t> </a:t>
            </a:r>
            <a:r>
              <a:rPr lang="en-US" sz="3200" b="1" u="sng" dirty="0"/>
              <a:t>Rejoice we have a Father we can to pray to</a:t>
            </a:r>
            <a:r>
              <a:rPr lang="en-US" sz="3200" b="1" dirty="0"/>
              <a:t> </a:t>
            </a:r>
          </a:p>
          <a:p>
            <a:pPr algn="ctr"/>
            <a:r>
              <a:rPr lang="en-US" sz="2800" b="1" dirty="0"/>
              <a:t>Philippians 4:6-7 </a:t>
            </a:r>
            <a:r>
              <a:rPr lang="en-US" sz="2800" dirty="0"/>
              <a:t>Be anxious for nothing, but in everything by prayer and supplication, with thanksgiving, let your requests be made known to God;</a:t>
            </a:r>
            <a:r>
              <a:rPr lang="en-US" sz="2800" baseline="30000" dirty="0"/>
              <a:t> </a:t>
            </a:r>
            <a:r>
              <a:rPr lang="en-US" sz="2800" dirty="0"/>
              <a:t>and the peace of God, which surpasses all understanding, will guard your hearts and minds through Christ Jesus.</a:t>
            </a:r>
            <a:endParaRPr lang="en-US" sz="2800" b="1" dirty="0">
              <a:solidFill>
                <a:srgbClr val="FFFF00"/>
              </a:solidFill>
            </a:endParaRPr>
          </a:p>
        </p:txBody>
      </p:sp>
    </p:spTree>
    <p:extLst>
      <p:ext uri="{BB962C8B-B14F-4D97-AF65-F5344CB8AC3E}">
        <p14:creationId xmlns:p14="http://schemas.microsoft.com/office/powerpoint/2010/main" val="798683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152400" y="1343622"/>
            <a:ext cx="8839200" cy="4893647"/>
          </a:xfrm>
          <a:prstGeom prst="rect">
            <a:avLst/>
          </a:prstGeom>
          <a:solidFill>
            <a:srgbClr val="F2CDA4"/>
          </a:solidFill>
        </p:spPr>
        <p:txBody>
          <a:bodyPr wrap="square" rtlCol="0">
            <a:spAutoFit/>
          </a:bodyPr>
          <a:lstStyle/>
          <a:p>
            <a:pPr algn="ctr"/>
            <a:r>
              <a:rPr lang="en-US" sz="3200" b="1" dirty="0"/>
              <a:t> </a:t>
            </a:r>
            <a:r>
              <a:rPr lang="en-US" sz="3200" b="1" u="sng" dirty="0"/>
              <a:t>Rejoice we have a Savior who always stands by us</a:t>
            </a:r>
            <a:r>
              <a:rPr lang="en-US" sz="3200" b="1" dirty="0"/>
              <a:t> </a:t>
            </a:r>
          </a:p>
          <a:p>
            <a:pPr algn="ctr"/>
            <a:r>
              <a:rPr lang="en-US" sz="2800" b="1" dirty="0"/>
              <a:t>2 Timothy 4:16-18 </a:t>
            </a:r>
            <a:r>
              <a:rPr lang="en-US" sz="2800" dirty="0"/>
              <a:t>At my first defense no one stood with me (came to stand by me-ESV) , but all forsook (deserted-ESV) me. May it not be charged against them. </a:t>
            </a:r>
            <a:r>
              <a:rPr lang="en-US" sz="2800" u="sng" dirty="0"/>
              <a:t>But the Lord stood with me and strengthened me</a:t>
            </a:r>
            <a:r>
              <a:rPr lang="en-US" sz="2800" dirty="0"/>
              <a:t>, so that the message might be preached fully (fully proclaimed-ESV) through me, and that all the Gentiles might hear. And I was delivered (rescued-ESV) out of the mouth of the lion.  And the Lord will deliver (rescue-ESV) me from every evil work and preserve me for (bring me safely into-ESV) His heavenly kingdom. To Him be glory forever and ever. Amen! </a:t>
            </a:r>
          </a:p>
        </p:txBody>
      </p:sp>
    </p:spTree>
    <p:extLst>
      <p:ext uri="{BB962C8B-B14F-4D97-AF65-F5344CB8AC3E}">
        <p14:creationId xmlns:p14="http://schemas.microsoft.com/office/powerpoint/2010/main" val="2276036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2"/>
            <a:ext cx="8610600" cy="3170099"/>
          </a:xfrm>
          <a:prstGeom prst="rect">
            <a:avLst/>
          </a:prstGeom>
          <a:solidFill>
            <a:srgbClr val="F2CDA4"/>
          </a:solidFill>
        </p:spPr>
        <p:txBody>
          <a:bodyPr wrap="square" rtlCol="0">
            <a:spAutoFit/>
          </a:bodyPr>
          <a:lstStyle/>
          <a:p>
            <a:pPr algn="ctr"/>
            <a:r>
              <a:rPr lang="en-US" sz="3200" b="1" dirty="0"/>
              <a:t> </a:t>
            </a:r>
            <a:r>
              <a:rPr lang="en-US" sz="3200" b="1" u="sng" dirty="0"/>
              <a:t>Rejoice we have a Savior who will never leave us</a:t>
            </a:r>
            <a:r>
              <a:rPr lang="en-US" sz="3200" b="1" dirty="0"/>
              <a:t> </a:t>
            </a:r>
          </a:p>
          <a:p>
            <a:pPr algn="ctr"/>
            <a:r>
              <a:rPr lang="en-US" sz="2800" b="1" dirty="0"/>
              <a:t>Hebrews 13:5-6</a:t>
            </a:r>
            <a:r>
              <a:rPr lang="en-US" sz="2800" dirty="0"/>
              <a:t> </a:t>
            </a:r>
            <a:r>
              <a:rPr lang="en-US" sz="2800" i="1" dirty="0"/>
              <a:t>Let your</a:t>
            </a:r>
            <a:r>
              <a:rPr lang="en-US" sz="2800" dirty="0"/>
              <a:t> conduct </a:t>
            </a:r>
            <a:r>
              <a:rPr lang="en-US" sz="2800" i="1" dirty="0"/>
              <a:t>be</a:t>
            </a:r>
            <a:r>
              <a:rPr lang="en-US" sz="2800" dirty="0"/>
              <a:t> without covetousness (keep your life free of the love of money-ESV); </a:t>
            </a:r>
            <a:r>
              <a:rPr lang="en-US" sz="2800" i="1" dirty="0"/>
              <a:t>be</a:t>
            </a:r>
            <a:r>
              <a:rPr lang="en-US" sz="2800" dirty="0"/>
              <a:t> content with such things as you have. For He Himself has said, </a:t>
            </a:r>
            <a:r>
              <a:rPr lang="en-US" sz="2800" i="1" dirty="0"/>
              <a:t>"</a:t>
            </a:r>
            <a:r>
              <a:rPr lang="en-US" sz="2800" i="1" u="sng" dirty="0"/>
              <a:t>I will never leave you nor forsake you.</a:t>
            </a:r>
            <a:r>
              <a:rPr lang="en-US" sz="2800" i="1" dirty="0"/>
              <a:t>"</a:t>
            </a:r>
            <a:r>
              <a:rPr lang="en-US" sz="2800" dirty="0"/>
              <a:t> So we may boldly say: </a:t>
            </a:r>
            <a:r>
              <a:rPr lang="en-US" sz="2800" i="1" dirty="0"/>
              <a:t>"The </a:t>
            </a:r>
            <a:r>
              <a:rPr lang="en-US" sz="2800" i="1" cap="small" dirty="0"/>
              <a:t>LORD</a:t>
            </a:r>
            <a:r>
              <a:rPr lang="en-US" sz="2800" i="1" dirty="0"/>
              <a:t> is my helper;</a:t>
            </a:r>
            <a:r>
              <a:rPr lang="en-US" sz="2800" dirty="0"/>
              <a:t> </a:t>
            </a:r>
            <a:r>
              <a:rPr lang="en-US" sz="2800" i="1" dirty="0"/>
              <a:t>I will not fear.</a:t>
            </a:r>
            <a:r>
              <a:rPr lang="en-US" sz="2800" dirty="0"/>
              <a:t> </a:t>
            </a:r>
            <a:r>
              <a:rPr lang="en-US" sz="2800" i="1" dirty="0"/>
              <a:t>What can man do to me?"</a:t>
            </a:r>
            <a:endParaRPr lang="en-US" sz="2800" b="1" dirty="0">
              <a:solidFill>
                <a:srgbClr val="FFFF00"/>
              </a:solidFill>
            </a:endParaRPr>
          </a:p>
        </p:txBody>
      </p:sp>
    </p:spTree>
    <p:extLst>
      <p:ext uri="{BB962C8B-B14F-4D97-AF65-F5344CB8AC3E}">
        <p14:creationId xmlns:p14="http://schemas.microsoft.com/office/powerpoint/2010/main" val="3562601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228600" y="1343620"/>
            <a:ext cx="8610600" cy="4093428"/>
          </a:xfrm>
          <a:prstGeom prst="rect">
            <a:avLst/>
          </a:prstGeom>
          <a:solidFill>
            <a:srgbClr val="F2CDA4"/>
          </a:solidFill>
        </p:spPr>
        <p:txBody>
          <a:bodyPr wrap="square" rtlCol="0">
            <a:spAutoFit/>
          </a:bodyPr>
          <a:lstStyle/>
          <a:p>
            <a:pPr algn="ctr"/>
            <a:r>
              <a:rPr lang="en-US" sz="3200" b="1" dirty="0"/>
              <a:t> </a:t>
            </a:r>
            <a:r>
              <a:rPr lang="en-US" sz="3600" b="1" u="sng" dirty="0"/>
              <a:t>Rejoice we have our Christian family</a:t>
            </a:r>
            <a:r>
              <a:rPr lang="en-US" sz="3600" b="1" dirty="0"/>
              <a:t> </a:t>
            </a:r>
          </a:p>
          <a:p>
            <a:pPr algn="ctr"/>
            <a:r>
              <a:rPr lang="en-US" sz="2800" b="1" dirty="0"/>
              <a:t>Matthew </a:t>
            </a:r>
            <a:r>
              <a:rPr lang="en-US" sz="2800" b="1" dirty="0" smtClean="0"/>
              <a:t>12:47-50 </a:t>
            </a:r>
            <a:r>
              <a:rPr lang="en-US" sz="2800" dirty="0"/>
              <a:t>Then one said to Him, "Look, Your mother and Your brothers are standing outside, seeking to speak with You." But He answered and said to the one who told Him, "Who is My mother and who are My brothers?" And He stretched out His hand toward His disciples and said, "Here are My mother and My brothers! </a:t>
            </a:r>
            <a:r>
              <a:rPr lang="en-US" sz="2800" u="sng" dirty="0"/>
              <a:t>For whoever does the will of My Father in heaven is My brother and sister and mother."</a:t>
            </a:r>
            <a:endParaRPr lang="en-US" sz="2400" b="1" dirty="0">
              <a:solidFill>
                <a:srgbClr val="FFFF00"/>
              </a:solidFill>
            </a:endParaRPr>
          </a:p>
        </p:txBody>
      </p:sp>
    </p:spTree>
    <p:extLst>
      <p:ext uri="{BB962C8B-B14F-4D97-AF65-F5344CB8AC3E}">
        <p14:creationId xmlns:p14="http://schemas.microsoft.com/office/powerpoint/2010/main" val="20584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609600" y="1334097"/>
            <a:ext cx="7848600" cy="4401205"/>
          </a:xfrm>
          <a:prstGeom prst="rect">
            <a:avLst/>
          </a:prstGeom>
          <a:solidFill>
            <a:schemeClr val="tx1"/>
          </a:solidFill>
        </p:spPr>
        <p:txBody>
          <a:bodyPr wrap="square" rtlCol="0">
            <a:spAutoFit/>
          </a:bodyPr>
          <a:lstStyle/>
          <a:p>
            <a:pPr algn="ctr"/>
            <a:r>
              <a:rPr lang="en-US" sz="2800" dirty="0">
                <a:solidFill>
                  <a:srgbClr val="FFFF00"/>
                </a:solidFill>
              </a:rPr>
              <a:t>If we can get Satan behind us, we will see the potential for good that the Lord wants us to see rather than the discouragement Satan wants us to focus on. God has given Christians many things to look forward to and a wonderful outlook for our lives. Let us be determined, like Jesus, to put Satan behind us! We will see things in the best possible light and be more productive for Him. Then we will be able to clearly see the path the Lord has for us that avoids spiritual danger and leads to eternal life!</a:t>
            </a:r>
          </a:p>
        </p:txBody>
      </p:sp>
    </p:spTree>
    <p:extLst>
      <p:ext uri="{BB962C8B-B14F-4D97-AF65-F5344CB8AC3E}">
        <p14:creationId xmlns:p14="http://schemas.microsoft.com/office/powerpoint/2010/main" val="1520056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762000" y="1391245"/>
            <a:ext cx="7696200" cy="2677656"/>
          </a:xfrm>
          <a:prstGeom prst="rect">
            <a:avLst/>
          </a:prstGeom>
          <a:solidFill>
            <a:schemeClr val="tx1"/>
          </a:solidFill>
        </p:spPr>
        <p:txBody>
          <a:bodyPr wrap="square" rtlCol="0">
            <a:spAutoFit/>
          </a:bodyPr>
          <a:lstStyle/>
          <a:p>
            <a:pPr algn="ctr"/>
            <a:r>
              <a:rPr lang="en-US" sz="2800" dirty="0">
                <a:solidFill>
                  <a:srgbClr val="FFFF00"/>
                </a:solidFill>
              </a:rPr>
              <a:t>Matthew </a:t>
            </a:r>
            <a:r>
              <a:rPr lang="en-US" sz="2800" dirty="0" smtClean="0">
                <a:solidFill>
                  <a:srgbClr val="FFFF00"/>
                </a:solidFill>
              </a:rPr>
              <a:t>7:13-14 </a:t>
            </a:r>
            <a:endParaRPr lang="en-US" sz="2800" dirty="0">
              <a:solidFill>
                <a:srgbClr val="FFFF00"/>
              </a:solidFill>
            </a:endParaRPr>
          </a:p>
          <a:p>
            <a:pPr algn="ctr"/>
            <a:r>
              <a:rPr lang="en-US" sz="2800" dirty="0">
                <a:solidFill>
                  <a:srgbClr val="FFFF00"/>
                </a:solidFill>
              </a:rPr>
              <a:t>"Enter by the narrow gate; for wide is the gate and broad is the way that leads to destruction, and there are many who go in by it. Because narrow is the gate and difficult is the way </a:t>
            </a:r>
            <a:r>
              <a:rPr lang="en-US" sz="2800" u="sng" dirty="0">
                <a:solidFill>
                  <a:srgbClr val="FFFF00"/>
                </a:solidFill>
              </a:rPr>
              <a:t>which leads to life</a:t>
            </a:r>
            <a:r>
              <a:rPr lang="en-US" sz="2800" dirty="0">
                <a:solidFill>
                  <a:srgbClr val="FFFF00"/>
                </a:solidFill>
              </a:rPr>
              <a:t>, and there are few who find it. </a:t>
            </a:r>
          </a:p>
        </p:txBody>
      </p:sp>
    </p:spTree>
    <p:extLst>
      <p:ext uri="{BB962C8B-B14F-4D97-AF65-F5344CB8AC3E}">
        <p14:creationId xmlns:p14="http://schemas.microsoft.com/office/powerpoint/2010/main" val="312468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063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473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71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6" name="TextBox 5"/>
          <p:cNvSpPr txBox="1"/>
          <p:nvPr/>
        </p:nvSpPr>
        <p:spPr>
          <a:xfrm>
            <a:off x="762000" y="1391247"/>
            <a:ext cx="7696200" cy="3170099"/>
          </a:xfrm>
          <a:prstGeom prst="rect">
            <a:avLst/>
          </a:prstGeom>
          <a:solidFill>
            <a:schemeClr val="tx1"/>
          </a:solidFill>
        </p:spPr>
        <p:txBody>
          <a:bodyPr wrap="square" rtlCol="0">
            <a:spAutoFit/>
          </a:bodyPr>
          <a:lstStyle/>
          <a:p>
            <a:pPr algn="ctr"/>
            <a:r>
              <a:rPr lang="en-US" sz="2800" dirty="0">
                <a:solidFill>
                  <a:srgbClr val="FFFF00"/>
                </a:solidFill>
              </a:rPr>
              <a:t>If you are not a child of God tonight, your outlook for the future is very grim. </a:t>
            </a:r>
          </a:p>
          <a:p>
            <a:pPr algn="ctr"/>
            <a:r>
              <a:rPr lang="en-US" sz="3200" b="1" i="1" dirty="0">
                <a:solidFill>
                  <a:srgbClr val="FFFF00"/>
                </a:solidFill>
              </a:rPr>
              <a:t>Why not get Satan behind you today?</a:t>
            </a:r>
            <a:r>
              <a:rPr lang="en-US" sz="3200" i="1" dirty="0">
                <a:solidFill>
                  <a:srgbClr val="FFFF00"/>
                </a:solidFill>
              </a:rPr>
              <a:t> </a:t>
            </a:r>
          </a:p>
          <a:p>
            <a:pPr algn="ctr"/>
            <a:r>
              <a:rPr lang="en-US" sz="2800" dirty="0">
                <a:solidFill>
                  <a:srgbClr val="FFFF00"/>
                </a:solidFill>
              </a:rPr>
              <a:t>He wants you to be content in your sins. </a:t>
            </a:r>
          </a:p>
          <a:p>
            <a:pPr algn="ctr"/>
            <a:r>
              <a:rPr lang="en-US" sz="2800" dirty="0">
                <a:solidFill>
                  <a:srgbClr val="FFFF00"/>
                </a:solidFill>
              </a:rPr>
              <a:t>Why not come to Jesus and repent and be baptized to wash away those sins that hinder you? </a:t>
            </a:r>
          </a:p>
          <a:p>
            <a:pPr algn="ctr"/>
            <a:r>
              <a:rPr lang="en-US" sz="2800" dirty="0">
                <a:solidFill>
                  <a:srgbClr val="FFFF00"/>
                </a:solidFill>
              </a:rPr>
              <a:t>And get Satan behind you for good!</a:t>
            </a:r>
          </a:p>
        </p:txBody>
      </p:sp>
    </p:spTree>
    <p:extLst>
      <p:ext uri="{BB962C8B-B14F-4D97-AF65-F5344CB8AC3E}">
        <p14:creationId xmlns:p14="http://schemas.microsoft.com/office/powerpoint/2010/main" val="256802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1014347" y="410765"/>
            <a:ext cx="7039106" cy="923330"/>
          </a:xfrm>
          <a:prstGeom prst="rect">
            <a:avLst/>
          </a:prstGeom>
          <a:noFill/>
        </p:spPr>
        <p:txBody>
          <a:bodyPr wrap="none" rtlCol="0">
            <a:spAutoFit/>
          </a:bodyPr>
          <a:lstStyle/>
          <a:p>
            <a:r>
              <a:rPr lang="en-US" sz="5400" b="1" dirty="0"/>
              <a:t>GET BEHIND ME SATAN!</a:t>
            </a:r>
          </a:p>
        </p:txBody>
      </p:sp>
      <p:sp>
        <p:nvSpPr>
          <p:cNvPr id="5" name="TextBox 4"/>
          <p:cNvSpPr txBox="1"/>
          <p:nvPr/>
        </p:nvSpPr>
        <p:spPr>
          <a:xfrm>
            <a:off x="762000" y="1676400"/>
            <a:ext cx="7696200" cy="1938992"/>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If we can help you now, please let us know while we stand and while we sing!</a:t>
            </a:r>
          </a:p>
        </p:txBody>
      </p:sp>
    </p:spTree>
    <p:extLst>
      <p:ext uri="{BB962C8B-B14F-4D97-AF65-F5344CB8AC3E}">
        <p14:creationId xmlns:p14="http://schemas.microsoft.com/office/powerpoint/2010/main" val="2596554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6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1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994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08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968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1422</Words>
  <Application>Microsoft Office PowerPoint</Application>
  <PresentationFormat>On-screen Show (4:3)</PresentationFormat>
  <Paragraphs>89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43</cp:revision>
  <dcterms:created xsi:type="dcterms:W3CDTF">2013-10-11T17:24:52Z</dcterms:created>
  <dcterms:modified xsi:type="dcterms:W3CDTF">2018-05-02T01:20:46Z</dcterms:modified>
</cp:coreProperties>
</file>