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74" r:id="rId5"/>
    <p:sldId id="278" r:id="rId6"/>
    <p:sldId id="277" r:id="rId7"/>
    <p:sldId id="279" r:id="rId8"/>
    <p:sldId id="280" r:id="rId9"/>
    <p:sldId id="281" r:id="rId10"/>
    <p:sldId id="282" r:id="rId11"/>
    <p:sldId id="289" r:id="rId12"/>
    <p:sldId id="283" r:id="rId13"/>
    <p:sldId id="284" r:id="rId14"/>
    <p:sldId id="285" r:id="rId15"/>
    <p:sldId id="286" r:id="rId16"/>
    <p:sldId id="287" r:id="rId17"/>
    <p:sldId id="28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12749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81068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80033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52198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30262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72262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852173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72605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55919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5544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E1ABC-7608-4599-859F-7B248A37D063}"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304465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E1ABC-7608-4599-859F-7B248A37D063}" type="datetimeFigureOut">
              <a:rPr lang="en-US" smtClean="0"/>
              <a:t>1/30/2021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CDCD9-233A-49AD-842E-1062AC010D04}" type="slidenum">
              <a:rPr lang="en-US" smtClean="0"/>
              <a:t>‹#›</a:t>
            </a:fld>
            <a:endParaRPr lang="en-US" dirty="0"/>
          </a:p>
        </p:txBody>
      </p:sp>
    </p:spTree>
    <p:extLst>
      <p:ext uri="{BB962C8B-B14F-4D97-AF65-F5344CB8AC3E}">
        <p14:creationId xmlns:p14="http://schemas.microsoft.com/office/powerpoint/2010/main" val="270584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5405" y="1600200"/>
            <a:ext cx="6793190" cy="4525963"/>
          </a:xfrm>
        </p:spPr>
      </p:pic>
      <p:sp>
        <p:nvSpPr>
          <p:cNvPr id="5" name="Title 4"/>
          <p:cNvSpPr txBox="1">
            <a:spLocks noGrp="1"/>
          </p:cNvSpPr>
          <p:nvPr>
            <p:ph type="title"/>
          </p:nvPr>
        </p:nvSpPr>
        <p:spPr>
          <a:prstGeom prst="rect">
            <a:avLst/>
          </a:prstGeom>
          <a:noFill/>
        </p:spPr>
        <p:txBody>
          <a:bodyPr wrap="square" rtlCol="0">
            <a:spAutoFit/>
          </a:bodyPr>
          <a:lstStyle/>
          <a:p>
            <a:pPr algn="ctr"/>
            <a:r>
              <a:rPr lang="en-US" sz="3600" b="1" dirty="0" smtClean="0"/>
              <a:t>The Thief On The Cross</a:t>
            </a:r>
            <a:endParaRPr lang="en-US" sz="3600" b="1" dirty="0"/>
          </a:p>
        </p:txBody>
      </p:sp>
    </p:spTree>
    <p:extLst>
      <p:ext uri="{BB962C8B-B14F-4D97-AF65-F5344CB8AC3E}">
        <p14:creationId xmlns:p14="http://schemas.microsoft.com/office/powerpoint/2010/main" val="358547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805303"/>
            <a:ext cx="8458200" cy="5324535"/>
          </a:xfrm>
          <a:prstGeom prst="rect">
            <a:avLst/>
          </a:prstGeom>
          <a:noFill/>
        </p:spPr>
        <p:txBody>
          <a:bodyPr wrap="square" rtlCol="0">
            <a:spAutoFit/>
          </a:bodyPr>
          <a:lstStyle/>
          <a:p>
            <a:r>
              <a:rPr lang="en-US" sz="2800" b="1" dirty="0" smtClean="0">
                <a:solidFill>
                  <a:srgbClr val="0033CC"/>
                </a:solidFill>
              </a:rPr>
              <a:t>To </a:t>
            </a:r>
            <a:r>
              <a:rPr lang="en-US" sz="2800" b="1" dirty="0">
                <a:solidFill>
                  <a:srgbClr val="0033CC"/>
                </a:solidFill>
              </a:rPr>
              <a:t>what place did Jesus and the thief go that day?</a:t>
            </a:r>
          </a:p>
          <a:p>
            <a:pPr marL="342900" indent="-342900">
              <a:buFont typeface="Arial" panose="020B0604020202020204" pitchFamily="34" charset="0"/>
              <a:buChar char="•"/>
            </a:pPr>
            <a:r>
              <a:rPr lang="en-US" sz="2400" b="1" dirty="0" smtClean="0"/>
              <a:t>The </a:t>
            </a:r>
            <a:r>
              <a:rPr lang="en-US" sz="2400" b="1" dirty="0"/>
              <a:t>original word </a:t>
            </a:r>
            <a:r>
              <a:rPr lang="en-US" sz="2400" b="1" dirty="0" smtClean="0"/>
              <a:t>translated </a:t>
            </a:r>
            <a:r>
              <a:rPr lang="en-US" sz="2400" b="1" dirty="0"/>
              <a:t>"paradise" is defined as: "That part of Hades which is thought to be the abode of the souls of the pious until the resurrection." (Thayer).</a:t>
            </a: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In </a:t>
            </a:r>
            <a:r>
              <a:rPr lang="en-US" sz="2400" b="1" dirty="0"/>
              <a:t>Acts 2:27, 31, </a:t>
            </a:r>
            <a:r>
              <a:rPr lang="en-US" sz="2400" b="1" dirty="0" smtClean="0"/>
              <a:t>after Jesus died he went </a:t>
            </a:r>
            <a:r>
              <a:rPr lang="en-US" sz="2400" b="1" dirty="0"/>
              <a:t>to Hades, to the spirit World, the place where disembodied spirits go</a:t>
            </a:r>
            <a:r>
              <a:rPr lang="en-US" sz="2400" b="1" dirty="0" smtClean="0"/>
              <a:t>. </a:t>
            </a:r>
            <a:r>
              <a:rPr lang="en-US" sz="2400" b="1" dirty="0"/>
              <a:t>According to Luke 16:19-31, "Hades" has three places: (1) A place of </a:t>
            </a:r>
            <a:r>
              <a:rPr lang="en-US" sz="2400" b="1" dirty="0" smtClean="0"/>
              <a:t>comfort (</a:t>
            </a:r>
            <a:r>
              <a:rPr lang="en-US" sz="2400" b="1" dirty="0"/>
              <a:t>2) A place of </a:t>
            </a:r>
            <a:r>
              <a:rPr lang="en-US" sz="2400" b="1" dirty="0" smtClean="0"/>
              <a:t>torment </a:t>
            </a:r>
            <a:r>
              <a:rPr lang="en-US" sz="2400" b="1" dirty="0"/>
              <a:t>(3) A great gulf (there is no passing from either place).</a:t>
            </a: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Christ </a:t>
            </a:r>
            <a:r>
              <a:rPr lang="en-US" sz="2400" b="1" dirty="0"/>
              <a:t>went to Hades, </a:t>
            </a:r>
            <a:r>
              <a:rPr lang="en-US" sz="2400" b="1" dirty="0" smtClean="0"/>
              <a:t>or Paradise</a:t>
            </a:r>
            <a:r>
              <a:rPr lang="en-US" sz="2400" b="1" dirty="0"/>
              <a:t>. On the day of Christ's death, the thief was going to Paradise with Christ </a:t>
            </a:r>
            <a:r>
              <a:rPr lang="en-US" sz="2400" b="1" dirty="0" smtClean="0"/>
              <a:t>to </a:t>
            </a:r>
            <a:r>
              <a:rPr lang="en-US" sz="2400" b="1" dirty="0"/>
              <a:t>be comforted with the righteous of the ages</a:t>
            </a:r>
            <a:r>
              <a:rPr lang="en-US" sz="2400" b="1" dirty="0" smtClean="0"/>
              <a:t>.</a:t>
            </a:r>
            <a:endParaRPr lang="en-US" sz="2400" b="1" dirty="0"/>
          </a:p>
        </p:txBody>
      </p:sp>
    </p:spTree>
    <p:extLst>
      <p:ext uri="{BB962C8B-B14F-4D97-AF65-F5344CB8AC3E}">
        <p14:creationId xmlns:p14="http://schemas.microsoft.com/office/powerpoint/2010/main" val="191374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838200" y="1066800"/>
            <a:ext cx="7391400" cy="2677656"/>
          </a:xfrm>
          <a:prstGeom prst="rect">
            <a:avLst/>
          </a:prstGeom>
          <a:noFill/>
        </p:spPr>
        <p:txBody>
          <a:bodyPr wrap="square" rtlCol="0">
            <a:spAutoFit/>
          </a:bodyPr>
          <a:lstStyle/>
          <a:p>
            <a:r>
              <a:rPr lang="en-US" sz="2800" b="1" dirty="0" smtClean="0">
                <a:solidFill>
                  <a:srgbClr val="0033CC"/>
                </a:solidFill>
              </a:rPr>
              <a:t>The </a:t>
            </a:r>
            <a:r>
              <a:rPr lang="en-US" sz="2800" b="1" dirty="0">
                <a:solidFill>
                  <a:srgbClr val="0033CC"/>
                </a:solidFill>
              </a:rPr>
              <a:t>argument that is often made regarding the thief is: "I can be saved without being baptized because the thief was saved without being baptized." There are at least three false assumptions made regarding this </a:t>
            </a:r>
            <a:r>
              <a:rPr lang="en-US" sz="2800" b="1" dirty="0" smtClean="0">
                <a:solidFill>
                  <a:srgbClr val="0033CC"/>
                </a:solidFill>
              </a:rPr>
              <a:t>argument.</a:t>
            </a:r>
          </a:p>
          <a:p>
            <a:pPr marL="514350" indent="-514350">
              <a:buAutoNum type="alphaUcPeriod"/>
            </a:pPr>
            <a:endParaRPr lang="en-US" sz="2800" b="1" dirty="0">
              <a:solidFill>
                <a:srgbClr val="0033CC"/>
              </a:solidFill>
            </a:endParaRPr>
          </a:p>
        </p:txBody>
      </p:sp>
    </p:spTree>
    <p:extLst>
      <p:ext uri="{BB962C8B-B14F-4D97-AF65-F5344CB8AC3E}">
        <p14:creationId xmlns:p14="http://schemas.microsoft.com/office/powerpoint/2010/main" val="412782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990600"/>
            <a:ext cx="8458200" cy="2185214"/>
          </a:xfrm>
          <a:prstGeom prst="rect">
            <a:avLst/>
          </a:prstGeom>
          <a:noFill/>
        </p:spPr>
        <p:txBody>
          <a:bodyPr wrap="square" rtlCol="0">
            <a:spAutoFit/>
          </a:bodyPr>
          <a:lstStyle/>
          <a:p>
            <a:pPr algn="ctr"/>
            <a:r>
              <a:rPr lang="en-US" sz="2800" b="1" dirty="0" smtClean="0">
                <a:solidFill>
                  <a:srgbClr val="0033CC"/>
                </a:solidFill>
              </a:rPr>
              <a:t>SOME </a:t>
            </a:r>
            <a:r>
              <a:rPr lang="en-US" sz="2800" b="1" dirty="0" smtClean="0">
                <a:solidFill>
                  <a:srgbClr val="0033CC"/>
                </a:solidFill>
              </a:rPr>
              <a:t>ARGUMENTS MADE REGARDING </a:t>
            </a:r>
            <a:r>
              <a:rPr lang="en-US" sz="2800" b="1" dirty="0">
                <a:solidFill>
                  <a:srgbClr val="0033CC"/>
                </a:solidFill>
              </a:rPr>
              <a:t>THE </a:t>
            </a:r>
            <a:r>
              <a:rPr lang="en-US" sz="2800" b="1" dirty="0" smtClean="0">
                <a:solidFill>
                  <a:srgbClr val="0033CC"/>
                </a:solidFill>
              </a:rPr>
              <a:t>THIEF</a:t>
            </a:r>
            <a:endParaRPr lang="en-US" sz="2800" b="1" dirty="0">
              <a:solidFill>
                <a:srgbClr val="0033CC"/>
              </a:solidFill>
            </a:endParaRP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800" b="1" dirty="0" smtClean="0"/>
              <a:t>Some </a:t>
            </a:r>
            <a:r>
              <a:rPr lang="en-US" sz="2800" b="1" dirty="0"/>
              <a:t>assume that the thief was never baptized (Mark 1:4-5, Luke 7:29-20, John </a:t>
            </a:r>
            <a:r>
              <a:rPr lang="en-US" sz="2800" b="1" dirty="0" smtClean="0"/>
              <a:t>4:1-2). </a:t>
            </a:r>
            <a:r>
              <a:rPr lang="en-US" sz="2800" b="1" dirty="0"/>
              <a:t>The question is, </a:t>
            </a:r>
            <a:r>
              <a:rPr lang="en-US" sz="2800" b="1" dirty="0" smtClean="0"/>
              <a:t>is it possible that he could have been baptized? </a:t>
            </a:r>
            <a:endParaRPr lang="en-US" sz="2800" b="1" dirty="0"/>
          </a:p>
        </p:txBody>
      </p:sp>
    </p:spTree>
    <p:extLst>
      <p:ext uri="{BB962C8B-B14F-4D97-AF65-F5344CB8AC3E}">
        <p14:creationId xmlns:p14="http://schemas.microsoft.com/office/powerpoint/2010/main" val="367709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990600"/>
            <a:ext cx="8458200" cy="4401205"/>
          </a:xfrm>
          <a:prstGeom prst="rect">
            <a:avLst/>
          </a:prstGeom>
          <a:noFill/>
        </p:spPr>
        <p:txBody>
          <a:bodyPr wrap="square" rtlCol="0">
            <a:spAutoFit/>
          </a:bodyPr>
          <a:lstStyle/>
          <a:p>
            <a:pPr algn="ctr"/>
            <a:r>
              <a:rPr lang="en-US" sz="2800" b="1" dirty="0" smtClean="0">
                <a:solidFill>
                  <a:srgbClr val="0033CC"/>
                </a:solidFill>
              </a:rPr>
              <a:t>SOME </a:t>
            </a:r>
            <a:r>
              <a:rPr lang="en-US" sz="2800" b="1" dirty="0" smtClean="0">
                <a:solidFill>
                  <a:srgbClr val="0033CC"/>
                </a:solidFill>
              </a:rPr>
              <a:t>ARGUMENTS MADE REGARDING </a:t>
            </a:r>
            <a:r>
              <a:rPr lang="en-US" sz="2800" b="1" dirty="0">
                <a:solidFill>
                  <a:srgbClr val="0033CC"/>
                </a:solidFill>
              </a:rPr>
              <a:t>THE </a:t>
            </a:r>
            <a:r>
              <a:rPr lang="en-US" sz="2800" b="1" dirty="0" smtClean="0">
                <a:solidFill>
                  <a:srgbClr val="0033CC"/>
                </a:solidFill>
              </a:rPr>
              <a:t>THIEF</a:t>
            </a:r>
          </a:p>
          <a:p>
            <a:pPr algn="ctr"/>
            <a:endParaRPr lang="en-US" sz="2800" b="1" dirty="0">
              <a:solidFill>
                <a:srgbClr val="0033CC"/>
              </a:solidFill>
            </a:endParaRPr>
          </a:p>
          <a:p>
            <a:pPr marL="342900" indent="-342900">
              <a:buFont typeface="Arial" panose="020B0604020202020204" pitchFamily="34" charset="0"/>
              <a:buChar char="•"/>
            </a:pPr>
            <a:r>
              <a:rPr lang="en-US" sz="2800" b="1" dirty="0" smtClean="0"/>
              <a:t>Some </a:t>
            </a:r>
            <a:r>
              <a:rPr lang="en-US" sz="2800" b="1" dirty="0"/>
              <a:t>assume they can be saved exactly like the thief. </a:t>
            </a:r>
            <a:r>
              <a:rPr lang="en-US" sz="2800" b="1" dirty="0" smtClean="0"/>
              <a:t>While </a:t>
            </a:r>
            <a:r>
              <a:rPr lang="en-US" sz="2800" b="1" dirty="0"/>
              <a:t>Jesus was alive on earth, He had the power to give His Spiritual blessings to any as He saw </a:t>
            </a:r>
            <a:r>
              <a:rPr lang="en-US" sz="2800" b="1" dirty="0" smtClean="0"/>
              <a:t>fit (Mark 2:1-12, Luke 7:36-50, Mark 10:17-21). Jesus</a:t>
            </a:r>
            <a:r>
              <a:rPr lang="en-US" sz="2800" b="1" dirty="0"/>
              <a:t>, during His personal ministry, granted God's blessings to several individuals upon various conditions, and the thief was one of them. What Jesus did for the thief, and others, has nothing to do with our </a:t>
            </a:r>
            <a:r>
              <a:rPr lang="en-US" sz="2800" b="1" dirty="0" smtClean="0"/>
              <a:t>salvation.</a:t>
            </a:r>
            <a:endParaRPr lang="en-US" sz="2800" b="1" dirty="0"/>
          </a:p>
        </p:txBody>
      </p:sp>
    </p:spTree>
    <p:extLst>
      <p:ext uri="{BB962C8B-B14F-4D97-AF65-F5344CB8AC3E}">
        <p14:creationId xmlns:p14="http://schemas.microsoft.com/office/powerpoint/2010/main" val="3390423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990600"/>
            <a:ext cx="8458200" cy="4401205"/>
          </a:xfrm>
          <a:prstGeom prst="rect">
            <a:avLst/>
          </a:prstGeom>
          <a:noFill/>
        </p:spPr>
        <p:txBody>
          <a:bodyPr wrap="square" rtlCol="0">
            <a:spAutoFit/>
          </a:bodyPr>
          <a:lstStyle/>
          <a:p>
            <a:pPr algn="ctr"/>
            <a:r>
              <a:rPr lang="en-US" sz="2800" b="1" dirty="0" smtClean="0">
                <a:solidFill>
                  <a:srgbClr val="0033CC"/>
                </a:solidFill>
              </a:rPr>
              <a:t>SOME </a:t>
            </a:r>
            <a:r>
              <a:rPr lang="en-US" sz="2800" b="1" dirty="0" smtClean="0">
                <a:solidFill>
                  <a:srgbClr val="0033CC"/>
                </a:solidFill>
              </a:rPr>
              <a:t>ARGUMENTS MADE </a:t>
            </a:r>
            <a:r>
              <a:rPr lang="en-US" sz="2800" b="1" dirty="0">
                <a:solidFill>
                  <a:srgbClr val="0033CC"/>
                </a:solidFill>
              </a:rPr>
              <a:t>REGARDING THE </a:t>
            </a:r>
            <a:r>
              <a:rPr lang="en-US" sz="2800" b="1" dirty="0" smtClean="0">
                <a:solidFill>
                  <a:srgbClr val="0033CC"/>
                </a:solidFill>
              </a:rPr>
              <a:t>THIEF</a:t>
            </a:r>
            <a:endParaRPr lang="en-US" sz="2800" b="1" dirty="0">
              <a:solidFill>
                <a:srgbClr val="0033CC"/>
              </a:solidFill>
            </a:endParaRPr>
          </a:p>
          <a:p>
            <a:pPr marL="342900" indent="-342900">
              <a:buFont typeface="Arial" panose="020B0604020202020204" pitchFamily="34" charset="0"/>
              <a:buChar char="•"/>
            </a:pPr>
            <a:endParaRPr lang="en-US" sz="2800" b="1" dirty="0" smtClean="0"/>
          </a:p>
          <a:p>
            <a:pPr marL="342900" indent="-342900">
              <a:buFont typeface="Arial" panose="020B0604020202020204" pitchFamily="34" charset="0"/>
              <a:buChar char="•"/>
            </a:pPr>
            <a:r>
              <a:rPr lang="en-US" sz="2800" b="1" dirty="0" smtClean="0"/>
              <a:t>Some </a:t>
            </a:r>
            <a:r>
              <a:rPr lang="en-US" sz="2800" b="1" dirty="0"/>
              <a:t>assume they are under the same Law the thief was </a:t>
            </a:r>
            <a:r>
              <a:rPr lang="en-US" sz="2800" b="1" dirty="0" smtClean="0"/>
              <a:t>under (Hebrews 7:12, 9:16-17, Romans 7:4, Hebrews 13:20). </a:t>
            </a:r>
            <a:r>
              <a:rPr lang="en-US" sz="2800" b="1" dirty="0"/>
              <a:t>God will not change the conditions of the "everlasting covenant" that requires all to repent and be </a:t>
            </a:r>
            <a:r>
              <a:rPr lang="en-US" sz="2800" b="1" dirty="0" smtClean="0"/>
              <a:t>baptized. </a:t>
            </a:r>
            <a:r>
              <a:rPr lang="en-US" sz="2800" b="1" dirty="0"/>
              <a:t>In the light of this, what does the argument "the thief was saved without being baptized" prove? Neither was Abraham, Moses, David, or any of the O.T. prophets </a:t>
            </a:r>
            <a:r>
              <a:rPr lang="en-US" sz="2800" b="1" dirty="0" smtClean="0"/>
              <a:t>baptized</a:t>
            </a:r>
            <a:r>
              <a:rPr lang="en-US" sz="2800" b="1" dirty="0"/>
              <a:t>. </a:t>
            </a:r>
          </a:p>
        </p:txBody>
      </p:sp>
    </p:spTree>
    <p:extLst>
      <p:ext uri="{BB962C8B-B14F-4D97-AF65-F5344CB8AC3E}">
        <p14:creationId xmlns:p14="http://schemas.microsoft.com/office/powerpoint/2010/main" val="593732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990600"/>
            <a:ext cx="8458200" cy="2677656"/>
          </a:xfrm>
          <a:prstGeom prst="rect">
            <a:avLst/>
          </a:prstGeom>
          <a:noFill/>
        </p:spPr>
        <p:txBody>
          <a:bodyPr wrap="square" rtlCol="0">
            <a:spAutoFit/>
          </a:bodyPr>
          <a:lstStyle/>
          <a:p>
            <a:pPr algn="ctr"/>
            <a:r>
              <a:rPr lang="en-US" sz="2800" b="1" dirty="0" smtClean="0">
                <a:solidFill>
                  <a:srgbClr val="0033CC"/>
                </a:solidFill>
              </a:rPr>
              <a:t>TODAY WHAT MUST ALL TO DO BE SAVED?</a:t>
            </a:r>
          </a:p>
          <a:p>
            <a:pPr algn="ctr"/>
            <a:endParaRPr lang="en-US" sz="2800" b="1" dirty="0">
              <a:solidFill>
                <a:srgbClr val="0033CC"/>
              </a:solidFill>
            </a:endParaRPr>
          </a:p>
          <a:p>
            <a:pPr marL="342900" indent="-342900">
              <a:buFont typeface="Arial" panose="020B0604020202020204" pitchFamily="34" charset="0"/>
              <a:buChar char="•"/>
            </a:pPr>
            <a:r>
              <a:rPr lang="en-US" sz="2800" b="1" dirty="0"/>
              <a:t>The </a:t>
            </a:r>
            <a:r>
              <a:rPr lang="en-US" sz="2800" b="1" dirty="0" smtClean="0"/>
              <a:t>New Testament </a:t>
            </a:r>
            <a:r>
              <a:rPr lang="en-US" sz="2800" b="1" dirty="0"/>
              <a:t>of Jesus Christ </a:t>
            </a:r>
            <a:r>
              <a:rPr lang="en-US" sz="2800" b="1" dirty="0" smtClean="0"/>
              <a:t>established after  his death on the cross, </a:t>
            </a:r>
            <a:r>
              <a:rPr lang="en-US" sz="2800" b="1" dirty="0"/>
              <a:t>teaches that </a:t>
            </a:r>
            <a:r>
              <a:rPr lang="en-US" sz="2800" b="1" dirty="0" smtClean="0"/>
              <a:t>all </a:t>
            </a:r>
            <a:r>
              <a:rPr lang="en-US" sz="2800" b="1" dirty="0"/>
              <a:t>must be </a:t>
            </a:r>
            <a:r>
              <a:rPr lang="en-US" sz="2800" b="1" dirty="0" smtClean="0"/>
              <a:t>baptized to be saved (Mark 16:16, Acts </a:t>
            </a:r>
            <a:r>
              <a:rPr lang="en-US" sz="2800" b="1" dirty="0"/>
              <a:t>2:38, 22:16; Romans 6:3-4; 1 Peter 3:21</a:t>
            </a:r>
            <a:r>
              <a:rPr lang="en-US" sz="2800" b="1" dirty="0" smtClean="0"/>
              <a:t>). </a:t>
            </a:r>
            <a:endParaRPr lang="en-US" sz="2800" b="1" dirty="0"/>
          </a:p>
        </p:txBody>
      </p:sp>
    </p:spTree>
    <p:extLst>
      <p:ext uri="{BB962C8B-B14F-4D97-AF65-F5344CB8AC3E}">
        <p14:creationId xmlns:p14="http://schemas.microsoft.com/office/powerpoint/2010/main" val="2925803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832076"/>
            <a:ext cx="8458200" cy="5262979"/>
          </a:xfrm>
          <a:prstGeom prst="rect">
            <a:avLst/>
          </a:prstGeom>
          <a:noFill/>
        </p:spPr>
        <p:txBody>
          <a:bodyPr wrap="square" rtlCol="0">
            <a:spAutoFit/>
          </a:bodyPr>
          <a:lstStyle/>
          <a:p>
            <a:pPr algn="ctr"/>
            <a:r>
              <a:rPr lang="en-US" sz="2800" b="1" dirty="0" smtClean="0">
                <a:solidFill>
                  <a:srgbClr val="0033CC"/>
                </a:solidFill>
              </a:rPr>
              <a:t>CONCLUSIONS</a:t>
            </a:r>
          </a:p>
          <a:p>
            <a:pPr marL="342900" indent="-342900">
              <a:buFont typeface="Arial" panose="020B0604020202020204" pitchFamily="34" charset="0"/>
              <a:buChar char="•"/>
            </a:pPr>
            <a:r>
              <a:rPr lang="en-US" sz="2800" b="1" dirty="0" smtClean="0"/>
              <a:t>It </a:t>
            </a:r>
            <a:r>
              <a:rPr lang="en-US" sz="2800" b="1" dirty="0"/>
              <a:t>is not wise to base one's entire Salvation on the assumption that one can be saved like the thief. </a:t>
            </a:r>
            <a:endParaRPr lang="en-US" sz="2800" b="1" dirty="0" smtClean="0"/>
          </a:p>
          <a:p>
            <a:pPr marL="342900" indent="-342900">
              <a:buFont typeface="Arial" panose="020B0604020202020204" pitchFamily="34" charset="0"/>
              <a:buChar char="•"/>
            </a:pPr>
            <a:endParaRPr lang="en-US" sz="2800" b="1" dirty="0" smtClean="0"/>
          </a:p>
          <a:p>
            <a:pPr marL="342900" indent="-342900">
              <a:buFont typeface="Arial" panose="020B0604020202020204" pitchFamily="34" charset="0"/>
              <a:buChar char="•"/>
            </a:pPr>
            <a:r>
              <a:rPr lang="en-US" sz="2800" b="1" dirty="0" smtClean="0"/>
              <a:t>If </a:t>
            </a:r>
            <a:r>
              <a:rPr lang="en-US" sz="2800" b="1" dirty="0"/>
              <a:t>one can make the argument, "I can be saved without being baptized because the thief was saved without being baptized," </a:t>
            </a:r>
            <a:r>
              <a:rPr lang="en-US" sz="2800" b="1" dirty="0" smtClean="0"/>
              <a:t>then many other excuses can be made to not obey the Lord.  </a:t>
            </a:r>
          </a:p>
          <a:p>
            <a:pPr marL="342900" indent="-342900">
              <a:buFont typeface="Arial" panose="020B0604020202020204" pitchFamily="34" charset="0"/>
              <a:buChar char="•"/>
            </a:pPr>
            <a:endParaRPr lang="en-US" sz="2800" b="1" dirty="0" smtClean="0"/>
          </a:p>
          <a:p>
            <a:pPr marL="342900" indent="-342900">
              <a:buFont typeface="Arial" panose="020B0604020202020204" pitchFamily="34" charset="0"/>
              <a:buChar char="•"/>
            </a:pPr>
            <a:r>
              <a:rPr lang="en-US" sz="2800" b="1" dirty="0" smtClean="0"/>
              <a:t>When one becomes a disciple of Christ </a:t>
            </a:r>
            <a:r>
              <a:rPr lang="en-US" sz="2800" b="1" dirty="0"/>
              <a:t>in the N.T., </a:t>
            </a:r>
            <a:r>
              <a:rPr lang="en-US" sz="2800" b="1"/>
              <a:t>one </a:t>
            </a:r>
            <a:r>
              <a:rPr lang="en-US" sz="2800" b="1" smtClean="0"/>
              <a:t>obeys </a:t>
            </a:r>
            <a:r>
              <a:rPr lang="en-US" sz="2800" b="1" dirty="0"/>
              <a:t>the command to be </a:t>
            </a:r>
            <a:r>
              <a:rPr lang="en-US" sz="2800" b="1" dirty="0" smtClean="0"/>
              <a:t>baptized to wash away their sins </a:t>
            </a:r>
            <a:r>
              <a:rPr lang="en-US" sz="2800" b="1" dirty="0"/>
              <a:t>(Luke </a:t>
            </a:r>
            <a:r>
              <a:rPr lang="en-US" sz="2800" b="1" dirty="0" smtClean="0"/>
              <a:t>7:29-30, Galatians </a:t>
            </a:r>
            <a:r>
              <a:rPr lang="en-US" sz="2800" b="1" dirty="0"/>
              <a:t>3:26-27).</a:t>
            </a:r>
          </a:p>
        </p:txBody>
      </p:sp>
    </p:spTree>
    <p:extLst>
      <p:ext uri="{BB962C8B-B14F-4D97-AF65-F5344CB8AC3E}">
        <p14:creationId xmlns:p14="http://schemas.microsoft.com/office/powerpoint/2010/main" val="89313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42900" y="832076"/>
            <a:ext cx="8458200" cy="4832092"/>
          </a:xfrm>
          <a:prstGeom prst="rect">
            <a:avLst/>
          </a:prstGeom>
          <a:noFill/>
        </p:spPr>
        <p:txBody>
          <a:bodyPr wrap="square" rtlCol="0">
            <a:spAutoFit/>
          </a:bodyPr>
          <a:lstStyle/>
          <a:p>
            <a:pPr algn="ctr"/>
            <a:r>
              <a:rPr lang="en-US" sz="2800" b="1" dirty="0" smtClean="0">
                <a:solidFill>
                  <a:srgbClr val="0033CC"/>
                </a:solidFill>
              </a:rPr>
              <a:t>HOW ABOUT YOU THIS MORNING?</a:t>
            </a:r>
          </a:p>
          <a:p>
            <a:pPr algn="ctr"/>
            <a:endParaRPr lang="en-US" sz="2800" b="1" dirty="0">
              <a:solidFill>
                <a:srgbClr val="0033CC"/>
              </a:solidFill>
            </a:endParaRPr>
          </a:p>
          <a:p>
            <a:pPr algn="ctr"/>
            <a:r>
              <a:rPr lang="en-US" sz="2800" b="1" i="1" u="sng" dirty="0" smtClean="0">
                <a:solidFill>
                  <a:srgbClr val="0033CC"/>
                </a:solidFill>
              </a:rPr>
              <a:t>Maybe a Christian?</a:t>
            </a:r>
            <a:r>
              <a:rPr lang="en-US" sz="2800" b="1" i="1" dirty="0" smtClean="0">
                <a:solidFill>
                  <a:srgbClr val="0033CC"/>
                </a:solidFill>
              </a:rPr>
              <a:t> </a:t>
            </a:r>
            <a:r>
              <a:rPr lang="en-US" sz="2800" b="1" dirty="0" smtClean="0">
                <a:solidFill>
                  <a:srgbClr val="0033CC"/>
                </a:solidFill>
              </a:rPr>
              <a:t>Are you striving to humble yourself to the Lord’s will every day. Satan gives us many opportunities to make excuses to disobey His will.</a:t>
            </a:r>
          </a:p>
          <a:p>
            <a:pPr algn="ctr"/>
            <a:endParaRPr lang="en-US" sz="2800" b="1" dirty="0">
              <a:solidFill>
                <a:srgbClr val="0033CC"/>
              </a:solidFill>
            </a:endParaRPr>
          </a:p>
          <a:p>
            <a:pPr algn="ctr"/>
            <a:r>
              <a:rPr lang="en-US" sz="2800" b="1" i="1" u="sng" dirty="0" smtClean="0">
                <a:solidFill>
                  <a:srgbClr val="0033CC"/>
                </a:solidFill>
              </a:rPr>
              <a:t>Maybe you are not a Christian?</a:t>
            </a:r>
            <a:r>
              <a:rPr lang="en-US" sz="2800" b="1" i="1" dirty="0" smtClean="0">
                <a:solidFill>
                  <a:srgbClr val="0033CC"/>
                </a:solidFill>
              </a:rPr>
              <a:t> </a:t>
            </a:r>
            <a:r>
              <a:rPr lang="en-US" sz="2800" b="1" dirty="0" smtClean="0">
                <a:solidFill>
                  <a:srgbClr val="0033CC"/>
                </a:solidFill>
              </a:rPr>
              <a:t>If </a:t>
            </a:r>
            <a:r>
              <a:rPr lang="en-US" sz="2800" b="1" dirty="0" smtClean="0">
                <a:solidFill>
                  <a:srgbClr val="0033CC"/>
                </a:solidFill>
              </a:rPr>
              <a:t>you </a:t>
            </a:r>
            <a:r>
              <a:rPr lang="en-US" sz="2800" b="1" dirty="0" smtClean="0">
                <a:solidFill>
                  <a:srgbClr val="0033CC"/>
                </a:solidFill>
              </a:rPr>
              <a:t>want to one day be comforted in Paradise, the Lord commands that all repent and be baptized to wash away their sins. No better time than now to make the most important decision for good you will ever make! </a:t>
            </a:r>
            <a:endParaRPr lang="en-US" sz="2800" b="1" dirty="0"/>
          </a:p>
        </p:txBody>
      </p:sp>
    </p:spTree>
    <p:extLst>
      <p:ext uri="{BB962C8B-B14F-4D97-AF65-F5344CB8AC3E}">
        <p14:creationId xmlns:p14="http://schemas.microsoft.com/office/powerpoint/2010/main" val="104411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00200"/>
            <a:ext cx="7620000" cy="4292600"/>
          </a:xfrm>
          <a:prstGeom prst="rect">
            <a:avLst/>
          </a:prstGeom>
        </p:spPr>
      </p:pic>
      <p:sp>
        <p:nvSpPr>
          <p:cNvPr id="5" name="Title 4"/>
          <p:cNvSpPr txBox="1">
            <a:spLocks noGrp="1"/>
          </p:cNvSpPr>
          <p:nvPr>
            <p:ph type="title"/>
          </p:nvPr>
        </p:nvSpPr>
        <p:spPr>
          <a:prstGeom prst="rect">
            <a:avLst/>
          </a:prstGeom>
          <a:noFill/>
        </p:spPr>
        <p:txBody>
          <a:bodyPr wrap="square" rtlCol="0">
            <a:spAutoFit/>
          </a:bodyPr>
          <a:lstStyle/>
          <a:p>
            <a:pPr algn="ctr"/>
            <a:r>
              <a:rPr lang="en-US" sz="3600" b="1" dirty="0" smtClean="0"/>
              <a:t>The Thief On The Cross</a:t>
            </a:r>
            <a:endParaRPr lang="en-US" sz="3600" b="1" dirty="0"/>
          </a:p>
        </p:txBody>
      </p:sp>
    </p:spTree>
    <p:extLst>
      <p:ext uri="{BB962C8B-B14F-4D97-AF65-F5344CB8AC3E}">
        <p14:creationId xmlns:p14="http://schemas.microsoft.com/office/powerpoint/2010/main" val="2111299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609600" y="914400"/>
            <a:ext cx="8001000" cy="1815882"/>
          </a:xfrm>
          <a:prstGeom prst="rect">
            <a:avLst/>
          </a:prstGeom>
          <a:noFill/>
        </p:spPr>
        <p:txBody>
          <a:bodyPr wrap="square" rtlCol="0">
            <a:spAutoFit/>
          </a:bodyPr>
          <a:lstStyle/>
          <a:p>
            <a:pPr algn="ctr"/>
            <a:r>
              <a:rPr lang="en-US" sz="2800" b="1" dirty="0"/>
              <a:t>Many disciples of Christ who have engaged in </a:t>
            </a:r>
            <a:r>
              <a:rPr lang="en-US" sz="2800" b="1" dirty="0" smtClean="0"/>
              <a:t>conversations </a:t>
            </a:r>
            <a:r>
              <a:rPr lang="en-US" sz="2800" b="1" dirty="0"/>
              <a:t>with religious people on the Biblical subject of conversion, have been asked, "</a:t>
            </a:r>
            <a:r>
              <a:rPr lang="en-US" sz="2800" b="1" dirty="0">
                <a:effectLst>
                  <a:outerShdw blurRad="38100" dist="38100" dir="2700000" algn="tl">
                    <a:srgbClr val="000000">
                      <a:alpha val="43137"/>
                    </a:srgbClr>
                  </a:outerShdw>
                </a:effectLst>
              </a:rPr>
              <a:t>What about the thief on the Cross</a:t>
            </a:r>
            <a:r>
              <a:rPr lang="en-US" sz="2800" b="1" dirty="0" smtClean="0">
                <a:effectLst>
                  <a:outerShdw blurRad="38100" dist="38100" dir="2700000" algn="tl">
                    <a:srgbClr val="000000">
                      <a:alpha val="43137"/>
                    </a:srgbClr>
                  </a:outerShdw>
                </a:effectLst>
              </a:rPr>
              <a:t>?</a:t>
            </a:r>
            <a:r>
              <a:rPr lang="en-US" sz="2800" b="1" dirty="0" smtClean="0"/>
              <a:t>"</a:t>
            </a:r>
            <a:endParaRPr lang="en-US" sz="2800" b="1" dirty="0"/>
          </a:p>
        </p:txBody>
      </p:sp>
    </p:spTree>
    <p:extLst>
      <p:ext uri="{BB962C8B-B14F-4D97-AF65-F5344CB8AC3E}">
        <p14:creationId xmlns:p14="http://schemas.microsoft.com/office/powerpoint/2010/main" val="94125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22654" y="1219200"/>
            <a:ext cx="9144000" cy="2985433"/>
          </a:xfrm>
          <a:prstGeom prst="rect">
            <a:avLst/>
          </a:prstGeom>
          <a:noFill/>
        </p:spPr>
        <p:txBody>
          <a:bodyPr wrap="square" rtlCol="0">
            <a:spAutoFit/>
          </a:bodyPr>
          <a:lstStyle/>
          <a:p>
            <a:pPr algn="ctr"/>
            <a:r>
              <a:rPr lang="en-US" sz="2800" b="1" dirty="0" smtClean="0">
                <a:solidFill>
                  <a:srgbClr val="0033CC"/>
                </a:solidFill>
              </a:rPr>
              <a:t>WHAT </a:t>
            </a:r>
            <a:r>
              <a:rPr lang="en-US" sz="2800" b="1" dirty="0">
                <a:solidFill>
                  <a:srgbClr val="0033CC"/>
                </a:solidFill>
              </a:rPr>
              <a:t>DO THE SCRIPTURES REVEAL </a:t>
            </a:r>
            <a:r>
              <a:rPr lang="en-US" sz="2800" b="1" dirty="0" smtClean="0">
                <a:solidFill>
                  <a:srgbClr val="0033CC"/>
                </a:solidFill>
              </a:rPr>
              <a:t>ABOUT THIS MAN?</a:t>
            </a:r>
            <a:endParaRPr lang="en-US" sz="2800" b="1" dirty="0">
              <a:solidFill>
                <a:srgbClr val="0033CC"/>
              </a:solidFill>
            </a:endParaRPr>
          </a:p>
          <a:p>
            <a:pPr algn="ctr"/>
            <a:endParaRPr lang="en-US" sz="3200" b="1" dirty="0" smtClean="0"/>
          </a:p>
          <a:p>
            <a:pPr algn="ctr"/>
            <a:r>
              <a:rPr lang="en-US" sz="3200" b="1" u="sng" dirty="0" smtClean="0"/>
              <a:t>Information on the thief is </a:t>
            </a:r>
            <a:r>
              <a:rPr lang="en-US" sz="3200" b="1" u="sng" dirty="0"/>
              <a:t>found in </a:t>
            </a:r>
            <a:r>
              <a:rPr lang="en-US" sz="3200" b="1" u="sng" dirty="0" smtClean="0"/>
              <a:t>3 </a:t>
            </a:r>
            <a:r>
              <a:rPr lang="en-US" sz="3200" b="1" u="sng" dirty="0"/>
              <a:t>of </a:t>
            </a:r>
            <a:r>
              <a:rPr lang="en-US" sz="3200" b="1" u="sng" dirty="0" smtClean="0"/>
              <a:t>4 Gospels</a:t>
            </a:r>
          </a:p>
          <a:p>
            <a:pPr algn="ctr"/>
            <a:r>
              <a:rPr lang="en-US" sz="3200" b="1" dirty="0" smtClean="0"/>
              <a:t>Matthew 27:38-44</a:t>
            </a:r>
          </a:p>
          <a:p>
            <a:pPr algn="ctr"/>
            <a:r>
              <a:rPr lang="en-US" sz="3200" b="1" dirty="0" smtClean="0"/>
              <a:t>Mark 15:27-32</a:t>
            </a:r>
          </a:p>
          <a:p>
            <a:pPr algn="ctr"/>
            <a:r>
              <a:rPr lang="en-US" sz="3200" b="1" dirty="0" smtClean="0"/>
              <a:t>Luke </a:t>
            </a:r>
            <a:r>
              <a:rPr lang="en-US" sz="3200" b="1" dirty="0"/>
              <a:t>23:33, </a:t>
            </a:r>
            <a:r>
              <a:rPr lang="en-US" sz="3200" b="1" dirty="0" smtClean="0"/>
              <a:t>39-43</a:t>
            </a:r>
            <a:endParaRPr lang="en-US" sz="3600" b="1" dirty="0"/>
          </a:p>
        </p:txBody>
      </p:sp>
    </p:spTree>
    <p:extLst>
      <p:ext uri="{BB962C8B-B14F-4D97-AF65-F5344CB8AC3E}">
        <p14:creationId xmlns:p14="http://schemas.microsoft.com/office/powerpoint/2010/main" val="368269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17157" y="830017"/>
            <a:ext cx="8534400" cy="5755422"/>
          </a:xfrm>
          <a:prstGeom prst="rect">
            <a:avLst/>
          </a:prstGeom>
          <a:noFill/>
        </p:spPr>
        <p:txBody>
          <a:bodyPr wrap="square" rtlCol="0">
            <a:spAutoFit/>
          </a:bodyPr>
          <a:lstStyle/>
          <a:p>
            <a:pPr algn="ctr"/>
            <a:r>
              <a:rPr lang="en-US" sz="2800" b="1" dirty="0" smtClean="0">
                <a:solidFill>
                  <a:srgbClr val="000000"/>
                </a:solidFill>
              </a:rPr>
              <a:t>Matthew </a:t>
            </a:r>
            <a:r>
              <a:rPr lang="en-US" sz="2800" b="1" dirty="0">
                <a:solidFill>
                  <a:srgbClr val="000000"/>
                </a:solidFill>
              </a:rPr>
              <a:t>27:38-44 (NKJV</a:t>
            </a:r>
            <a:r>
              <a:rPr lang="en-US" sz="2800" b="1" dirty="0" smtClean="0">
                <a:solidFill>
                  <a:srgbClr val="000000"/>
                </a:solidFill>
              </a:rPr>
              <a:t>): Then </a:t>
            </a:r>
            <a:r>
              <a:rPr lang="en-US" sz="2800" b="1" dirty="0">
                <a:solidFill>
                  <a:srgbClr val="000000"/>
                </a:solidFill>
              </a:rPr>
              <a:t>two robbers were crucified with Him, one on the right and another on the </a:t>
            </a:r>
            <a:r>
              <a:rPr lang="en-US" sz="2800" b="1" dirty="0" smtClean="0">
                <a:solidFill>
                  <a:srgbClr val="000000"/>
                </a:solidFill>
              </a:rPr>
              <a:t>left. </a:t>
            </a:r>
            <a:r>
              <a:rPr lang="en-US" sz="2800" b="1" dirty="0">
                <a:solidFill>
                  <a:srgbClr val="000000"/>
                </a:solidFill>
              </a:rPr>
              <a:t>And those who passed by blasphemed </a:t>
            </a:r>
            <a:r>
              <a:rPr lang="en-US" sz="2800" b="1" dirty="0" smtClean="0">
                <a:solidFill>
                  <a:srgbClr val="000000"/>
                </a:solidFill>
              </a:rPr>
              <a:t>Him, wagging </a:t>
            </a:r>
            <a:r>
              <a:rPr lang="en-US" sz="2800" b="1" dirty="0">
                <a:solidFill>
                  <a:srgbClr val="000000"/>
                </a:solidFill>
              </a:rPr>
              <a:t>their </a:t>
            </a:r>
            <a:r>
              <a:rPr lang="en-US" sz="2800" b="1" dirty="0" smtClean="0">
                <a:solidFill>
                  <a:srgbClr val="000000"/>
                </a:solidFill>
              </a:rPr>
              <a:t>heads and </a:t>
            </a:r>
            <a:r>
              <a:rPr lang="en-US" sz="2800" b="1" dirty="0">
                <a:solidFill>
                  <a:srgbClr val="000000"/>
                </a:solidFill>
              </a:rPr>
              <a:t>saying, "You who destroy the temple and build it in three days, save Yourself! If You are the Son of God, come down from the cross</a:t>
            </a:r>
            <a:r>
              <a:rPr lang="en-US" sz="2800" b="1" dirty="0" smtClean="0">
                <a:solidFill>
                  <a:srgbClr val="000000"/>
                </a:solidFill>
              </a:rPr>
              <a:t>.</a:t>
            </a:r>
            <a:r>
              <a:rPr lang="en-US" sz="3200" b="1" dirty="0">
                <a:solidFill>
                  <a:srgbClr val="000000"/>
                </a:solidFill>
              </a:rPr>
              <a:t> </a:t>
            </a:r>
            <a:r>
              <a:rPr lang="en-US" sz="2800" b="1" dirty="0" smtClean="0">
                <a:solidFill>
                  <a:srgbClr val="000000"/>
                </a:solidFill>
              </a:rPr>
              <a:t>Likewise </a:t>
            </a:r>
            <a:r>
              <a:rPr lang="en-US" sz="2800" b="1" dirty="0">
                <a:solidFill>
                  <a:srgbClr val="000000"/>
                </a:solidFill>
              </a:rPr>
              <a:t>the chief priests also, mocking with the scribes and elders, said, </a:t>
            </a:r>
            <a:r>
              <a:rPr lang="en-US" sz="2800" b="1" dirty="0" smtClean="0">
                <a:solidFill>
                  <a:srgbClr val="000000"/>
                </a:solidFill>
              </a:rPr>
              <a:t>"</a:t>
            </a:r>
            <a:r>
              <a:rPr lang="en-US" sz="2800" b="1" dirty="0">
                <a:solidFill>
                  <a:srgbClr val="000000"/>
                </a:solidFill>
              </a:rPr>
              <a:t>He saved others; Himself He cannot save. If He is the King of Israel, let Him now come down from the cross, and we will believe Him. </a:t>
            </a:r>
            <a:r>
              <a:rPr lang="en-US" sz="2800" b="1" dirty="0" smtClean="0">
                <a:solidFill>
                  <a:srgbClr val="000000"/>
                </a:solidFill>
              </a:rPr>
              <a:t>He </a:t>
            </a:r>
            <a:r>
              <a:rPr lang="en-US" sz="2800" b="1" dirty="0">
                <a:solidFill>
                  <a:srgbClr val="000000"/>
                </a:solidFill>
              </a:rPr>
              <a:t>trusted in God; let Him deliver Him now if He will have Him; for He said, 'I am the Son of God</a:t>
            </a:r>
            <a:r>
              <a:rPr lang="en-US" sz="2800" b="1" dirty="0" smtClean="0">
                <a:solidFill>
                  <a:srgbClr val="000000"/>
                </a:solidFill>
              </a:rPr>
              <a:t>.‘” Even </a:t>
            </a:r>
            <a:r>
              <a:rPr lang="en-US" sz="2800" b="1" dirty="0">
                <a:solidFill>
                  <a:srgbClr val="000000"/>
                </a:solidFill>
              </a:rPr>
              <a:t>the robbers who were crucified with Him reviled Him with the same thing</a:t>
            </a:r>
            <a:r>
              <a:rPr lang="en-US" sz="2800" b="1" dirty="0" smtClean="0">
                <a:solidFill>
                  <a:srgbClr val="000000"/>
                </a:solidFill>
              </a:rPr>
              <a:t>. </a:t>
            </a:r>
            <a:endParaRPr lang="en-US" sz="2800" dirty="0"/>
          </a:p>
        </p:txBody>
      </p:sp>
    </p:spTree>
    <p:extLst>
      <p:ext uri="{BB962C8B-B14F-4D97-AF65-F5344CB8AC3E}">
        <p14:creationId xmlns:p14="http://schemas.microsoft.com/office/powerpoint/2010/main" val="76622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04800" y="830017"/>
            <a:ext cx="8534400" cy="5693866"/>
          </a:xfrm>
          <a:prstGeom prst="rect">
            <a:avLst/>
          </a:prstGeom>
          <a:noFill/>
        </p:spPr>
        <p:txBody>
          <a:bodyPr wrap="square" rtlCol="0">
            <a:spAutoFit/>
          </a:bodyPr>
          <a:lstStyle/>
          <a:p>
            <a:pPr algn="ctr"/>
            <a:r>
              <a:rPr lang="en-US" sz="2800" b="1" dirty="0">
                <a:solidFill>
                  <a:srgbClr val="000000"/>
                </a:solidFill>
              </a:rPr>
              <a:t>Mark 15:27-32 (NKJV</a:t>
            </a:r>
            <a:r>
              <a:rPr lang="en-US" sz="2800" b="1" dirty="0" smtClean="0">
                <a:solidFill>
                  <a:srgbClr val="000000"/>
                </a:solidFill>
              </a:rPr>
              <a:t>): With </a:t>
            </a:r>
            <a:r>
              <a:rPr lang="en-US" sz="2800" b="1" dirty="0">
                <a:solidFill>
                  <a:srgbClr val="000000"/>
                </a:solidFill>
              </a:rPr>
              <a:t>Him they also crucified two robbers, one on His right and the other on His left. </a:t>
            </a:r>
            <a:r>
              <a:rPr lang="en-US" sz="2800" b="1" dirty="0" smtClean="0">
                <a:solidFill>
                  <a:srgbClr val="000000"/>
                </a:solidFill>
              </a:rPr>
              <a:t>So </a:t>
            </a:r>
            <a:r>
              <a:rPr lang="en-US" sz="2800" b="1" dirty="0">
                <a:solidFill>
                  <a:srgbClr val="000000"/>
                </a:solidFill>
              </a:rPr>
              <a:t>the Scripture was fulfilled which says, "And He was numbered with the transgressors." </a:t>
            </a:r>
            <a:r>
              <a:rPr lang="en-US" sz="2800" b="1" dirty="0" smtClean="0">
                <a:solidFill>
                  <a:srgbClr val="000000"/>
                </a:solidFill>
              </a:rPr>
              <a:t>And </a:t>
            </a:r>
            <a:r>
              <a:rPr lang="en-US" sz="2800" b="1" dirty="0">
                <a:solidFill>
                  <a:srgbClr val="000000"/>
                </a:solidFill>
              </a:rPr>
              <a:t>those who passed by blasphemed Him, wagging their heads and saying, "Aha! You who destroy the temple and build it in three days, </a:t>
            </a:r>
            <a:r>
              <a:rPr lang="en-US" sz="2800" b="1" dirty="0" smtClean="0">
                <a:solidFill>
                  <a:srgbClr val="000000"/>
                </a:solidFill>
              </a:rPr>
              <a:t>save </a:t>
            </a:r>
            <a:r>
              <a:rPr lang="en-US" sz="2800" b="1" dirty="0">
                <a:solidFill>
                  <a:srgbClr val="000000"/>
                </a:solidFill>
              </a:rPr>
              <a:t>Yourself, and come down from the cross!" </a:t>
            </a:r>
            <a:r>
              <a:rPr lang="en-US" sz="2800" b="1" dirty="0" smtClean="0">
                <a:solidFill>
                  <a:srgbClr val="000000"/>
                </a:solidFill>
              </a:rPr>
              <a:t>Likewise </a:t>
            </a:r>
            <a:r>
              <a:rPr lang="en-US" sz="2800" b="1" dirty="0">
                <a:solidFill>
                  <a:srgbClr val="000000"/>
                </a:solidFill>
              </a:rPr>
              <a:t>the chief priests also, mocking among themselves with the scribes, said, "He saved </a:t>
            </a:r>
            <a:r>
              <a:rPr lang="en-US" sz="2800" b="1" dirty="0" smtClean="0">
                <a:solidFill>
                  <a:srgbClr val="000000"/>
                </a:solidFill>
              </a:rPr>
              <a:t>others; Himself </a:t>
            </a:r>
            <a:r>
              <a:rPr lang="en-US" sz="2800" b="1" dirty="0">
                <a:solidFill>
                  <a:srgbClr val="000000"/>
                </a:solidFill>
              </a:rPr>
              <a:t>He cannot save. </a:t>
            </a:r>
            <a:r>
              <a:rPr lang="en-US" sz="2800" b="1" dirty="0" smtClean="0">
                <a:solidFill>
                  <a:srgbClr val="000000"/>
                </a:solidFill>
              </a:rPr>
              <a:t>Let </a:t>
            </a:r>
            <a:r>
              <a:rPr lang="en-US" sz="2800" b="1" dirty="0">
                <a:solidFill>
                  <a:srgbClr val="000000"/>
                </a:solidFill>
              </a:rPr>
              <a:t>the Christ, the King of Israel, descend now from the cross, that we may see and believe." Even those who were crucified with Him reviled Him</a:t>
            </a:r>
            <a:r>
              <a:rPr lang="en-US" sz="2800" b="1" dirty="0" smtClean="0">
                <a:solidFill>
                  <a:srgbClr val="000000"/>
                </a:solidFill>
              </a:rPr>
              <a:t>.”  </a:t>
            </a:r>
            <a:endParaRPr lang="en-US" sz="2800" dirty="0"/>
          </a:p>
        </p:txBody>
      </p:sp>
    </p:spTree>
    <p:extLst>
      <p:ext uri="{BB962C8B-B14F-4D97-AF65-F5344CB8AC3E}">
        <p14:creationId xmlns:p14="http://schemas.microsoft.com/office/powerpoint/2010/main" val="528338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04800" y="830017"/>
            <a:ext cx="8534400" cy="1815882"/>
          </a:xfrm>
          <a:prstGeom prst="rect">
            <a:avLst/>
          </a:prstGeom>
          <a:noFill/>
        </p:spPr>
        <p:txBody>
          <a:bodyPr wrap="square" rtlCol="0">
            <a:spAutoFit/>
          </a:bodyPr>
          <a:lstStyle/>
          <a:p>
            <a:pPr algn="ctr"/>
            <a:r>
              <a:rPr lang="en-US" sz="2800" b="1" dirty="0">
                <a:solidFill>
                  <a:srgbClr val="000000"/>
                </a:solidFill>
              </a:rPr>
              <a:t>Luke </a:t>
            </a:r>
            <a:r>
              <a:rPr lang="en-US" sz="2800" b="1" dirty="0" smtClean="0">
                <a:solidFill>
                  <a:srgbClr val="000000"/>
                </a:solidFill>
              </a:rPr>
              <a:t>23:33 </a:t>
            </a:r>
            <a:r>
              <a:rPr lang="en-US" sz="2800" b="1" dirty="0">
                <a:solidFill>
                  <a:srgbClr val="000000"/>
                </a:solidFill>
              </a:rPr>
              <a:t>(NKJV) </a:t>
            </a:r>
          </a:p>
          <a:p>
            <a:pPr algn="ctr"/>
            <a:r>
              <a:rPr lang="en-US" sz="2800" b="1" dirty="0" smtClean="0">
                <a:solidFill>
                  <a:srgbClr val="000000"/>
                </a:solidFill>
              </a:rPr>
              <a:t>And </a:t>
            </a:r>
            <a:r>
              <a:rPr lang="en-US" sz="2800" b="1" dirty="0">
                <a:solidFill>
                  <a:srgbClr val="000000"/>
                </a:solidFill>
              </a:rPr>
              <a:t>when they had come to the place called Calvary, there they crucified Him, and the criminals, one on the right hand and the other on the left</a:t>
            </a:r>
            <a:r>
              <a:rPr lang="en-US" sz="2800" b="1" dirty="0" smtClean="0">
                <a:solidFill>
                  <a:srgbClr val="000000"/>
                </a:solidFill>
              </a:rPr>
              <a:t>. </a:t>
            </a:r>
            <a:endParaRPr lang="en-US" sz="2800" b="1" dirty="0">
              <a:solidFill>
                <a:srgbClr val="000000"/>
              </a:solidFill>
            </a:endParaRPr>
          </a:p>
        </p:txBody>
      </p:sp>
    </p:spTree>
    <p:extLst>
      <p:ext uri="{BB962C8B-B14F-4D97-AF65-F5344CB8AC3E}">
        <p14:creationId xmlns:p14="http://schemas.microsoft.com/office/powerpoint/2010/main" val="3243806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04800" y="842373"/>
            <a:ext cx="8534400" cy="4832092"/>
          </a:xfrm>
          <a:prstGeom prst="rect">
            <a:avLst/>
          </a:prstGeom>
          <a:noFill/>
        </p:spPr>
        <p:txBody>
          <a:bodyPr wrap="square" rtlCol="0">
            <a:spAutoFit/>
          </a:bodyPr>
          <a:lstStyle/>
          <a:p>
            <a:pPr algn="ctr"/>
            <a:r>
              <a:rPr lang="en-US" sz="2800" b="1" dirty="0">
                <a:solidFill>
                  <a:srgbClr val="000000"/>
                </a:solidFill>
              </a:rPr>
              <a:t>Luke </a:t>
            </a:r>
            <a:r>
              <a:rPr lang="en-US" sz="2800" b="1" dirty="0" smtClean="0">
                <a:solidFill>
                  <a:srgbClr val="000000"/>
                </a:solidFill>
              </a:rPr>
              <a:t>23:39-43 </a:t>
            </a:r>
            <a:r>
              <a:rPr lang="en-US" sz="2800" b="1" dirty="0">
                <a:solidFill>
                  <a:srgbClr val="000000"/>
                </a:solidFill>
              </a:rPr>
              <a:t>(NKJV) </a:t>
            </a:r>
          </a:p>
          <a:p>
            <a:pPr algn="ctr"/>
            <a:r>
              <a:rPr lang="en-US" sz="2800" b="1" dirty="0" smtClean="0">
                <a:solidFill>
                  <a:srgbClr val="000000"/>
                </a:solidFill>
              </a:rPr>
              <a:t>Then </a:t>
            </a:r>
            <a:r>
              <a:rPr lang="en-US" sz="2800" b="1" dirty="0">
                <a:solidFill>
                  <a:srgbClr val="000000"/>
                </a:solidFill>
              </a:rPr>
              <a:t>one of the criminals who were hanged </a:t>
            </a:r>
            <a:r>
              <a:rPr lang="en-US" sz="2800" b="1" dirty="0" smtClean="0">
                <a:solidFill>
                  <a:srgbClr val="000000"/>
                </a:solidFill>
              </a:rPr>
              <a:t>blasphemed </a:t>
            </a:r>
            <a:r>
              <a:rPr lang="en-US" sz="2800" b="1" dirty="0">
                <a:solidFill>
                  <a:srgbClr val="000000"/>
                </a:solidFill>
              </a:rPr>
              <a:t>Him, saying, "If You are the Christ, save Yourself and us</a:t>
            </a:r>
            <a:r>
              <a:rPr lang="en-US" sz="2800" b="1" dirty="0" smtClean="0">
                <a:solidFill>
                  <a:srgbClr val="000000"/>
                </a:solidFill>
              </a:rPr>
              <a:t>." </a:t>
            </a:r>
            <a:r>
              <a:rPr lang="en-US" sz="2800" b="1" dirty="0">
                <a:solidFill>
                  <a:srgbClr val="000000"/>
                </a:solidFill>
              </a:rPr>
              <a:t>But the other, answering, rebuked him, saying, "Do you not even fear God, seeing you are under the same condemnation? </a:t>
            </a:r>
            <a:r>
              <a:rPr lang="en-US" sz="2800" b="1" dirty="0" smtClean="0">
                <a:solidFill>
                  <a:srgbClr val="000000"/>
                </a:solidFill>
              </a:rPr>
              <a:t>And </a:t>
            </a:r>
            <a:r>
              <a:rPr lang="en-US" sz="2800" b="1" dirty="0">
                <a:solidFill>
                  <a:srgbClr val="000000"/>
                </a:solidFill>
              </a:rPr>
              <a:t>we indeed justly, for we receive the due reward of our deeds; but this Man has done nothing wrong</a:t>
            </a:r>
            <a:r>
              <a:rPr lang="en-US" sz="2800" b="1" dirty="0" smtClean="0">
                <a:solidFill>
                  <a:srgbClr val="000000"/>
                </a:solidFill>
              </a:rPr>
              <a:t>." </a:t>
            </a:r>
            <a:r>
              <a:rPr lang="en-US" sz="2800" b="1" dirty="0">
                <a:solidFill>
                  <a:srgbClr val="000000"/>
                </a:solidFill>
              </a:rPr>
              <a:t>Then he said to Jesus, "Lord, remember me when You come into Your kingdom." </a:t>
            </a:r>
            <a:r>
              <a:rPr lang="en-US" sz="2800" b="1" dirty="0" smtClean="0">
                <a:solidFill>
                  <a:srgbClr val="000000"/>
                </a:solidFill>
              </a:rPr>
              <a:t> </a:t>
            </a:r>
            <a:r>
              <a:rPr lang="en-US" sz="2800" b="1" dirty="0">
                <a:solidFill>
                  <a:srgbClr val="000000"/>
                </a:solidFill>
              </a:rPr>
              <a:t>And Jesus said to him, "Assuredly, I say to you, today you will be with Me in Paradise." </a:t>
            </a:r>
          </a:p>
        </p:txBody>
      </p:sp>
    </p:spTree>
    <p:extLst>
      <p:ext uri="{BB962C8B-B14F-4D97-AF65-F5344CB8AC3E}">
        <p14:creationId xmlns:p14="http://schemas.microsoft.com/office/powerpoint/2010/main" val="2819879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The Thief On The Cross</a:t>
            </a:r>
            <a:endParaRPr lang="en-US" sz="3600" b="1" dirty="0"/>
          </a:p>
        </p:txBody>
      </p:sp>
      <p:sp>
        <p:nvSpPr>
          <p:cNvPr id="2" name="TextBox 1"/>
          <p:cNvSpPr txBox="1"/>
          <p:nvPr/>
        </p:nvSpPr>
        <p:spPr>
          <a:xfrm>
            <a:off x="339811" y="914400"/>
            <a:ext cx="8458200" cy="4216539"/>
          </a:xfrm>
          <a:prstGeom prst="rect">
            <a:avLst/>
          </a:prstGeom>
          <a:noFill/>
        </p:spPr>
        <p:txBody>
          <a:bodyPr wrap="square" rtlCol="0">
            <a:spAutoFit/>
          </a:bodyPr>
          <a:lstStyle/>
          <a:p>
            <a:pPr algn="ctr"/>
            <a:r>
              <a:rPr lang="en-US" sz="2800" b="1" dirty="0" smtClean="0">
                <a:solidFill>
                  <a:srgbClr val="0033CC"/>
                </a:solidFill>
              </a:rPr>
              <a:t>WHAT </a:t>
            </a:r>
            <a:r>
              <a:rPr lang="en-US" sz="2800" b="1" dirty="0">
                <a:solidFill>
                  <a:srgbClr val="0033CC"/>
                </a:solidFill>
              </a:rPr>
              <a:t>DO THE SCRIPTURES REVEAL </a:t>
            </a:r>
            <a:r>
              <a:rPr lang="en-US" sz="2800" b="1" dirty="0" smtClean="0">
                <a:solidFill>
                  <a:srgbClr val="0033CC"/>
                </a:solidFill>
              </a:rPr>
              <a:t>ABOUT THIS MAN?</a:t>
            </a:r>
            <a:endParaRPr lang="en-US" sz="2800" b="1" dirty="0">
              <a:solidFill>
                <a:srgbClr val="0033CC"/>
              </a:solidFill>
            </a:endParaRP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Luke's </a:t>
            </a:r>
            <a:r>
              <a:rPr lang="en-US" sz="2400" b="1" dirty="0"/>
              <a:t>account relates </a:t>
            </a:r>
            <a:r>
              <a:rPr lang="en-US" sz="2400" b="1" dirty="0" smtClean="0"/>
              <a:t>the </a:t>
            </a:r>
            <a:r>
              <a:rPr lang="en-US" sz="2400" b="1" dirty="0"/>
              <a:t>most information.</a:t>
            </a: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Matthew and Mark's accounts indicate both thieves reproached </a:t>
            </a:r>
            <a:r>
              <a:rPr lang="en-US" sz="2400" b="1" dirty="0"/>
              <a:t>Christ (Matthew </a:t>
            </a:r>
            <a:r>
              <a:rPr lang="en-US" sz="2400" b="1" dirty="0" smtClean="0"/>
              <a:t>27:44, Mark 15:32). In Luke's </a:t>
            </a:r>
            <a:r>
              <a:rPr lang="en-US" sz="2400" b="1" dirty="0"/>
              <a:t>account we see </a:t>
            </a:r>
            <a:r>
              <a:rPr lang="en-US" sz="2400" b="1" dirty="0" smtClean="0"/>
              <a:t>one </a:t>
            </a:r>
            <a:r>
              <a:rPr lang="en-US" sz="2400" b="1" dirty="0"/>
              <a:t>had a change of </a:t>
            </a:r>
            <a:r>
              <a:rPr lang="en-US" sz="2400" b="1" dirty="0" smtClean="0"/>
              <a:t>heart </a:t>
            </a:r>
            <a:r>
              <a:rPr lang="en-US" sz="2400" b="1" dirty="0"/>
              <a:t>(Luke 23:40-41).</a:t>
            </a:r>
          </a:p>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In Luke 23:42, one thief asks the Lord to remember him in His Kingdom. In Luke 23:43 Jesus tells him, today you will be with Me in Paradise. </a:t>
            </a:r>
            <a:endParaRPr lang="en-US" sz="3600" b="1" dirty="0"/>
          </a:p>
        </p:txBody>
      </p:sp>
    </p:spTree>
    <p:extLst>
      <p:ext uri="{BB962C8B-B14F-4D97-AF65-F5344CB8AC3E}">
        <p14:creationId xmlns:p14="http://schemas.microsoft.com/office/powerpoint/2010/main" val="344906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1307</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Thief On The Cross</vt:lpstr>
      <vt:lpstr>The Thief On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29</cp:revision>
  <dcterms:created xsi:type="dcterms:W3CDTF">2020-05-06T00:28:14Z</dcterms:created>
  <dcterms:modified xsi:type="dcterms:W3CDTF">2021-01-30T13:38:04Z</dcterms:modified>
</cp:coreProperties>
</file>