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0" r:id="rId2"/>
    <p:sldId id="281" r:id="rId3"/>
    <p:sldId id="282" r:id="rId4"/>
    <p:sldId id="283" r:id="rId5"/>
    <p:sldId id="284" r:id="rId6"/>
    <p:sldId id="256" r:id="rId7"/>
    <p:sldId id="272" r:id="rId8"/>
    <p:sldId id="271" r:id="rId9"/>
    <p:sldId id="286" r:id="rId10"/>
    <p:sldId id="288" r:id="rId11"/>
    <p:sldId id="287" r:id="rId12"/>
    <p:sldId id="291" r:id="rId13"/>
    <p:sldId id="289" r:id="rId14"/>
    <p:sldId id="29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0" d="100"/>
          <a:sy n="80" d="100"/>
        </p:scale>
        <p:origin x="-11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3D683-95F6-4CB5-B073-0E734F96839B}" type="datetimeFigureOut">
              <a:rPr lang="en-US" smtClean="0"/>
              <a:t>12/19/2022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0F2FF-6E88-4720-AF17-0BE440617222}" type="slidenum">
              <a:rPr lang="en-US" smtClean="0"/>
              <a:t>‹#›</a:t>
            </a:fld>
            <a:endParaRPr lang="en-US"/>
          </a:p>
        </p:txBody>
      </p:sp>
    </p:spTree>
    <p:extLst>
      <p:ext uri="{BB962C8B-B14F-4D97-AF65-F5344CB8AC3E}">
        <p14:creationId xmlns:p14="http://schemas.microsoft.com/office/powerpoint/2010/main" val="105855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1</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13</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14</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2</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3</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4</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5</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9</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10</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11</a:t>
            </a:fld>
            <a:endParaRPr lang="en-US"/>
          </a:p>
        </p:txBody>
      </p:sp>
    </p:spTree>
    <p:extLst>
      <p:ext uri="{BB962C8B-B14F-4D97-AF65-F5344CB8AC3E}">
        <p14:creationId xmlns:p14="http://schemas.microsoft.com/office/powerpoint/2010/main" val="227621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F2FF-6E88-4720-AF17-0BE440617222}" type="slidenum">
              <a:rPr lang="en-US" smtClean="0"/>
              <a:t>12</a:t>
            </a:fld>
            <a:endParaRPr lang="en-US"/>
          </a:p>
        </p:txBody>
      </p:sp>
    </p:spTree>
    <p:extLst>
      <p:ext uri="{BB962C8B-B14F-4D97-AF65-F5344CB8AC3E}">
        <p14:creationId xmlns:p14="http://schemas.microsoft.com/office/powerpoint/2010/main" val="227621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8CFB10-011B-40E4-8349-19C6C6A4ACC5}"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172428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CFB10-011B-40E4-8349-19C6C6A4ACC5}"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62665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CFB10-011B-40E4-8349-19C6C6A4ACC5}"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162027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CFB10-011B-40E4-8349-19C6C6A4ACC5}"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331197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8CFB10-011B-40E4-8349-19C6C6A4ACC5}"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339954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8CFB10-011B-40E4-8349-19C6C6A4ACC5}"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372324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CFB10-011B-40E4-8349-19C6C6A4ACC5}" type="datetimeFigureOut">
              <a:rPr lang="en-US" smtClean="0"/>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206148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CFB10-011B-40E4-8349-19C6C6A4ACC5}"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258333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CFB10-011B-40E4-8349-19C6C6A4ACC5}"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321441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8CFB10-011B-40E4-8349-19C6C6A4ACC5}"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75170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8CFB10-011B-40E4-8349-19C6C6A4ACC5}"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9AB16-C9A8-4D06-9FE5-87F9D7BABE59}" type="slidenum">
              <a:rPr lang="en-US" smtClean="0"/>
              <a:t>‹#›</a:t>
            </a:fld>
            <a:endParaRPr lang="en-US"/>
          </a:p>
        </p:txBody>
      </p:sp>
    </p:spTree>
    <p:extLst>
      <p:ext uri="{BB962C8B-B14F-4D97-AF65-F5344CB8AC3E}">
        <p14:creationId xmlns:p14="http://schemas.microsoft.com/office/powerpoint/2010/main" val="402861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CFB10-011B-40E4-8349-19C6C6A4ACC5}" type="datetimeFigureOut">
              <a:rPr lang="en-US" smtClean="0"/>
              <a:t>12/19/2022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9AB16-C9A8-4D06-9FE5-87F9D7BABE59}" type="slidenum">
              <a:rPr lang="en-US" smtClean="0"/>
              <a:t>‹#›</a:t>
            </a:fld>
            <a:endParaRPr lang="en-US"/>
          </a:p>
        </p:txBody>
      </p:sp>
    </p:spTree>
    <p:extLst>
      <p:ext uri="{BB962C8B-B14F-4D97-AF65-F5344CB8AC3E}">
        <p14:creationId xmlns:p14="http://schemas.microsoft.com/office/powerpoint/2010/main" val="378589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r>
              <a:rPr lang="en-US" sz="2500" b="1" dirty="0"/>
              <a:t>Romans </a:t>
            </a:r>
            <a:r>
              <a:rPr lang="en-US" sz="2500" b="1" dirty="0" smtClean="0"/>
              <a:t>5:1-5 </a:t>
            </a:r>
            <a:r>
              <a:rPr lang="en-US" sz="2500" b="1" dirty="0"/>
              <a:t>(NKJV) </a:t>
            </a:r>
            <a:r>
              <a:rPr lang="en-US" sz="2500" dirty="0"/>
              <a:t/>
            </a:r>
            <a:br>
              <a:rPr lang="en-US" sz="2500" dirty="0"/>
            </a:br>
            <a:r>
              <a:rPr lang="en-US" sz="2500" dirty="0"/>
              <a:t>Therefore, having been justified by faith, we have peace with God through our Lord Jesus Christ, through whom also we have access by faith into this grace in which we stand, and rejoice in hope of the glory of God. And not only that, but we also glory in tribulations, knowing that tribulation produces perseverance; and perseverance, character; and character, hope. Now hope does not disappoint, because the love of God has been poured out in our hearts by the Holy Spirit who was given to us. </a:t>
            </a:r>
          </a:p>
        </p:txBody>
      </p:sp>
    </p:spTree>
    <p:extLst>
      <p:ext uri="{BB962C8B-B14F-4D97-AF65-F5344CB8AC3E}">
        <p14:creationId xmlns:p14="http://schemas.microsoft.com/office/powerpoint/2010/main" val="85920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5" name="Content Placeholder 2"/>
          <p:cNvSpPr>
            <a:spLocks noGrp="1"/>
          </p:cNvSpPr>
          <p:nvPr>
            <p:ph idx="1"/>
          </p:nvPr>
        </p:nvSpPr>
        <p:spPr>
          <a:xfrm>
            <a:off x="457200" y="1219200"/>
            <a:ext cx="8229600" cy="3657600"/>
          </a:xfrm>
        </p:spPr>
        <p:txBody>
          <a:bodyPr>
            <a:normAutofit fontScale="92500" lnSpcReduction="10000"/>
          </a:bodyPr>
          <a:lstStyle/>
          <a:p>
            <a:pPr marL="0" indent="0">
              <a:buNone/>
            </a:pPr>
            <a:r>
              <a:rPr lang="en-US" u="sng" dirty="0" smtClean="0"/>
              <a:t>The Free Gift has conditions:</a:t>
            </a:r>
            <a:endParaRPr lang="en-US" u="sng" dirty="0"/>
          </a:p>
          <a:p>
            <a:r>
              <a:rPr lang="en-US" dirty="0" smtClean="0"/>
              <a:t>Hear &amp; Understand (Acts 8:30-35)</a:t>
            </a:r>
          </a:p>
          <a:p>
            <a:r>
              <a:rPr lang="en-US" dirty="0" smtClean="0"/>
              <a:t>Believe &amp; Confess (Acts 8:36-37)</a:t>
            </a:r>
          </a:p>
          <a:p>
            <a:r>
              <a:rPr lang="en-US" dirty="0" smtClean="0"/>
              <a:t>Repent </a:t>
            </a:r>
            <a:r>
              <a:rPr lang="en-US" dirty="0"/>
              <a:t>(Acts 17:30)</a:t>
            </a:r>
          </a:p>
          <a:p>
            <a:r>
              <a:rPr lang="en-US" dirty="0"/>
              <a:t>Baptized </a:t>
            </a:r>
            <a:r>
              <a:rPr lang="en-US" dirty="0" smtClean="0"/>
              <a:t>(Acts 8:38, 22:16)</a:t>
            </a:r>
          </a:p>
          <a:p>
            <a:r>
              <a:rPr lang="en-US" dirty="0" smtClean="0"/>
              <a:t>Diligently serve and grow in the Lord</a:t>
            </a:r>
          </a:p>
          <a:p>
            <a:pPr lvl="1"/>
            <a:r>
              <a:rPr lang="en-US" sz="3200" dirty="0" smtClean="0"/>
              <a:t>(1 Corinthians 15:58, 2 Peter 3:17-18)</a:t>
            </a:r>
            <a:endParaRPr lang="en-US" sz="3200" dirty="0"/>
          </a:p>
        </p:txBody>
      </p:sp>
    </p:spTree>
    <p:extLst>
      <p:ext uri="{BB962C8B-B14F-4D97-AF65-F5344CB8AC3E}">
        <p14:creationId xmlns:p14="http://schemas.microsoft.com/office/powerpoint/2010/main" val="48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3" name="Content Placeholder 2"/>
          <p:cNvSpPr>
            <a:spLocks noGrp="1"/>
          </p:cNvSpPr>
          <p:nvPr>
            <p:ph idx="1"/>
          </p:nvPr>
        </p:nvSpPr>
        <p:spPr>
          <a:xfrm>
            <a:off x="457200" y="1066800"/>
            <a:ext cx="8229600" cy="5181600"/>
          </a:xfrm>
        </p:spPr>
        <p:txBody>
          <a:bodyPr>
            <a:noAutofit/>
          </a:bodyPr>
          <a:lstStyle/>
          <a:p>
            <a:pPr marL="0" indent="0">
              <a:lnSpc>
                <a:spcPct val="90000"/>
              </a:lnSpc>
              <a:spcBef>
                <a:spcPts val="0"/>
              </a:spcBef>
              <a:buNone/>
            </a:pPr>
            <a:r>
              <a:rPr lang="en-US" sz="2200" b="1" dirty="0"/>
              <a:t>Romans </a:t>
            </a:r>
            <a:r>
              <a:rPr lang="en-US" sz="2200" b="1" dirty="0" smtClean="0"/>
              <a:t>6:3-7 </a:t>
            </a:r>
            <a:r>
              <a:rPr lang="en-US" sz="2200" b="1" dirty="0"/>
              <a:t>(NKJV) </a:t>
            </a:r>
            <a:r>
              <a:rPr lang="en-US" sz="2200" dirty="0" smtClean="0"/>
              <a:t>Or </a:t>
            </a:r>
            <a:r>
              <a:rPr lang="en-US" sz="2200" dirty="0"/>
              <a:t>do you not know that as many of us as were baptized into Christ Jesus were baptized into His death? </a:t>
            </a:r>
            <a:r>
              <a:rPr lang="en-US" sz="2200" dirty="0" smtClean="0"/>
              <a:t>Therefore </a:t>
            </a:r>
            <a:r>
              <a:rPr lang="en-US" sz="2200" dirty="0"/>
              <a:t>we were buried with Him through baptism into death, that just as Christ was raised from the dead by the glory of the Father, even so we also should walk in newness of life. </a:t>
            </a:r>
            <a:r>
              <a:rPr lang="en-US" sz="2200" dirty="0" smtClean="0"/>
              <a:t>For </a:t>
            </a:r>
            <a:r>
              <a:rPr lang="en-US" sz="2200" dirty="0"/>
              <a:t>if we have been united together in the likeness of His death, certainly we also shall be in the likeness of His resurrection, </a:t>
            </a:r>
            <a:r>
              <a:rPr lang="en-US" sz="2200" dirty="0" smtClean="0"/>
              <a:t>knowing </a:t>
            </a:r>
            <a:r>
              <a:rPr lang="en-US" sz="2200" dirty="0"/>
              <a:t>this, that our old man was crucified with Him, that the body of sin might be done away with, that we should no longer be slaves of sin</a:t>
            </a:r>
            <a:r>
              <a:rPr lang="en-US" sz="2200" dirty="0" smtClean="0"/>
              <a:t>. For </a:t>
            </a:r>
            <a:r>
              <a:rPr lang="en-US" sz="2200" dirty="0"/>
              <a:t>he who has died has been freed from sin. </a:t>
            </a:r>
            <a:endParaRPr lang="en-US" sz="2200" dirty="0" smtClean="0"/>
          </a:p>
          <a:p>
            <a:pPr marL="0" indent="0">
              <a:lnSpc>
                <a:spcPct val="90000"/>
              </a:lnSpc>
              <a:spcBef>
                <a:spcPts val="0"/>
              </a:spcBef>
              <a:buNone/>
            </a:pPr>
            <a:endParaRPr lang="en-US" sz="2200" dirty="0"/>
          </a:p>
        </p:txBody>
      </p:sp>
    </p:spTree>
    <p:extLst>
      <p:ext uri="{BB962C8B-B14F-4D97-AF65-F5344CB8AC3E}">
        <p14:creationId xmlns:p14="http://schemas.microsoft.com/office/powerpoint/2010/main" val="126372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3" name="Content Placeholder 2"/>
          <p:cNvSpPr>
            <a:spLocks noGrp="1"/>
          </p:cNvSpPr>
          <p:nvPr>
            <p:ph idx="1"/>
          </p:nvPr>
        </p:nvSpPr>
        <p:spPr>
          <a:xfrm>
            <a:off x="457200" y="1066800"/>
            <a:ext cx="8229600" cy="5181600"/>
          </a:xfrm>
        </p:spPr>
        <p:txBody>
          <a:bodyPr>
            <a:noAutofit/>
          </a:bodyPr>
          <a:lstStyle/>
          <a:p>
            <a:pPr marL="0" indent="0" algn="ctr">
              <a:lnSpc>
                <a:spcPct val="90000"/>
              </a:lnSpc>
              <a:spcBef>
                <a:spcPts val="0"/>
              </a:spcBef>
              <a:buNone/>
            </a:pPr>
            <a:endParaRPr lang="en-US" b="1" dirty="0" smtClean="0"/>
          </a:p>
          <a:p>
            <a:pPr marL="0" indent="0" algn="ctr">
              <a:lnSpc>
                <a:spcPct val="90000"/>
              </a:lnSpc>
              <a:spcBef>
                <a:spcPts val="0"/>
              </a:spcBef>
              <a:buNone/>
            </a:pPr>
            <a:r>
              <a:rPr lang="en-US" b="1" dirty="0" smtClean="0"/>
              <a:t>Have </a:t>
            </a:r>
            <a:r>
              <a:rPr lang="en-US" b="1" dirty="0" smtClean="0"/>
              <a:t>you obtained your Free Gift?</a:t>
            </a:r>
          </a:p>
          <a:p>
            <a:pPr marL="0" indent="0" algn="ctr">
              <a:lnSpc>
                <a:spcPct val="90000"/>
              </a:lnSpc>
              <a:spcBef>
                <a:spcPts val="0"/>
              </a:spcBef>
              <a:buNone/>
            </a:pPr>
            <a:endParaRPr lang="en-US" b="1" dirty="0"/>
          </a:p>
          <a:p>
            <a:pPr marL="0" indent="0">
              <a:lnSpc>
                <a:spcPct val="90000"/>
              </a:lnSpc>
              <a:spcBef>
                <a:spcPts val="0"/>
              </a:spcBef>
              <a:buNone/>
            </a:pPr>
            <a:endParaRPr lang="en-US" b="1" dirty="0"/>
          </a:p>
          <a:p>
            <a:pPr marL="0" indent="0">
              <a:lnSpc>
                <a:spcPct val="90000"/>
              </a:lnSpc>
              <a:spcBef>
                <a:spcPts val="0"/>
              </a:spcBef>
              <a:buNone/>
            </a:pPr>
            <a:endParaRPr lang="en-US" dirty="0"/>
          </a:p>
        </p:txBody>
      </p:sp>
    </p:spTree>
    <p:extLst>
      <p:ext uri="{BB962C8B-B14F-4D97-AF65-F5344CB8AC3E}">
        <p14:creationId xmlns:p14="http://schemas.microsoft.com/office/powerpoint/2010/main" val="194597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3" name="Content Placeholder 2"/>
          <p:cNvSpPr>
            <a:spLocks noGrp="1"/>
          </p:cNvSpPr>
          <p:nvPr>
            <p:ph idx="1"/>
          </p:nvPr>
        </p:nvSpPr>
        <p:spPr>
          <a:xfrm>
            <a:off x="457200" y="1066800"/>
            <a:ext cx="8229600" cy="5181600"/>
          </a:xfrm>
        </p:spPr>
        <p:txBody>
          <a:bodyPr>
            <a:noAutofit/>
          </a:bodyPr>
          <a:lstStyle/>
          <a:p>
            <a:pPr marL="0" indent="0">
              <a:lnSpc>
                <a:spcPct val="90000"/>
              </a:lnSpc>
              <a:spcBef>
                <a:spcPts val="0"/>
              </a:spcBef>
              <a:buNone/>
            </a:pPr>
            <a:r>
              <a:rPr lang="en-US" b="1" dirty="0" smtClean="0"/>
              <a:t>Romans 6:11 </a:t>
            </a:r>
            <a:r>
              <a:rPr lang="en-US" b="1" dirty="0"/>
              <a:t>(NKJV) </a:t>
            </a:r>
            <a:r>
              <a:rPr lang="en-US" dirty="0" smtClean="0"/>
              <a:t>Likewise </a:t>
            </a:r>
            <a:r>
              <a:rPr lang="en-US" dirty="0"/>
              <a:t>you also, reckon yourselves to be dead indeed to sin, but alive to God in Christ Jesus our Lord. </a:t>
            </a:r>
            <a:endParaRPr lang="en-US" dirty="0" smtClean="0"/>
          </a:p>
          <a:p>
            <a:pPr marL="0" indent="0">
              <a:lnSpc>
                <a:spcPct val="90000"/>
              </a:lnSpc>
              <a:spcBef>
                <a:spcPts val="0"/>
              </a:spcBef>
              <a:buNone/>
            </a:pPr>
            <a:endParaRPr lang="en-US" dirty="0"/>
          </a:p>
          <a:p>
            <a:pPr marL="0" indent="0">
              <a:lnSpc>
                <a:spcPct val="90000"/>
              </a:lnSpc>
              <a:spcBef>
                <a:spcPts val="0"/>
              </a:spcBef>
              <a:buNone/>
            </a:pPr>
            <a:r>
              <a:rPr lang="en-US" b="1" dirty="0"/>
              <a:t>Romans 6:13 (NKJV) </a:t>
            </a:r>
            <a:r>
              <a:rPr lang="en-US" dirty="0"/>
              <a:t>And do not present your members as instruments of unrighteousness to sin, but present yourselves to God as being alive from the dead, and your members as instruments of righteousness to God. </a:t>
            </a:r>
          </a:p>
          <a:p>
            <a:pPr marL="0" indent="0">
              <a:lnSpc>
                <a:spcPct val="90000"/>
              </a:lnSpc>
              <a:spcBef>
                <a:spcPts val="0"/>
              </a:spcBef>
              <a:buNone/>
            </a:pPr>
            <a:endParaRPr lang="en-US" dirty="0" smtClean="0"/>
          </a:p>
        </p:txBody>
      </p:sp>
    </p:spTree>
    <p:extLst>
      <p:ext uri="{BB962C8B-B14F-4D97-AF65-F5344CB8AC3E}">
        <p14:creationId xmlns:p14="http://schemas.microsoft.com/office/powerpoint/2010/main" val="42160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3" name="Content Placeholder 2"/>
          <p:cNvSpPr>
            <a:spLocks noGrp="1"/>
          </p:cNvSpPr>
          <p:nvPr>
            <p:ph idx="1"/>
          </p:nvPr>
        </p:nvSpPr>
        <p:spPr>
          <a:xfrm>
            <a:off x="457200" y="1066800"/>
            <a:ext cx="8229600" cy="5181600"/>
          </a:xfrm>
        </p:spPr>
        <p:txBody>
          <a:bodyPr>
            <a:noAutofit/>
          </a:bodyPr>
          <a:lstStyle/>
          <a:p>
            <a:pPr marL="0" indent="0" algn="ctr">
              <a:lnSpc>
                <a:spcPct val="90000"/>
              </a:lnSpc>
              <a:spcBef>
                <a:spcPts val="0"/>
              </a:spcBef>
              <a:buNone/>
            </a:pPr>
            <a:endParaRPr lang="en-US" b="1" dirty="0"/>
          </a:p>
          <a:p>
            <a:pPr marL="0" indent="0" algn="ctr">
              <a:lnSpc>
                <a:spcPct val="90000"/>
              </a:lnSpc>
              <a:spcBef>
                <a:spcPts val="0"/>
              </a:spcBef>
              <a:buNone/>
            </a:pPr>
            <a:r>
              <a:rPr lang="en-US" b="1" dirty="0" smtClean="0"/>
              <a:t>Have you been thankful for your Free Gift?</a:t>
            </a:r>
          </a:p>
          <a:p>
            <a:pPr marL="0" indent="0" algn="ctr">
              <a:lnSpc>
                <a:spcPct val="90000"/>
              </a:lnSpc>
              <a:spcBef>
                <a:spcPts val="0"/>
              </a:spcBef>
              <a:buNone/>
            </a:pPr>
            <a:endParaRPr lang="en-US" b="1" dirty="0"/>
          </a:p>
          <a:p>
            <a:pPr marL="0" indent="0" algn="ctr">
              <a:lnSpc>
                <a:spcPct val="90000"/>
              </a:lnSpc>
              <a:spcBef>
                <a:spcPts val="0"/>
              </a:spcBef>
              <a:buNone/>
            </a:pPr>
            <a:r>
              <a:rPr lang="en-US" b="1" dirty="0" smtClean="0"/>
              <a:t>Have you maintained your Free Gift?</a:t>
            </a:r>
          </a:p>
          <a:p>
            <a:pPr marL="0" indent="0" algn="ctr">
              <a:lnSpc>
                <a:spcPct val="90000"/>
              </a:lnSpc>
              <a:spcBef>
                <a:spcPts val="0"/>
              </a:spcBef>
              <a:buNone/>
            </a:pPr>
            <a:endParaRPr lang="en-US" b="1" dirty="0"/>
          </a:p>
          <a:p>
            <a:pPr marL="0" indent="0" algn="ctr">
              <a:lnSpc>
                <a:spcPct val="90000"/>
              </a:lnSpc>
              <a:spcBef>
                <a:spcPts val="0"/>
              </a:spcBef>
              <a:buNone/>
            </a:pPr>
            <a:r>
              <a:rPr lang="en-US" b="1" dirty="0" smtClean="0"/>
              <a:t>Have you shared your Free Gift?</a:t>
            </a:r>
          </a:p>
          <a:p>
            <a:pPr marL="0" indent="0">
              <a:lnSpc>
                <a:spcPct val="90000"/>
              </a:lnSpc>
              <a:spcBef>
                <a:spcPts val="0"/>
              </a:spcBef>
              <a:buNone/>
            </a:pPr>
            <a:endParaRPr lang="en-US" b="1" dirty="0"/>
          </a:p>
          <a:p>
            <a:pPr marL="0" indent="0">
              <a:lnSpc>
                <a:spcPct val="90000"/>
              </a:lnSpc>
              <a:spcBef>
                <a:spcPts val="0"/>
              </a:spcBef>
              <a:buNone/>
            </a:pPr>
            <a:endParaRPr lang="en-US" dirty="0"/>
          </a:p>
        </p:txBody>
      </p:sp>
    </p:spTree>
    <p:extLst>
      <p:ext uri="{BB962C8B-B14F-4D97-AF65-F5344CB8AC3E}">
        <p14:creationId xmlns:p14="http://schemas.microsoft.com/office/powerpoint/2010/main" val="3873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3" name="Content Placeholder 2"/>
          <p:cNvSpPr>
            <a:spLocks noGrp="1"/>
          </p:cNvSpPr>
          <p:nvPr>
            <p:ph idx="1"/>
          </p:nvPr>
        </p:nvSpPr>
        <p:spPr>
          <a:xfrm>
            <a:off x="457200" y="1066800"/>
            <a:ext cx="8229600" cy="4525963"/>
          </a:xfrm>
        </p:spPr>
        <p:txBody>
          <a:bodyPr>
            <a:noAutofit/>
          </a:bodyPr>
          <a:lstStyle/>
          <a:p>
            <a:pPr marL="0" indent="0">
              <a:lnSpc>
                <a:spcPct val="95000"/>
              </a:lnSpc>
              <a:buNone/>
            </a:pPr>
            <a:r>
              <a:rPr lang="en-US" sz="2400" b="1" dirty="0"/>
              <a:t>Romans 5:6-11 (NKJV) </a:t>
            </a:r>
            <a:r>
              <a:rPr lang="en-US" sz="2400" dirty="0"/>
              <a:t/>
            </a:r>
            <a:br>
              <a:rPr lang="en-US" sz="2400" dirty="0"/>
            </a:br>
            <a:r>
              <a:rPr lang="en-US" sz="2400" dirty="0"/>
              <a:t>For when we were still without strength, in due time Christ died for the ungodly.  For scarcely for a righteous man will one die; yet perhaps for a good man someone would even dare to die. But God demonstrates His own love toward us, in that while we were still sinners, Christ died for us. Much more then, having now been justified by His blood, we shall be saved from wrath through Him. For if when we were enemies we were reconciled to God through the death of His Son, much more, having been reconciled, we shall be saved by His life. And not only </a:t>
            </a:r>
            <a:r>
              <a:rPr lang="en-US" sz="2400" i="1" dirty="0"/>
              <a:t>that,</a:t>
            </a:r>
            <a:r>
              <a:rPr lang="en-US" sz="2400" dirty="0"/>
              <a:t> but we also rejoice in God through our Lord Jesus Christ, through whom we have now received the reconciliation. </a:t>
            </a:r>
          </a:p>
        </p:txBody>
      </p:sp>
    </p:spTree>
    <p:extLst>
      <p:ext uri="{BB962C8B-B14F-4D97-AF65-F5344CB8AC3E}">
        <p14:creationId xmlns:p14="http://schemas.microsoft.com/office/powerpoint/2010/main" val="295256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3" name="Content Placeholder 2"/>
          <p:cNvSpPr>
            <a:spLocks noGrp="1"/>
          </p:cNvSpPr>
          <p:nvPr>
            <p:ph idx="1"/>
          </p:nvPr>
        </p:nvSpPr>
        <p:spPr>
          <a:xfrm>
            <a:off x="457200" y="1066800"/>
            <a:ext cx="8229600" cy="5257800"/>
          </a:xfrm>
        </p:spPr>
        <p:txBody>
          <a:bodyPr>
            <a:noAutofit/>
          </a:bodyPr>
          <a:lstStyle/>
          <a:p>
            <a:pPr marL="0" indent="0">
              <a:lnSpc>
                <a:spcPct val="95000"/>
              </a:lnSpc>
              <a:spcBef>
                <a:spcPts val="0"/>
              </a:spcBef>
              <a:buNone/>
            </a:pPr>
            <a:r>
              <a:rPr lang="en-US" sz="2400" b="1" dirty="0"/>
              <a:t>Romans 5:12-16 (NKJV) </a:t>
            </a:r>
            <a:br>
              <a:rPr lang="en-US" sz="2400" b="1" dirty="0"/>
            </a:br>
            <a:r>
              <a:rPr lang="en-US" sz="2400" dirty="0"/>
              <a:t>Therefore, just as through one man sin entered the world, and death through sin, and thus death spread to all men, because all sinned-- For until the law sin was in the world, but sin is not imputed when there is no law. Nevertheless death reigned from Adam to Moses, even over those who had not sinned according to the likeness of the transgression of Adam, who is a type of Him who was to come. But </a:t>
            </a:r>
            <a:r>
              <a:rPr lang="en-US" sz="2400" b="1" dirty="0"/>
              <a:t>the free gift </a:t>
            </a:r>
            <a:r>
              <a:rPr lang="en-US" sz="2400" dirty="0"/>
              <a:t>is not like the offense. For if by the one man's offense many died, much more the grace of God and </a:t>
            </a:r>
            <a:r>
              <a:rPr lang="en-US" sz="2400" b="1" dirty="0"/>
              <a:t>the gift </a:t>
            </a:r>
            <a:r>
              <a:rPr lang="en-US" sz="2400" dirty="0"/>
              <a:t>by the grace of the one Man, Jesus Christ, abounded to many. And </a:t>
            </a:r>
            <a:r>
              <a:rPr lang="en-US" sz="2400" b="1" dirty="0"/>
              <a:t>the gift </a:t>
            </a:r>
            <a:r>
              <a:rPr lang="en-US" sz="2400" dirty="0"/>
              <a:t>is not like that which came through the one who sinned. For the judgment which came from one offense resulted in condemnation, but </a:t>
            </a:r>
            <a:r>
              <a:rPr lang="en-US" sz="2400" b="1" dirty="0"/>
              <a:t>the free gift </a:t>
            </a:r>
            <a:r>
              <a:rPr lang="en-US" sz="2400" dirty="0"/>
              <a:t>which came from many offenses resulted in justification. </a:t>
            </a:r>
          </a:p>
        </p:txBody>
      </p:sp>
    </p:spTree>
    <p:extLst>
      <p:ext uri="{BB962C8B-B14F-4D97-AF65-F5344CB8AC3E}">
        <p14:creationId xmlns:p14="http://schemas.microsoft.com/office/powerpoint/2010/main" val="3646286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3" name="Content Placeholder 2"/>
          <p:cNvSpPr>
            <a:spLocks noGrp="1"/>
          </p:cNvSpPr>
          <p:nvPr>
            <p:ph idx="1"/>
          </p:nvPr>
        </p:nvSpPr>
        <p:spPr>
          <a:xfrm>
            <a:off x="457200" y="1066800"/>
            <a:ext cx="8229600" cy="5257800"/>
          </a:xfrm>
        </p:spPr>
        <p:txBody>
          <a:bodyPr>
            <a:noAutofit/>
          </a:bodyPr>
          <a:lstStyle/>
          <a:p>
            <a:pPr marL="0" indent="0">
              <a:lnSpc>
                <a:spcPct val="95000"/>
              </a:lnSpc>
              <a:spcBef>
                <a:spcPts val="0"/>
              </a:spcBef>
              <a:buNone/>
            </a:pPr>
            <a:r>
              <a:rPr lang="en-US" sz="2400" b="1" dirty="0"/>
              <a:t>Romans </a:t>
            </a:r>
            <a:r>
              <a:rPr lang="en-US" sz="2400" b="1" dirty="0" smtClean="0"/>
              <a:t>5:17-21 </a:t>
            </a:r>
            <a:r>
              <a:rPr lang="en-US" sz="2400" b="1" dirty="0"/>
              <a:t>(NKJV) </a:t>
            </a:r>
            <a:br>
              <a:rPr lang="en-US" sz="2400" b="1" dirty="0"/>
            </a:br>
            <a:r>
              <a:rPr lang="en-US" sz="2400" dirty="0"/>
              <a:t>For if by the one man's offense death reigned through the one, much more those who receive abundance of grace and of </a:t>
            </a:r>
            <a:r>
              <a:rPr lang="en-US" sz="2400" b="1" dirty="0"/>
              <a:t>the gift</a:t>
            </a:r>
            <a:r>
              <a:rPr lang="en-US" sz="2400" dirty="0"/>
              <a:t> of righteousness will reign in life through the One, Jesus Christ</a:t>
            </a:r>
            <a:r>
              <a:rPr lang="en-US" sz="2400" dirty="0" smtClean="0"/>
              <a:t>. </a:t>
            </a:r>
            <a:r>
              <a:rPr lang="en-US" sz="2400" dirty="0"/>
              <a:t>Therefore, as through one man's offense judgment came to all men, resulting in condemnation, even so through one Man's righteous act </a:t>
            </a:r>
            <a:r>
              <a:rPr lang="en-US" sz="2400" b="1" dirty="0"/>
              <a:t>the free gift </a:t>
            </a:r>
            <a:r>
              <a:rPr lang="en-US" sz="2400" dirty="0"/>
              <a:t>came to all men, resulting in justification of life. For as by one man's disobedience many were made sinners, so also by one Man's obedience many will be made righteous. Moreover the law entered that the offense might abound. But where sin abounded, grace abounded much more, so that as sin reigned in death, even so grace might reign through righteousness to eternal life through Jesus Christ our Lord. </a:t>
            </a:r>
          </a:p>
        </p:txBody>
      </p:sp>
    </p:spTree>
    <p:extLst>
      <p:ext uri="{BB962C8B-B14F-4D97-AF65-F5344CB8AC3E}">
        <p14:creationId xmlns:p14="http://schemas.microsoft.com/office/powerpoint/2010/main" val="563780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5" name="Content Placeholder 2"/>
          <p:cNvSpPr>
            <a:spLocks noGrp="1"/>
          </p:cNvSpPr>
          <p:nvPr>
            <p:ph idx="1"/>
          </p:nvPr>
        </p:nvSpPr>
        <p:spPr>
          <a:xfrm>
            <a:off x="457200" y="1219201"/>
            <a:ext cx="8229600" cy="4114800"/>
          </a:xfrm>
        </p:spPr>
        <p:txBody>
          <a:bodyPr>
            <a:normAutofit/>
          </a:bodyPr>
          <a:lstStyle/>
          <a:p>
            <a:pPr marL="0" indent="0">
              <a:buNone/>
            </a:pPr>
            <a:r>
              <a:rPr lang="en-US" u="sng" dirty="0" smtClean="0"/>
              <a:t>Why was the Free Gift needed?</a:t>
            </a:r>
          </a:p>
          <a:p>
            <a:r>
              <a:rPr lang="en-US" dirty="0" smtClean="0"/>
              <a:t>We all are ungodly and in sin (Romans 5:6) </a:t>
            </a:r>
          </a:p>
          <a:p>
            <a:r>
              <a:rPr lang="en-US" dirty="0" smtClean="0"/>
              <a:t>God is merciful and loves us (Romans 5:5, 8)</a:t>
            </a:r>
          </a:p>
          <a:p>
            <a:r>
              <a:rPr lang="en-US" dirty="0"/>
              <a:t>By faith we can now be justified, saved, reconciled </a:t>
            </a:r>
            <a:r>
              <a:rPr lang="en-US" dirty="0" smtClean="0"/>
              <a:t>(Romans 5:1</a:t>
            </a:r>
            <a:r>
              <a:rPr lang="en-US" dirty="0"/>
              <a:t>, 9, 10-11, 18</a:t>
            </a:r>
            <a:r>
              <a:rPr lang="en-US" dirty="0" smtClean="0"/>
              <a:t>)</a:t>
            </a:r>
          </a:p>
          <a:p>
            <a:r>
              <a:rPr lang="en-US" dirty="0" smtClean="0"/>
              <a:t>God is just – atonement for our sin was </a:t>
            </a:r>
            <a:r>
              <a:rPr lang="en-US" dirty="0"/>
              <a:t>necessary (Ephesians 5:2, Hebrews 9:27-28)</a:t>
            </a:r>
            <a:endParaRPr lang="en-US" dirty="0" smtClean="0"/>
          </a:p>
          <a:p>
            <a:endParaRPr lang="en-US" dirty="0"/>
          </a:p>
        </p:txBody>
      </p:sp>
    </p:spTree>
    <p:extLst>
      <p:ext uri="{BB962C8B-B14F-4D97-AF65-F5344CB8AC3E}">
        <p14:creationId xmlns:p14="http://schemas.microsoft.com/office/powerpoint/2010/main" val="10953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
            <a:ext cx="8534400" cy="6400800"/>
          </a:xfrm>
          <a:prstGeom prst="rect">
            <a:avLst/>
          </a:prstGeom>
        </p:spPr>
      </p:pic>
    </p:spTree>
    <p:extLst>
      <p:ext uri="{BB962C8B-B14F-4D97-AF65-F5344CB8AC3E}">
        <p14:creationId xmlns:p14="http://schemas.microsoft.com/office/powerpoint/2010/main" val="3377092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8534400" cy="6400800"/>
          </a:xfrm>
          <a:prstGeom prst="rect">
            <a:avLst/>
          </a:prstGeom>
        </p:spPr>
      </p:pic>
    </p:spTree>
    <p:extLst>
      <p:ext uri="{BB962C8B-B14F-4D97-AF65-F5344CB8AC3E}">
        <p14:creationId xmlns:p14="http://schemas.microsoft.com/office/powerpoint/2010/main" val="400935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152400"/>
            <a:ext cx="4800600" cy="6400800"/>
          </a:xfrm>
          <a:prstGeom prst="rect">
            <a:avLst/>
          </a:prstGeom>
        </p:spPr>
      </p:pic>
    </p:spTree>
    <p:extLst>
      <p:ext uri="{BB962C8B-B14F-4D97-AF65-F5344CB8AC3E}">
        <p14:creationId xmlns:p14="http://schemas.microsoft.com/office/powerpoint/2010/main" val="196719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FREE GIFT</a:t>
            </a:r>
            <a:endParaRPr lang="en-US" dirty="0"/>
          </a:p>
        </p:txBody>
      </p:sp>
      <p:sp>
        <p:nvSpPr>
          <p:cNvPr id="5" name="Content Placeholder 2"/>
          <p:cNvSpPr>
            <a:spLocks noGrp="1"/>
          </p:cNvSpPr>
          <p:nvPr>
            <p:ph idx="1"/>
          </p:nvPr>
        </p:nvSpPr>
        <p:spPr>
          <a:xfrm>
            <a:off x="457200" y="1219200"/>
            <a:ext cx="8229600" cy="4525963"/>
          </a:xfrm>
        </p:spPr>
        <p:txBody>
          <a:bodyPr>
            <a:normAutofit/>
          </a:bodyPr>
          <a:lstStyle/>
          <a:p>
            <a:pPr marL="0" indent="0">
              <a:buNone/>
            </a:pPr>
            <a:r>
              <a:rPr lang="en-US" u="sng" dirty="0" smtClean="0"/>
              <a:t>Even though the Gift is Free:</a:t>
            </a:r>
          </a:p>
          <a:p>
            <a:r>
              <a:rPr lang="en-US" dirty="0" smtClean="0"/>
              <a:t>We have to get it (Romans 5:2)</a:t>
            </a:r>
          </a:p>
          <a:p>
            <a:r>
              <a:rPr lang="en-US" dirty="0" smtClean="0"/>
              <a:t>We have to be thankful (2 Cor. 2:14, 9:15)</a:t>
            </a:r>
          </a:p>
          <a:p>
            <a:r>
              <a:rPr lang="en-US" dirty="0" smtClean="0"/>
              <a:t>We have to maintain it (1 Tim. 1:19, Titus 3:8, 1 John 1:8-10)</a:t>
            </a:r>
          </a:p>
          <a:p>
            <a:r>
              <a:rPr lang="en-US" dirty="0" smtClean="0"/>
              <a:t>We have to share it (Acts 8:4) </a:t>
            </a:r>
            <a:br>
              <a:rPr lang="en-US" dirty="0" smtClean="0"/>
            </a:br>
            <a:endParaRPr lang="en-US" dirty="0" smtClean="0"/>
          </a:p>
          <a:p>
            <a:endParaRPr lang="en-US" dirty="0"/>
          </a:p>
        </p:txBody>
      </p:sp>
    </p:spTree>
    <p:extLst>
      <p:ext uri="{BB962C8B-B14F-4D97-AF65-F5344CB8AC3E}">
        <p14:creationId xmlns:p14="http://schemas.microsoft.com/office/powerpoint/2010/main" val="14701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469</Words>
  <Application>Microsoft Office PowerPoint</Application>
  <PresentationFormat>On-screen Show (4:3)</PresentationFormat>
  <Paragraphs>56</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FREE GIFT</vt:lpstr>
      <vt:lpstr>THE FREE GIFT</vt:lpstr>
      <vt:lpstr>THE FREE GIFT</vt:lpstr>
      <vt:lpstr>THE FREE GIFT</vt:lpstr>
      <vt:lpstr>THE FREE GIFT</vt:lpstr>
      <vt:lpstr>PowerPoint Presentation</vt:lpstr>
      <vt:lpstr>PowerPoint Presentation</vt:lpstr>
      <vt:lpstr>PowerPoint Presentation</vt:lpstr>
      <vt:lpstr>THE FREE GIFT</vt:lpstr>
      <vt:lpstr>THE FREE GIFT</vt:lpstr>
      <vt:lpstr>THE FREE GIFT</vt:lpstr>
      <vt:lpstr>THE FREE GIFT</vt:lpstr>
      <vt:lpstr>THE FREE GIFT</vt:lpstr>
      <vt:lpstr>THE FREE GIFT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dc:creator>
  <cp:lastModifiedBy>Murray</cp:lastModifiedBy>
  <cp:revision>25</cp:revision>
  <dcterms:created xsi:type="dcterms:W3CDTF">2022-10-08T12:53:53Z</dcterms:created>
  <dcterms:modified xsi:type="dcterms:W3CDTF">2022-12-19T22:37:13Z</dcterms:modified>
</cp:coreProperties>
</file>