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D5E08-7BE2-483D-8602-EB49F0C27C44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71B46-035F-4391-A514-6F5F57ED6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4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71B46-035F-4391-A514-6F5F57ED62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08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71B46-035F-4391-A514-6F5F57ED62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08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0E02-461B-423D-94FF-370F1855B255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5914B10-A66B-4AC1-8C64-D40A89E2090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0E02-461B-423D-94FF-370F1855B255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4B10-A66B-4AC1-8C64-D40A89E20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0E02-461B-423D-94FF-370F1855B255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4B10-A66B-4AC1-8C64-D40A89E20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0E02-461B-423D-94FF-370F1855B255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4B10-A66B-4AC1-8C64-D40A89E209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0E02-461B-423D-94FF-370F1855B255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5914B10-A66B-4AC1-8C64-D40A89E209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0E02-461B-423D-94FF-370F1855B255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4B10-A66B-4AC1-8C64-D40A89E209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0E02-461B-423D-94FF-370F1855B255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4B10-A66B-4AC1-8C64-D40A89E2090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0E02-461B-423D-94FF-370F1855B255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4B10-A66B-4AC1-8C64-D40A89E20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0E02-461B-423D-94FF-370F1855B255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4B10-A66B-4AC1-8C64-D40A89E209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0E02-461B-423D-94FF-370F1855B255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4B10-A66B-4AC1-8C64-D40A89E2090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0E02-461B-423D-94FF-370F1855B255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5914B10-A66B-4AC1-8C64-D40A89E2090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AC0E02-461B-423D-94FF-370F1855B255}" type="datetimeFigureOut">
              <a:rPr lang="en-US" smtClean="0"/>
              <a:t>12/16/2023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5914B10-A66B-4AC1-8C64-D40A89E209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200400"/>
            <a:ext cx="8686800" cy="3352800"/>
          </a:xfrm>
        </p:spPr>
        <p:txBody>
          <a:bodyPr>
            <a:normAutofit/>
          </a:bodyPr>
          <a:lstStyle/>
          <a:p>
            <a:r>
              <a:rPr lang="en-US" sz="8800" b="1" i="1" dirty="0" smtClean="0">
                <a:solidFill>
                  <a:schemeClr val="tx1"/>
                </a:solidFill>
                <a:latin typeface="Georgia" pitchFamily="18" charset="0"/>
              </a:rPr>
              <a:t>CAUSES AND REMEDIES</a:t>
            </a:r>
            <a:endParaRPr lang="en-US" sz="8800" b="1" i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05930"/>
            <a:ext cx="9144000" cy="1470025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atin typeface="Georgia" pitchFamily="18" charset="0"/>
              </a:rPr>
              <a:t>DISCOURAGEMENT</a:t>
            </a:r>
            <a:endParaRPr lang="en-US" sz="66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9132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"/>
            <a:ext cx="9144000" cy="1036320"/>
          </a:xfrm>
        </p:spPr>
        <p:txBody>
          <a:bodyPr>
            <a:noAutofit/>
          </a:bodyPr>
          <a:lstStyle/>
          <a:p>
            <a:pPr algn="ctr"/>
            <a:r>
              <a:rPr lang="en-US" sz="6000" b="1" u="sng" dirty="0" smtClean="0">
                <a:solidFill>
                  <a:schemeClr val="tx1"/>
                </a:solidFill>
                <a:latin typeface="Georgia" pitchFamily="18" charset="0"/>
              </a:rPr>
              <a:t>DISCOURAGEMENT</a:t>
            </a:r>
            <a:endParaRPr lang="en-US" sz="6000" b="1" u="sng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066800"/>
            <a:ext cx="8991600" cy="57912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atin typeface="Georgia" pitchFamily="18" charset="0"/>
              </a:rPr>
              <a:t>Elijah – </a:t>
            </a:r>
            <a:r>
              <a:rPr lang="en-US" sz="4400" b="1" dirty="0">
                <a:latin typeface="Georgia" pitchFamily="18" charset="0"/>
              </a:rPr>
              <a:t> </a:t>
            </a:r>
            <a:r>
              <a:rPr lang="en-US" sz="4400" b="1" u="sng" dirty="0">
                <a:latin typeface="Georgia" pitchFamily="18" charset="0"/>
              </a:rPr>
              <a:t>1 Kings </a:t>
            </a:r>
            <a:r>
              <a:rPr lang="en-US" sz="4400" b="1" u="sng" dirty="0" smtClean="0">
                <a:latin typeface="Georgia" pitchFamily="18" charset="0"/>
              </a:rPr>
              <a:t>19:4</a:t>
            </a:r>
            <a:r>
              <a:rPr lang="en-US" sz="4400" b="1" dirty="0" smtClean="0">
                <a:latin typeface="Georgia" pitchFamily="18" charset="0"/>
              </a:rPr>
              <a:t> </a:t>
            </a:r>
            <a:r>
              <a:rPr lang="en-US" sz="4400" b="1" dirty="0" smtClean="0">
                <a:latin typeface="Georgia" pitchFamily="18" charset="0"/>
              </a:rPr>
              <a:t>(ASV) he </a:t>
            </a:r>
            <a:r>
              <a:rPr lang="en-US" sz="4400" b="1" dirty="0">
                <a:latin typeface="Georgia" pitchFamily="18" charset="0"/>
              </a:rPr>
              <a:t>requested for himself that </a:t>
            </a:r>
            <a:r>
              <a:rPr lang="en-US" sz="4400" b="1" dirty="0" smtClean="0">
                <a:latin typeface="Georgia" pitchFamily="18" charset="0"/>
              </a:rPr>
              <a:t>he </a:t>
            </a:r>
            <a:r>
              <a:rPr lang="en-US" sz="4400" b="1" dirty="0">
                <a:latin typeface="Georgia" pitchFamily="18" charset="0"/>
              </a:rPr>
              <a:t>might die, and said, </a:t>
            </a:r>
            <a:r>
              <a:rPr lang="en-US" sz="4400" b="1" dirty="0" smtClean="0">
                <a:latin typeface="Georgia" pitchFamily="18" charset="0"/>
              </a:rPr>
              <a:t>“It </a:t>
            </a:r>
            <a:r>
              <a:rPr lang="en-US" sz="4400" b="1" dirty="0">
                <a:latin typeface="Georgia" pitchFamily="18" charset="0"/>
              </a:rPr>
              <a:t>is enough; now, O Jehovah, take away my life; for I am not better than my </a:t>
            </a:r>
            <a:r>
              <a:rPr lang="en-US" sz="4400" b="1" dirty="0" smtClean="0">
                <a:latin typeface="Georgia" pitchFamily="18" charset="0"/>
              </a:rPr>
              <a:t>fathers”.</a:t>
            </a:r>
            <a:endParaRPr lang="en-US" sz="4400" b="1" i="1" dirty="0" smtClean="0">
              <a:latin typeface="Georgia" pitchFamily="18" charset="0"/>
            </a:endParaRPr>
          </a:p>
          <a:p>
            <a:pPr marL="0" indent="0" algn="ctr">
              <a:buNone/>
            </a:pPr>
            <a:r>
              <a:rPr lang="en-US" sz="5400" b="1" i="1" dirty="0" smtClean="0">
                <a:latin typeface="Georgia" pitchFamily="18" charset="0"/>
              </a:rPr>
              <a:t>Faithful’s Challenges</a:t>
            </a:r>
          </a:p>
          <a:p>
            <a:pPr marL="0" indent="0">
              <a:buNone/>
            </a:pPr>
            <a:endParaRPr lang="en-US" sz="5400" b="1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1447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"/>
            <a:ext cx="9144000" cy="1036320"/>
          </a:xfrm>
        </p:spPr>
        <p:txBody>
          <a:bodyPr>
            <a:noAutofit/>
          </a:bodyPr>
          <a:lstStyle/>
          <a:p>
            <a:pPr algn="ctr"/>
            <a:r>
              <a:rPr lang="en-US" sz="6000" b="1" u="sng" dirty="0" smtClean="0">
                <a:solidFill>
                  <a:schemeClr val="tx1"/>
                </a:solidFill>
                <a:latin typeface="Georgia" pitchFamily="18" charset="0"/>
              </a:rPr>
              <a:t>DISCOURAGEMENT</a:t>
            </a:r>
            <a:endParaRPr lang="en-US" sz="6000" b="1" u="sng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066800"/>
            <a:ext cx="8991600" cy="57912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atin typeface="Georgia" pitchFamily="18" charset="0"/>
              </a:rPr>
              <a:t>Elijah – </a:t>
            </a:r>
            <a:r>
              <a:rPr lang="en-US" sz="4400" b="1" dirty="0">
                <a:latin typeface="Georgia" pitchFamily="18" charset="0"/>
              </a:rPr>
              <a:t> </a:t>
            </a:r>
            <a:r>
              <a:rPr lang="en-US" sz="4400" b="1" u="sng" dirty="0">
                <a:latin typeface="Georgia" pitchFamily="18" charset="0"/>
              </a:rPr>
              <a:t>1 Kings </a:t>
            </a:r>
            <a:r>
              <a:rPr lang="en-US" sz="4400" b="1" u="sng" dirty="0" smtClean="0">
                <a:latin typeface="Georgia" pitchFamily="18" charset="0"/>
              </a:rPr>
              <a:t>19:1-21:</a:t>
            </a:r>
            <a:endParaRPr lang="en-US" sz="4400" b="1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4000" b="1" i="1" dirty="0" smtClean="0">
                <a:latin typeface="Georgia" pitchFamily="18" charset="0"/>
              </a:rPr>
              <a:t>Causes</a:t>
            </a:r>
            <a:r>
              <a:rPr lang="en-US" sz="3600" b="1" dirty="0" smtClean="0">
                <a:latin typeface="Georgia" pitchFamily="18" charset="0"/>
              </a:rPr>
              <a:t>: was persecuted (1); sense   of helplessness and loneliness (10)</a:t>
            </a:r>
          </a:p>
          <a:p>
            <a:pPr marL="0" indent="0">
              <a:buNone/>
            </a:pPr>
            <a:r>
              <a:rPr lang="en-US" sz="4000" b="1" i="1" dirty="0" smtClean="0">
                <a:latin typeface="Georgia" pitchFamily="18" charset="0"/>
              </a:rPr>
              <a:t>Remedies</a:t>
            </a:r>
            <a:r>
              <a:rPr lang="en-US" sz="4000" b="1" dirty="0" smtClean="0">
                <a:latin typeface="Georgia" pitchFamily="18" charset="0"/>
              </a:rPr>
              <a:t>: </a:t>
            </a:r>
            <a:r>
              <a:rPr lang="en-US" sz="3600" b="1" u="sng" dirty="0" smtClean="0">
                <a:latin typeface="Georgia" pitchFamily="18" charset="0"/>
              </a:rPr>
              <a:t>Physical</a:t>
            </a:r>
            <a:r>
              <a:rPr lang="en-US" sz="3600" b="1" dirty="0" smtClean="0">
                <a:latin typeface="Georgia" pitchFamily="18" charset="0"/>
              </a:rPr>
              <a:t> - slept, ate </a:t>
            </a:r>
            <a:r>
              <a:rPr lang="en-US" sz="3600" b="1" dirty="0">
                <a:latin typeface="Georgia" pitchFamily="18" charset="0"/>
              </a:rPr>
              <a:t>(5-8</a:t>
            </a:r>
            <a:r>
              <a:rPr lang="en-US" sz="3600" b="1" dirty="0" smtClean="0">
                <a:latin typeface="Georgia" pitchFamily="18" charset="0"/>
              </a:rPr>
              <a:t>)</a:t>
            </a:r>
          </a:p>
          <a:p>
            <a:pPr marL="0" indent="0">
              <a:buNone/>
            </a:pPr>
            <a:r>
              <a:rPr lang="en-US" sz="3600" b="1" u="sng" dirty="0" smtClean="0">
                <a:latin typeface="Georgia" pitchFamily="18" charset="0"/>
              </a:rPr>
              <a:t>Spiritual</a:t>
            </a:r>
            <a:r>
              <a:rPr lang="en-US" sz="3600" b="1" dirty="0" smtClean="0">
                <a:latin typeface="Georgia" pitchFamily="18" charset="0"/>
              </a:rPr>
              <a:t> – God was with him (9-14); gave him work to do (15-17); assured him he was not alone (18); provided him with help (19-21; James 5:17-18)</a:t>
            </a:r>
          </a:p>
        </p:txBody>
      </p:sp>
    </p:spTree>
    <p:extLst>
      <p:ext uri="{BB962C8B-B14F-4D97-AF65-F5344CB8AC3E}">
        <p14:creationId xmlns:p14="http://schemas.microsoft.com/office/powerpoint/2010/main" val="29160064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"/>
            <a:ext cx="9144000" cy="1036320"/>
          </a:xfrm>
        </p:spPr>
        <p:txBody>
          <a:bodyPr>
            <a:noAutofit/>
          </a:bodyPr>
          <a:lstStyle/>
          <a:p>
            <a:pPr algn="ctr"/>
            <a:r>
              <a:rPr lang="en-US" sz="6000" b="1" u="sng" dirty="0" smtClean="0">
                <a:solidFill>
                  <a:schemeClr val="tx1"/>
                </a:solidFill>
                <a:latin typeface="Georgia" pitchFamily="18" charset="0"/>
              </a:rPr>
              <a:t>DISCOURAGEMENT</a:t>
            </a:r>
            <a:endParaRPr lang="en-US" sz="6000" b="1" u="sng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914400"/>
            <a:ext cx="9220200" cy="6019800"/>
          </a:xfrm>
        </p:spPr>
        <p:txBody>
          <a:bodyPr>
            <a:normAutofit fontScale="92500"/>
          </a:bodyPr>
          <a:lstStyle/>
          <a:p>
            <a:r>
              <a:rPr lang="en-US" sz="5800" b="1" i="1" dirty="0" smtClean="0">
                <a:latin typeface="Georgia" pitchFamily="18" charset="0"/>
              </a:rPr>
              <a:t>Job</a:t>
            </a:r>
            <a:r>
              <a:rPr lang="en-US" sz="5400" b="1" i="1" dirty="0" smtClean="0">
                <a:latin typeface="Georgia" pitchFamily="18" charset="0"/>
              </a:rPr>
              <a:t> – </a:t>
            </a:r>
            <a:r>
              <a:rPr lang="en-US" sz="4800" b="1" u="sng" dirty="0">
                <a:latin typeface="Georgia" pitchFamily="18" charset="0"/>
              </a:rPr>
              <a:t>Job </a:t>
            </a:r>
            <a:r>
              <a:rPr lang="en-US" sz="4800" b="1" u="sng" dirty="0" smtClean="0">
                <a:latin typeface="Georgia" pitchFamily="18" charset="0"/>
              </a:rPr>
              <a:t>14:1-2</a:t>
            </a:r>
            <a:r>
              <a:rPr lang="en-US" sz="4800" b="1" dirty="0">
                <a:latin typeface="Georgia" pitchFamily="18" charset="0"/>
              </a:rPr>
              <a:t>  (ASV</a:t>
            </a:r>
            <a:r>
              <a:rPr lang="en-US" sz="4800" b="1" dirty="0" smtClean="0">
                <a:latin typeface="Georgia" pitchFamily="18" charset="0"/>
              </a:rPr>
              <a:t>) </a:t>
            </a:r>
            <a:r>
              <a:rPr lang="en-US" sz="4800" b="1" dirty="0" smtClean="0">
                <a:latin typeface="Georgia" pitchFamily="18" charset="0"/>
              </a:rPr>
              <a:t>“Man</a:t>
            </a:r>
            <a:r>
              <a:rPr lang="en-US" sz="4800" b="1" dirty="0">
                <a:latin typeface="Georgia" pitchFamily="18" charset="0"/>
              </a:rPr>
              <a:t>, that is born of a woman, Is of few days, and full of </a:t>
            </a:r>
            <a:r>
              <a:rPr lang="en-US" sz="4800" b="1" dirty="0" smtClean="0">
                <a:latin typeface="Georgia" pitchFamily="18" charset="0"/>
              </a:rPr>
              <a:t>trouble. He </a:t>
            </a:r>
            <a:r>
              <a:rPr lang="en-US" sz="4800" b="1" dirty="0">
                <a:latin typeface="Georgia" pitchFamily="18" charset="0"/>
              </a:rPr>
              <a:t>cometh forth like a flower, and is cut down: He </a:t>
            </a:r>
            <a:r>
              <a:rPr lang="en-US" sz="4800" b="1" dirty="0" err="1">
                <a:latin typeface="Georgia" pitchFamily="18" charset="0"/>
              </a:rPr>
              <a:t>fleeth</a:t>
            </a:r>
            <a:r>
              <a:rPr lang="en-US" sz="4800" b="1" dirty="0">
                <a:latin typeface="Georgia" pitchFamily="18" charset="0"/>
              </a:rPr>
              <a:t> also as a shadow, and </a:t>
            </a:r>
            <a:r>
              <a:rPr lang="en-US" sz="4800" b="1" dirty="0" err="1">
                <a:latin typeface="Georgia" pitchFamily="18" charset="0"/>
              </a:rPr>
              <a:t>continueth</a:t>
            </a:r>
            <a:r>
              <a:rPr lang="en-US" sz="4800" b="1" dirty="0">
                <a:latin typeface="Georgia" pitchFamily="18" charset="0"/>
              </a:rPr>
              <a:t> not</a:t>
            </a:r>
            <a:r>
              <a:rPr lang="en-US" sz="4800" b="1" dirty="0" smtClean="0">
                <a:latin typeface="Georgia" pitchFamily="18" charset="0"/>
              </a:rPr>
              <a:t>.”</a:t>
            </a:r>
            <a:r>
              <a:rPr lang="en-US" sz="4800" b="1" dirty="0">
                <a:latin typeface="Georgia" pitchFamily="18" charset="0"/>
              </a:rPr>
              <a:t> </a:t>
            </a:r>
            <a:endParaRPr lang="en-US" sz="4800" b="1" dirty="0" smtClean="0">
              <a:latin typeface="Georgia" pitchFamily="18" charset="0"/>
            </a:endParaRPr>
          </a:p>
          <a:p>
            <a:pPr marL="0" indent="0" algn="ctr">
              <a:buNone/>
            </a:pPr>
            <a:r>
              <a:rPr lang="en-US" sz="5800" b="1" i="1" dirty="0" smtClean="0">
                <a:latin typeface="Georgia" pitchFamily="18" charset="0"/>
              </a:rPr>
              <a:t>Life’s Difficulties</a:t>
            </a:r>
            <a:endParaRPr lang="en-US" sz="5800" b="1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165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"/>
            <a:ext cx="9144000" cy="1036320"/>
          </a:xfrm>
        </p:spPr>
        <p:txBody>
          <a:bodyPr>
            <a:noAutofit/>
          </a:bodyPr>
          <a:lstStyle/>
          <a:p>
            <a:pPr algn="ctr"/>
            <a:r>
              <a:rPr lang="en-US" sz="6000" b="1" u="sng" dirty="0" smtClean="0">
                <a:solidFill>
                  <a:schemeClr val="tx1"/>
                </a:solidFill>
                <a:latin typeface="Georgia" pitchFamily="18" charset="0"/>
              </a:rPr>
              <a:t>DISCOURAGEMENT</a:t>
            </a:r>
            <a:endParaRPr lang="en-US" sz="6000" b="1" u="sng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" y="1066800"/>
            <a:ext cx="8991600" cy="57912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atin typeface="Georgia" pitchFamily="18" charset="0"/>
              </a:rPr>
              <a:t>Job – </a:t>
            </a:r>
            <a:r>
              <a:rPr lang="en-US" sz="4400" b="1" u="sng" dirty="0" smtClean="0">
                <a:latin typeface="Georgia" pitchFamily="18" charset="0"/>
              </a:rPr>
              <a:t>Book of Job</a:t>
            </a:r>
            <a:r>
              <a:rPr lang="en-US" sz="4400" b="1" dirty="0" smtClean="0">
                <a:latin typeface="Georgia" pitchFamily="18" charset="0"/>
              </a:rPr>
              <a:t> (</a:t>
            </a:r>
            <a:r>
              <a:rPr lang="en-US" sz="4400" b="1" u="sng" dirty="0" smtClean="0">
                <a:latin typeface="Georgia" pitchFamily="18" charset="0"/>
              </a:rPr>
              <a:t>1-42</a:t>
            </a:r>
            <a:r>
              <a:rPr lang="en-US" sz="4400" b="1" dirty="0" smtClean="0">
                <a:latin typeface="Georgia" pitchFamily="18" charset="0"/>
              </a:rPr>
              <a:t>)</a:t>
            </a:r>
          </a:p>
          <a:p>
            <a:pPr marL="0" indent="0">
              <a:buNone/>
            </a:pPr>
            <a:r>
              <a:rPr lang="en-US" sz="4000" b="1" i="1" dirty="0" smtClean="0">
                <a:latin typeface="Georgia" pitchFamily="18" charset="0"/>
              </a:rPr>
              <a:t>Causes</a:t>
            </a:r>
            <a:r>
              <a:rPr lang="en-US" sz="4000" b="1" dirty="0">
                <a:latin typeface="Georgia" pitchFamily="18" charset="0"/>
              </a:rPr>
              <a:t>: </a:t>
            </a:r>
            <a:r>
              <a:rPr lang="en-US" sz="3600" b="1" dirty="0" smtClean="0">
                <a:latin typeface="Georgia" pitchFamily="18" charset="0"/>
              </a:rPr>
              <a:t>Satan’s temptations (1-2); financial ruin (1</a:t>
            </a:r>
            <a:r>
              <a:rPr lang="en-US" sz="3600" b="1" dirty="0">
                <a:latin typeface="Georgia" pitchFamily="18" charset="0"/>
              </a:rPr>
              <a:t>); </a:t>
            </a:r>
            <a:r>
              <a:rPr lang="en-US" sz="3600" b="1" dirty="0" smtClean="0">
                <a:latin typeface="Georgia" pitchFamily="18" charset="0"/>
              </a:rPr>
              <a:t>children’s deaths  (1); health issues (2); wife’s attitude (1-2); friends</a:t>
            </a:r>
            <a:r>
              <a:rPr lang="en-US" sz="3600" b="1" dirty="0">
                <a:latin typeface="Georgia" pitchFamily="18" charset="0"/>
              </a:rPr>
              <a:t>’ </a:t>
            </a:r>
            <a:r>
              <a:rPr lang="en-US" sz="3600" b="1" dirty="0" smtClean="0">
                <a:latin typeface="Georgia" pitchFamily="18" charset="0"/>
              </a:rPr>
              <a:t>wrongly judging (3-37)</a:t>
            </a:r>
            <a:endParaRPr lang="en-US" sz="3600" b="1" dirty="0">
              <a:latin typeface="Georgia" pitchFamily="18" charset="0"/>
            </a:endParaRPr>
          </a:p>
          <a:p>
            <a:pPr marL="0" indent="0">
              <a:buNone/>
            </a:pPr>
            <a:r>
              <a:rPr lang="en-US" sz="4000" b="1" i="1" dirty="0">
                <a:latin typeface="Georgia" pitchFamily="18" charset="0"/>
              </a:rPr>
              <a:t>Remedies</a:t>
            </a:r>
            <a:r>
              <a:rPr lang="en-US" sz="3600" b="1" dirty="0">
                <a:latin typeface="Georgia" pitchFamily="18" charset="0"/>
              </a:rPr>
              <a:t>: </a:t>
            </a:r>
            <a:r>
              <a:rPr lang="en-US" sz="3600" b="1" dirty="0" smtClean="0">
                <a:latin typeface="Georgia" pitchFamily="18" charset="0"/>
              </a:rPr>
              <a:t>put trust in God (38-42); persevere knowing the Lord will reward (42; James 5:11; Mat.6:19-21)</a:t>
            </a:r>
            <a:endParaRPr lang="en-US" sz="36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071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"/>
            <a:ext cx="9144000" cy="1036320"/>
          </a:xfrm>
        </p:spPr>
        <p:txBody>
          <a:bodyPr>
            <a:noAutofit/>
          </a:bodyPr>
          <a:lstStyle/>
          <a:p>
            <a:pPr algn="ctr"/>
            <a:r>
              <a:rPr lang="en-US" sz="6000" b="1" u="sng" dirty="0" smtClean="0">
                <a:solidFill>
                  <a:schemeClr val="tx1"/>
                </a:solidFill>
                <a:latin typeface="Georgia" pitchFamily="18" charset="0"/>
              </a:rPr>
              <a:t>DISCOURAGEMENT</a:t>
            </a:r>
            <a:endParaRPr lang="en-US" sz="6000" b="1" u="sng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990600"/>
            <a:ext cx="90678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sz="5800" b="1" i="1" dirty="0" smtClean="0">
                <a:latin typeface="Georgia" pitchFamily="18" charset="0"/>
              </a:rPr>
              <a:t>David</a:t>
            </a:r>
            <a:r>
              <a:rPr lang="en-US" sz="5400" b="1" i="1" dirty="0" smtClean="0">
                <a:latin typeface="Georgia" pitchFamily="18" charset="0"/>
              </a:rPr>
              <a:t> – </a:t>
            </a:r>
            <a:r>
              <a:rPr lang="en-US" sz="4800" b="1" u="sng" dirty="0" smtClean="0">
                <a:latin typeface="Georgia" pitchFamily="18" charset="0"/>
              </a:rPr>
              <a:t>Psalm 32:3-4</a:t>
            </a:r>
            <a:r>
              <a:rPr lang="en-US" sz="4800" b="1" dirty="0" smtClean="0">
                <a:latin typeface="Georgia" pitchFamily="18" charset="0"/>
              </a:rPr>
              <a:t> </a:t>
            </a:r>
            <a:r>
              <a:rPr lang="en-US" sz="4800" b="1" dirty="0">
                <a:latin typeface="Georgia" pitchFamily="18" charset="0"/>
              </a:rPr>
              <a:t>(ASV</a:t>
            </a:r>
            <a:r>
              <a:rPr lang="en-US" sz="4800" b="1" dirty="0" smtClean="0">
                <a:latin typeface="Georgia" pitchFamily="18" charset="0"/>
              </a:rPr>
              <a:t>) </a:t>
            </a:r>
            <a:r>
              <a:rPr lang="en-US" sz="4800" b="1" dirty="0" smtClean="0">
                <a:latin typeface="Georgia" pitchFamily="18" charset="0"/>
              </a:rPr>
              <a:t>“When </a:t>
            </a:r>
            <a:r>
              <a:rPr lang="en-US" sz="4800" b="1" dirty="0" smtClean="0">
                <a:latin typeface="Georgia" pitchFamily="18" charset="0"/>
              </a:rPr>
              <a:t>I </a:t>
            </a:r>
            <a:r>
              <a:rPr lang="en-US" sz="4800" b="1" dirty="0">
                <a:latin typeface="Georgia" pitchFamily="18" charset="0"/>
              </a:rPr>
              <a:t>kept silence, my bones wasted away </a:t>
            </a:r>
            <a:r>
              <a:rPr lang="en-US" sz="4800" b="1" dirty="0" smtClean="0">
                <a:latin typeface="Georgia" pitchFamily="18" charset="0"/>
              </a:rPr>
              <a:t>through </a:t>
            </a:r>
            <a:r>
              <a:rPr lang="en-US" sz="4800" b="1" dirty="0">
                <a:latin typeface="Georgia" pitchFamily="18" charset="0"/>
              </a:rPr>
              <a:t>my groaning all the day </a:t>
            </a:r>
            <a:r>
              <a:rPr lang="en-US" sz="4800" b="1" dirty="0" smtClean="0">
                <a:latin typeface="Georgia" pitchFamily="18" charset="0"/>
              </a:rPr>
              <a:t>long. For </a:t>
            </a:r>
            <a:r>
              <a:rPr lang="en-US" sz="4800" b="1" dirty="0">
                <a:latin typeface="Georgia" pitchFamily="18" charset="0"/>
              </a:rPr>
              <a:t>day and night thy hand was heavy upon me: My moisture was changed as with the drought of </a:t>
            </a:r>
            <a:r>
              <a:rPr lang="en-US" sz="4800" b="1" dirty="0" smtClean="0">
                <a:latin typeface="Georgia" pitchFamily="18" charset="0"/>
              </a:rPr>
              <a:t>summer</a:t>
            </a:r>
            <a:r>
              <a:rPr lang="en-US" sz="4800" b="1" dirty="0" smtClean="0">
                <a:latin typeface="Georgia" pitchFamily="18" charset="0"/>
              </a:rPr>
              <a:t>.” </a:t>
            </a:r>
          </a:p>
          <a:p>
            <a:pPr marL="0" indent="0" algn="ctr">
              <a:buNone/>
            </a:pPr>
            <a:r>
              <a:rPr lang="en-US" sz="5800" b="1" i="1" dirty="0" smtClean="0">
                <a:latin typeface="Georgia" pitchFamily="18" charset="0"/>
              </a:rPr>
              <a:t>Sin’s </a:t>
            </a:r>
            <a:r>
              <a:rPr lang="en-US" sz="5800" b="1" i="1" dirty="0" smtClean="0">
                <a:latin typeface="Georgia" pitchFamily="18" charset="0"/>
              </a:rPr>
              <a:t>Consequences</a:t>
            </a:r>
            <a:endParaRPr lang="en-US" sz="5800" b="1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5570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"/>
            <a:ext cx="9144000" cy="1036320"/>
          </a:xfrm>
        </p:spPr>
        <p:txBody>
          <a:bodyPr>
            <a:noAutofit/>
          </a:bodyPr>
          <a:lstStyle/>
          <a:p>
            <a:pPr algn="ctr"/>
            <a:r>
              <a:rPr lang="en-US" sz="6000" b="1" u="sng" dirty="0" smtClean="0">
                <a:solidFill>
                  <a:schemeClr val="tx1"/>
                </a:solidFill>
                <a:latin typeface="Georgia" pitchFamily="18" charset="0"/>
              </a:rPr>
              <a:t>DISCOURAGEMENT</a:t>
            </a:r>
            <a:endParaRPr lang="en-US" sz="6000" b="1" u="sng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990600"/>
            <a:ext cx="8991600" cy="60198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atin typeface="Georgia" pitchFamily="18" charset="0"/>
              </a:rPr>
              <a:t>David – </a:t>
            </a:r>
            <a:r>
              <a:rPr lang="en-US" sz="4400" b="1" u="sng" dirty="0" smtClean="0">
                <a:latin typeface="Georgia" pitchFamily="18" charset="0"/>
              </a:rPr>
              <a:t>2 Samuel 11:1-12:14</a:t>
            </a:r>
          </a:p>
          <a:p>
            <a:pPr marL="0" indent="0">
              <a:buNone/>
            </a:pPr>
            <a:r>
              <a:rPr lang="en-US" sz="4000" b="1" i="1" dirty="0" smtClean="0">
                <a:latin typeface="Georgia" pitchFamily="18" charset="0"/>
              </a:rPr>
              <a:t>Causes</a:t>
            </a:r>
            <a:r>
              <a:rPr lang="en-US" sz="4000" b="1" dirty="0" smtClean="0">
                <a:latin typeface="Georgia" pitchFamily="18" charset="0"/>
              </a:rPr>
              <a:t>: </a:t>
            </a:r>
            <a:r>
              <a:rPr lang="en-US" sz="3600" b="1" dirty="0" smtClean="0">
                <a:latin typeface="Georgia" pitchFamily="18" charset="0"/>
              </a:rPr>
              <a:t>due to David’s sins (11:1-27)</a:t>
            </a:r>
          </a:p>
          <a:p>
            <a:pPr marL="0" indent="0">
              <a:buNone/>
            </a:pPr>
            <a:r>
              <a:rPr lang="en-US" sz="4000" b="1" i="1" dirty="0" smtClean="0">
                <a:latin typeface="Georgia" pitchFamily="18" charset="0"/>
              </a:rPr>
              <a:t>Remedies</a:t>
            </a:r>
            <a:r>
              <a:rPr lang="en-US" sz="4000" b="1" dirty="0">
                <a:latin typeface="Georgia" pitchFamily="18" charset="0"/>
              </a:rPr>
              <a:t>:</a:t>
            </a:r>
            <a:r>
              <a:rPr lang="en-US" sz="4800" b="1" dirty="0">
                <a:latin typeface="Georgia" pitchFamily="18" charset="0"/>
              </a:rPr>
              <a:t> </a:t>
            </a:r>
            <a:r>
              <a:rPr lang="en-US" sz="3600" b="1" dirty="0" smtClean="0">
                <a:latin typeface="Georgia" pitchFamily="18" charset="0"/>
              </a:rPr>
              <a:t>Acknowledge and repent (12:13; Psalm 32:5; 1 John 1:9); be comforted by God’s forgiveness (Psalm 32:1-2; 1 Tim.1:12-16); accept earthly consequences (2 Sam.12:13-23); live a life of continuing </a:t>
            </a:r>
            <a:r>
              <a:rPr lang="en-US" sz="3600" b="1" dirty="0" smtClean="0">
                <a:latin typeface="Georgia" pitchFamily="18" charset="0"/>
              </a:rPr>
              <a:t>faithful </a:t>
            </a:r>
            <a:r>
              <a:rPr lang="en-US" sz="3600" b="1" dirty="0" smtClean="0">
                <a:latin typeface="Georgia" pitchFamily="18" charset="0"/>
              </a:rPr>
              <a:t>service (Acts 13:22; 2 Timothy 4:6-8)</a:t>
            </a:r>
            <a:endParaRPr lang="en-US" sz="3600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8593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474</TotalTime>
  <Words>352</Words>
  <Application>Microsoft Office PowerPoint</Application>
  <PresentationFormat>On-screen Show (4:3)</PresentationFormat>
  <Paragraphs>26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DISCOURAGEMENT</vt:lpstr>
      <vt:lpstr>DISCOURAGEMENT</vt:lpstr>
      <vt:lpstr>DISCOURAGEMENT</vt:lpstr>
      <vt:lpstr>DISCOURAGEMENT</vt:lpstr>
      <vt:lpstr>DISCOURAGEMENT</vt:lpstr>
      <vt:lpstr>DISCOURAGEMENT</vt:lpstr>
      <vt:lpstr>DISCOURAGEMENT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DISCOURAGEMENT</dc:title>
  <dc:creator>Oak Ridge Church of Christ</dc:creator>
  <cp:lastModifiedBy>Oak Ridge Church of Christ</cp:lastModifiedBy>
  <cp:revision>42</cp:revision>
  <dcterms:created xsi:type="dcterms:W3CDTF">2023-12-13T15:57:42Z</dcterms:created>
  <dcterms:modified xsi:type="dcterms:W3CDTF">2023-12-16T14:34:41Z</dcterms:modified>
</cp:coreProperties>
</file>